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61" r:id="rId3"/>
    <p:sldId id="258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21" autoAdjust="0"/>
    <p:restoredTop sz="94660"/>
  </p:normalViewPr>
  <p:slideViewPr>
    <p:cSldViewPr>
      <p:cViewPr varScale="1">
        <p:scale>
          <a:sx n="79" d="100"/>
          <a:sy n="79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44008" y="1008112"/>
            <a:ext cx="4320480" cy="3068960"/>
          </a:xfrm>
        </p:spPr>
        <p:txBody>
          <a:bodyPr>
            <a:normAutofit/>
          </a:bodyPr>
          <a:lstStyle/>
          <a:p>
            <a: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محاضرات علم الحديث النبوي</a:t>
            </a:r>
            <a:b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</a:br>
            <a: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المرحلة الاولى</a:t>
            </a:r>
            <a:b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</a:b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المصادر:</a:t>
            </a:r>
            <a:b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</a:b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- تيسير علوم السنة </a:t>
            </a:r>
            <a:r>
              <a:rPr lang="ar-IQ" sz="12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ا.د</a:t>
            </a: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. داود سلمان صالح</a:t>
            </a:r>
            <a:b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</a:b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-المدخل الى دراسة علوم الحديث, سيد عبد الماجد الغوري</a:t>
            </a:r>
            <a:endParaRPr lang="ar-IQ" sz="20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Koufi" pitchFamily="2" charset="-78"/>
              <a:ea typeface="Monotype Koufi" pitchFamily="2" charset="-78"/>
              <a:cs typeface="PT Simple Bold Ruled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851920" y="4395192"/>
            <a:ext cx="4240560" cy="1015663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27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anchor="ctr" anchorCtr="0">
            <a:noAutofit/>
          </a:bodyPr>
          <a:lstStyle/>
          <a:p>
            <a:r>
              <a:rPr lang="ar-IQ" b="1" i="0" dirty="0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PT Simple Bold Ruled" pitchFamily="2" charset="-78"/>
              </a:rPr>
              <a:t>اعداد: </a:t>
            </a:r>
            <a:r>
              <a:rPr lang="ar-IQ" b="1" i="0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PT Simple Bold Ruled" pitchFamily="2" charset="-78"/>
              </a:rPr>
              <a:t>ا.م.د</a:t>
            </a:r>
            <a:r>
              <a:rPr lang="ar-IQ" b="1" i="0" dirty="0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PT Simple Bold Ruled" pitchFamily="2" charset="-78"/>
              </a:rPr>
              <a:t>. محمد سراج الدين قحطان</a:t>
            </a:r>
            <a:endParaRPr lang="ar-IQ" b="1" i="0" dirty="0">
              <a:ln cmpd="sng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cs typeface="PT Simple Bold Ruled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6504" cy="417646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644008" y="1196752"/>
            <a:ext cx="4155343" cy="95410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innerShdw blurRad="114300">
              <a:schemeClr val="accent2">
                <a:lumMod val="50000"/>
              </a:scheme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2800" b="1" cap="none" spc="100" dirty="0" smtClean="0">
                <a:ln w="18000" cmpd="sng">
                  <a:gradFill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كلية العلوم الاسلامية</a:t>
            </a:r>
          </a:p>
          <a:p>
            <a:pPr algn="ctr"/>
            <a:r>
              <a:rPr lang="ar-IQ" sz="2800" b="1" spc="100" dirty="0" smtClean="0">
                <a:ln w="18000" cmpd="sng">
                  <a:gradFill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قسم العقيدة والفكر الاسلامي</a:t>
            </a:r>
            <a:endParaRPr lang="ar-SA" sz="2800" b="1" cap="none" spc="100" dirty="0">
              <a:ln w="18000" cmpd="sng"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</a:gra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7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228600">
              <a:srgbClr val="C00000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ar-IQ" sz="4000" dirty="0" smtClean="0">
                <a:ln cmpd="sng">
                  <a:gradFill>
                    <a:gsLst>
                      <a:gs pos="0">
                        <a:srgbClr val="D6B19C"/>
                      </a:gs>
                      <a:gs pos="30000">
                        <a:srgbClr val="D49E6C"/>
                      </a:gs>
                      <a:gs pos="70000">
                        <a:srgbClr val="A65528"/>
                      </a:gs>
                      <a:gs pos="100000">
                        <a:srgbClr val="663012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الحديث المرفوع</a:t>
            </a:r>
            <a:endParaRPr lang="ar-IQ" sz="4000" dirty="0">
              <a:ln cmpd="sng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IQ" dirty="0" smtClean="0"/>
              <a:t>تعريفه لغة : اسم مفعول من (رفع) ضد : وضع, وكانه سمي بذلك لنسبته الى صاحب المقام الرفيع سيدنا النبي صلى الله عليه </a:t>
            </a:r>
            <a:r>
              <a:rPr lang="ar-IQ" dirty="0" err="1" smtClean="0"/>
              <a:t>وآله</a:t>
            </a:r>
            <a:r>
              <a:rPr lang="ar-IQ" dirty="0" smtClean="0"/>
              <a:t> وسلم.</a:t>
            </a:r>
            <a:endParaRPr lang="ar-IQ" dirty="0"/>
          </a:p>
          <a:p>
            <a:r>
              <a:rPr lang="ar-IQ" dirty="0" smtClean="0"/>
              <a:t>تعريفه اصطلاحا: هو ما اضيف الى النبي صلى الله عليه </a:t>
            </a:r>
            <a:r>
              <a:rPr lang="ar-IQ" dirty="0" err="1" smtClean="0"/>
              <a:t>وآله</a:t>
            </a:r>
            <a:r>
              <a:rPr lang="ar-IQ" dirty="0" smtClean="0"/>
              <a:t> وسلم من قول او فعل او تقرير او صفة, والمرفوع قد يكون متصلا او ربما منقطعا او مرسلا...</a:t>
            </a:r>
          </a:p>
          <a:p>
            <a:r>
              <a:rPr lang="ar-IQ" dirty="0" smtClean="0"/>
              <a:t>مثاله: قول الصحابي: قال رسول الله, او فعل رسول الله, او :كان رسول الله, او قول المحدثين مثلا رواه انس او علي مرفوعا...</a:t>
            </a:r>
          </a:p>
          <a:p>
            <a:r>
              <a:rPr lang="ar-IQ" dirty="0" smtClean="0"/>
              <a:t>انواعه تبعا للتعريف الاصطلاحي, منها: المرفوع القولي او الفعلي او الوصفي او الحكمي...</a:t>
            </a:r>
          </a:p>
          <a:p>
            <a:r>
              <a:rPr lang="ar-IQ" dirty="0" smtClean="0"/>
              <a:t>حكم الحديث المرفوع: قد يكون صحيحا اذا استوفى شروط الصحة, والا فهو اما حسن او ضعيف.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335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457980"/>
            <a:ext cx="6400800" cy="523220"/>
          </a:xfr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ar-IQ" sz="2800" b="1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srgbClr val="C00000">
                      <a:alpha val="40000"/>
                    </a:srgbClr>
                  </a:outerShdw>
                </a:effectLst>
                <a:cs typeface="PT Simple Bold Ruled" pitchFamily="2" charset="-78"/>
              </a:rPr>
              <a:t>الحديث الموقوف</a:t>
            </a:r>
            <a:endParaRPr lang="ar-IQ" sz="2800" b="1" dirty="0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srgbClr val="C00000">
                    <a:alpha val="40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تعريفه باللغة: اسم مفعول من (الوقف), اي: وقف يقف وقوفا, دام واقفاً.</a:t>
            </a:r>
            <a:endParaRPr lang="ar-IQ" dirty="0" smtClean="0"/>
          </a:p>
          <a:p>
            <a:r>
              <a:rPr lang="ar-IQ" dirty="0" smtClean="0"/>
              <a:t>الاصطلاح: هو ما روي عن الصحابة- رضي الله عنهم- قولا لهم او فعلا او تقريرا, سواء اكان الاسناد متصلا او غير متصل.</a:t>
            </a:r>
            <a:endParaRPr lang="ar-IQ" dirty="0" smtClean="0"/>
          </a:p>
          <a:p>
            <a:r>
              <a:rPr lang="ar-IQ" dirty="0" smtClean="0"/>
              <a:t>سمي موقوفا: </a:t>
            </a:r>
            <a:r>
              <a:rPr lang="ar-IQ" dirty="0" err="1" smtClean="0"/>
              <a:t>لانه</a:t>
            </a:r>
            <a:r>
              <a:rPr lang="ar-IQ" dirty="0" smtClean="0"/>
              <a:t> وقف به عند الصحابي ولم يرفع الى النبي صلى الله عليه </a:t>
            </a:r>
            <a:r>
              <a:rPr lang="ar-IQ" dirty="0" err="1" smtClean="0"/>
              <a:t>وآله</a:t>
            </a:r>
            <a:r>
              <a:rPr lang="ar-IQ" dirty="0" smtClean="0"/>
              <a:t> وسلم.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557978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0">
            <a:noAutofit/>
          </a:bodyPr>
          <a:lstStyle/>
          <a:p>
            <a:r>
              <a:rPr lang="ar-IQ" sz="2800" dirty="0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cs typeface="PT Simple Bold Ruled" pitchFamily="2" charset="-78"/>
              </a:rPr>
              <a:t>فروع تتعلق بالحديث الموقوف</a:t>
            </a:r>
            <a:endParaRPr lang="ar-IQ" sz="2800" dirty="0">
              <a:ln cmpd="sng">
                <a:solidFill>
                  <a:schemeClr val="tx1"/>
                </a:solidFill>
              </a:ln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cs typeface="PT Simple Bold Rul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276872"/>
            <a:ext cx="7632848" cy="3744416"/>
          </a:xfrm>
        </p:spPr>
        <p:txBody>
          <a:bodyPr>
            <a:normAutofit fontScale="92500" lnSpcReduction="10000"/>
          </a:bodyPr>
          <a:lstStyle/>
          <a:p>
            <a:r>
              <a:rPr lang="ar-IQ" dirty="0" smtClean="0"/>
              <a:t>هناك صور من ( الموقوف) لفظا, لكنها تعتبر في حكم المرفوع, منها:</a:t>
            </a:r>
            <a:endParaRPr lang="ar-IQ" dirty="0" smtClean="0"/>
          </a:p>
          <a:p>
            <a:r>
              <a:rPr lang="ar-IQ" dirty="0" smtClean="0">
                <a:cs typeface="+mj-cs"/>
              </a:rPr>
              <a:t>ان يقول الصحابي -الذي لم يأخذ عن اهل الكتاب - يقول قولا مما لا مجال فيه للاجتهاد.</a:t>
            </a:r>
            <a:endParaRPr lang="ar-IQ" dirty="0" smtClean="0">
              <a:cs typeface="+mj-cs"/>
            </a:endParaRPr>
          </a:p>
          <a:p>
            <a:r>
              <a:rPr lang="ar-IQ" dirty="0" smtClean="0"/>
              <a:t>او ان يفعل الصحابي فعلا مما لا مجال فيه للاجتهاد.</a:t>
            </a:r>
          </a:p>
          <a:p>
            <a:r>
              <a:rPr lang="ar-IQ" dirty="0" smtClean="0"/>
              <a:t>او ان يخبر الصحابي : انهم كانوا يقولون, او يفعلون كذا, او لا يرون باسا بكذا, اذا اضافه الى زمن النبي.</a:t>
            </a:r>
          </a:p>
          <a:p>
            <a:r>
              <a:rPr lang="ar-IQ" dirty="0" smtClean="0"/>
              <a:t>او يقول الصحابي: امرنا بكذا, او نهينا عن كذا, او من السنة كذا.</a:t>
            </a:r>
          </a:p>
          <a:p>
            <a:r>
              <a:rPr lang="ar-IQ" dirty="0" smtClean="0"/>
              <a:t>او يقول الراوي عند ذكر الصحابي: يرفعه او ينميه او يبلغ به, وهكذا.</a:t>
            </a:r>
          </a:p>
          <a:p>
            <a:r>
              <a:rPr lang="ar-IQ" dirty="0" smtClean="0"/>
              <a:t>او يفسر الصحابي تفسيرا له تعلق بسبب نزول آية من القران الكريم.</a:t>
            </a:r>
          </a:p>
          <a:p>
            <a:r>
              <a:rPr lang="ar-IQ" dirty="0" smtClean="0"/>
              <a:t>حكم الموقوف: منه الصحيح والحسن والضعيف , لكن الاصل </a:t>
            </a:r>
            <a:r>
              <a:rPr lang="ar-IQ" dirty="0" err="1" smtClean="0"/>
              <a:t>لايحتج</a:t>
            </a:r>
            <a:r>
              <a:rPr lang="ar-IQ" dirty="0" smtClean="0"/>
              <a:t> به لأنها اقوال وافعال الصحابة الا اذا اخذت حكم الرفع. </a:t>
            </a:r>
            <a:endParaRPr lang="ar-IQ" dirty="0" smtClean="0"/>
          </a:p>
          <a:p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26101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ar-IQ" dirty="0" smtClean="0"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  <a:tileRect/>
                </a:gradFill>
                <a:effectLst>
                  <a:glow rad="101600">
                    <a:srgbClr val="7030A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PT Bold Heading" pitchFamily="2" charset="-78"/>
              </a:rPr>
              <a:t>الحديث المقطوع</a:t>
            </a:r>
            <a:endParaRPr lang="ar-IQ" dirty="0"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  <a:tileRect/>
              </a:gradFill>
              <a:effectLst>
                <a:glow rad="101600">
                  <a:srgbClr val="7030A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2276872"/>
            <a:ext cx="6872808" cy="3528392"/>
          </a:xfrm>
        </p:spPr>
        <p:txBody>
          <a:bodyPr>
            <a:normAutofit/>
          </a:bodyPr>
          <a:lstStyle/>
          <a:p>
            <a:r>
              <a:rPr lang="ar-IQ" dirty="0" smtClean="0"/>
              <a:t>تعريف (المقطوع) لغة: اسم مفعول من (قطع), وهو : ابانة بعض اجزاء الشيء من بعض فصلا.. </a:t>
            </a:r>
            <a:endParaRPr lang="ar-IQ" dirty="0" smtClean="0"/>
          </a:p>
          <a:p>
            <a:r>
              <a:rPr lang="ar-IQ" dirty="0" smtClean="0"/>
              <a:t>تعريفه اصطلاحا: ما اضيف الى التابعي من قوله او فعله متصلا او غير متصل.</a:t>
            </a:r>
            <a:endParaRPr lang="ar-IQ" dirty="0" smtClean="0"/>
          </a:p>
          <a:p>
            <a:r>
              <a:rPr lang="ar-IQ" dirty="0" smtClean="0"/>
              <a:t>حكمه: لا يحتج به في شيء من الاحكام الشرعية, اي ولو صحت نسبته الى قائله, </a:t>
            </a:r>
            <a:r>
              <a:rPr lang="ar-IQ" dirty="0" err="1" smtClean="0"/>
              <a:t>لانه</a:t>
            </a:r>
            <a:r>
              <a:rPr lang="ar-IQ" dirty="0" smtClean="0"/>
              <a:t> كلام وفعل احد المسلمين ويجوز منهم الخطأ والسهو, لكن ان حفت به قرينة ترفعه فله حكم المرسل..</a:t>
            </a:r>
          </a:p>
          <a:p>
            <a:r>
              <a:rPr lang="ar-IQ" dirty="0" smtClean="0"/>
              <a:t>اطلق بعض المتقدمين من </a:t>
            </a:r>
            <a:r>
              <a:rPr lang="ar-IQ" smtClean="0"/>
              <a:t>المحدثين كالإمام </a:t>
            </a:r>
            <a:r>
              <a:rPr lang="ar-IQ" dirty="0" smtClean="0"/>
              <a:t>الشافعي والامام الطبراني لفظ ( المقطوع) وارادوا به (المنقطع: الذي لم يتصل اسناده), وهذا قبل استقرار الاصطلاح على </a:t>
            </a:r>
            <a:r>
              <a:rPr lang="ar-IQ" dirty="0" err="1" smtClean="0"/>
              <a:t>ماهو</a:t>
            </a:r>
            <a:r>
              <a:rPr lang="ar-IQ" dirty="0" smtClean="0"/>
              <a:t> عليه.</a:t>
            </a:r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27060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ar-IQ" dirty="0" smtClean="0">
                <a:gradFill flip="none" rotWithShape="1">
                  <a:gsLst>
                    <a:gs pos="0">
                      <a:srgbClr val="DCEBF5">
                        <a:lumMod val="79000"/>
                        <a:lumOff val="21000"/>
                      </a:srgbClr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ثالثا: الحديث الفرد والغريب</a:t>
            </a:r>
            <a:endParaRPr lang="ar-IQ" dirty="0">
              <a:gradFill flip="none" rotWithShape="1">
                <a:gsLst>
                  <a:gs pos="0">
                    <a:srgbClr val="DCEBF5">
                      <a:lumMod val="79000"/>
                      <a:lumOff val="21000"/>
                    </a:srgbClr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16200000" scaled="1"/>
                <a:tileRect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348880"/>
            <a:ext cx="7560840" cy="3528392"/>
          </a:xfrm>
        </p:spPr>
        <p:txBody>
          <a:bodyPr>
            <a:normAutofit fontScale="85000" lnSpcReduction="20000"/>
          </a:bodyPr>
          <a:lstStyle/>
          <a:p>
            <a:r>
              <a:rPr lang="ar-IQ" dirty="0" smtClean="0"/>
              <a:t>تعريف (الفرد) في اللغة: (الافراد) جمع فرد, والفرد نصف الزوج ومن لا نظير له.</a:t>
            </a:r>
          </a:p>
          <a:p>
            <a:r>
              <a:rPr lang="ar-IQ" dirty="0" smtClean="0"/>
              <a:t>تعريف (الفرد) في الاصطلاح: هو ما تفرد به راويه باي وجه من وجوه التفرد, وهو قسمان : (الفرد مطلق) و( الفرد نسبي).</a:t>
            </a:r>
          </a:p>
          <a:p>
            <a:r>
              <a:rPr lang="ar-IQ" dirty="0" smtClean="0"/>
              <a:t>تعريف (الغريب) في اللغة : صفة مشبهة من الغرابة, وهو الوحيد الذي لا اصل له عنده.</a:t>
            </a:r>
          </a:p>
          <a:p>
            <a:r>
              <a:rPr lang="ar-IQ" dirty="0" smtClean="0"/>
              <a:t>تعريف (الغريب) في الاصطلاح: هو ما يتفرد بروايته راو واحد في اي موضع وقع التفرد به من السند.</a:t>
            </a:r>
          </a:p>
          <a:p>
            <a:r>
              <a:rPr lang="ar-IQ" dirty="0" smtClean="0"/>
              <a:t>الفرد المطلق: ما تفرد به راويه عن جميع الرواة ولم يروه احد غيره, مثل حديث((انما الاعمال بالنيات))...</a:t>
            </a:r>
          </a:p>
          <a:p>
            <a:r>
              <a:rPr lang="ar-IQ" dirty="0" smtClean="0"/>
              <a:t>الفرد النسبي: وهو ما يقع فيه التفرد بالنسبة الى جهة خاصة , مثل تفرد شخص عن شخص, او اهل بلد عن شخص, او شخص عن اهل بلد, او اهل بلد عن اهل بلد اخر, وهكذا...</a:t>
            </a:r>
          </a:p>
          <a:p>
            <a:r>
              <a:rPr lang="ar-IQ" dirty="0" smtClean="0"/>
              <a:t>حكمه:  افرد او الغريب قد يكون صحيحا كأفراد (الصحيحين), وقد يكون حسنا او ضعيفا بحسب ما يتوفر من ضبط الرواة والاتصال بالإسناد.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0994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426</TotalTime>
  <Words>649</Words>
  <Application>Microsoft Office PowerPoint</Application>
  <PresentationFormat>عرض على الشاشة (3:4)‏</PresentationFormat>
  <Paragraphs>36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فن الخياطه الرفيعة</vt:lpstr>
      <vt:lpstr>محاضرات علم الحديث النبوي المرحلة الاولى المصادر: - تيسير علوم السنة ا.د. داود سلمان صالح -المدخل الى دراسة علوم الحديث, سيد عبد الماجد الغوري</vt:lpstr>
      <vt:lpstr>الحديث المرفوع</vt:lpstr>
      <vt:lpstr>الحديث الموقوف</vt:lpstr>
      <vt:lpstr>فروع تتعلق بالحديث الموقوف</vt:lpstr>
      <vt:lpstr>الحديث المقطوع</vt:lpstr>
      <vt:lpstr>ثالثا: الحديث الفرد والغريب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بغداد كلية العلوم الاسلامية قسم العقيدة والفكر الاسلامي  از</dc:title>
  <dc:creator>user</dc:creator>
  <cp:lastModifiedBy>user</cp:lastModifiedBy>
  <cp:revision>43</cp:revision>
  <dcterms:created xsi:type="dcterms:W3CDTF">2019-07-01T11:50:58Z</dcterms:created>
  <dcterms:modified xsi:type="dcterms:W3CDTF">2019-07-22T15:48:55Z</dcterms:modified>
</cp:coreProperties>
</file>