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sldIdLst>
    <p:sldId id="256" r:id="rId2"/>
    <p:sldId id="262" r:id="rId3"/>
    <p:sldId id="264" r:id="rId4"/>
    <p:sldId id="263" r:id="rId5"/>
    <p:sldId id="261" r:id="rId6"/>
    <p:sldId id="258" r:id="rId7"/>
    <p:sldId id="259" r:id="rId8"/>
    <p:sldId id="260" r:id="rId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E7A349FC-1035-44F7-AAAE-ECDB91D7392C}">
          <p14:sldIdLst>
            <p14:sldId id="256"/>
            <p14:sldId id="262"/>
            <p14:sldId id="264"/>
            <p14:sldId id="263"/>
            <p14:sldId id="261"/>
            <p14:sldId id="258"/>
            <p14:sldId id="259"/>
            <p14:sldId id="26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79" d="100"/>
          <a:sy n="79" d="100"/>
        </p:scale>
        <p:origin x="-11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B8ABB09-4A1D-463E-8065-109CC2B7EFAA}" type="datetimeFigureOut">
              <a:rPr lang="ar-SA" smtClean="0"/>
              <a:t>19/11/1440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19/11/1440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19/11/1440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19/11/1440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19/11/1440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19/11/1440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19/11/1440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19/11/1440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19/11/1440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19/11/1440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19/11/1440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19/11/1440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0" indent="-274320" algn="r" defTabSz="914400" rtl="1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4644008" y="1008112"/>
            <a:ext cx="4320480" cy="3068960"/>
          </a:xfrm>
        </p:spPr>
        <p:txBody>
          <a:bodyPr>
            <a:normAutofit/>
          </a:bodyPr>
          <a:lstStyle/>
          <a:p>
            <a:r>
              <a:rPr lang="ar-IQ" sz="2000" dirty="0" smtClean="0">
                <a:ln>
                  <a:gradFill flip="none" rotWithShape="1">
                    <a:gsLst>
                      <a:gs pos="0">
                        <a:srgbClr val="DCEBF5"/>
                      </a:gs>
                      <a:gs pos="8000">
                        <a:srgbClr val="83A7C3"/>
                      </a:gs>
                      <a:gs pos="13000">
                        <a:srgbClr val="768FB9"/>
                      </a:gs>
                      <a:gs pos="21001">
                        <a:srgbClr val="83A7C3"/>
                      </a:gs>
                      <a:gs pos="52000">
                        <a:srgbClr val="FFFFFF"/>
                      </a:gs>
                      <a:gs pos="56000">
                        <a:srgbClr val="9C6563"/>
                      </a:gs>
                      <a:gs pos="58000">
                        <a:srgbClr val="80302D"/>
                      </a:gs>
                      <a:gs pos="71001">
                        <a:srgbClr val="C0524E"/>
                      </a:gs>
                      <a:gs pos="94000">
                        <a:srgbClr val="EBDAD4"/>
                      </a:gs>
                      <a:gs pos="100000">
                        <a:srgbClr val="55261C"/>
                      </a:gs>
                    </a:gsLst>
                    <a:lin ang="2700000" scaled="1"/>
                    <a:tileRect/>
                  </a:gradFill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محاضرات علم الحديث النبوي</a:t>
            </a:r>
            <a:br>
              <a:rPr lang="ar-IQ" sz="2000" dirty="0" smtClean="0">
                <a:ln>
                  <a:gradFill flip="none" rotWithShape="1">
                    <a:gsLst>
                      <a:gs pos="0">
                        <a:srgbClr val="DCEBF5"/>
                      </a:gs>
                      <a:gs pos="8000">
                        <a:srgbClr val="83A7C3"/>
                      </a:gs>
                      <a:gs pos="13000">
                        <a:srgbClr val="768FB9"/>
                      </a:gs>
                      <a:gs pos="21001">
                        <a:srgbClr val="83A7C3"/>
                      </a:gs>
                      <a:gs pos="52000">
                        <a:srgbClr val="FFFFFF"/>
                      </a:gs>
                      <a:gs pos="56000">
                        <a:srgbClr val="9C6563"/>
                      </a:gs>
                      <a:gs pos="58000">
                        <a:srgbClr val="80302D"/>
                      </a:gs>
                      <a:gs pos="71001">
                        <a:srgbClr val="C0524E"/>
                      </a:gs>
                      <a:gs pos="94000">
                        <a:srgbClr val="EBDAD4"/>
                      </a:gs>
                      <a:gs pos="100000">
                        <a:srgbClr val="55261C"/>
                      </a:gs>
                    </a:gsLst>
                    <a:lin ang="2700000" scaled="1"/>
                    <a:tileRect/>
                  </a:gradFill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</a:br>
            <a:r>
              <a:rPr lang="ar-IQ" sz="2000" dirty="0" smtClean="0">
                <a:ln>
                  <a:gradFill flip="none" rotWithShape="1">
                    <a:gsLst>
                      <a:gs pos="0">
                        <a:srgbClr val="DCEBF5"/>
                      </a:gs>
                      <a:gs pos="8000">
                        <a:srgbClr val="83A7C3"/>
                      </a:gs>
                      <a:gs pos="13000">
                        <a:srgbClr val="768FB9"/>
                      </a:gs>
                      <a:gs pos="21001">
                        <a:srgbClr val="83A7C3"/>
                      </a:gs>
                      <a:gs pos="52000">
                        <a:srgbClr val="FFFFFF"/>
                      </a:gs>
                      <a:gs pos="56000">
                        <a:srgbClr val="9C6563"/>
                      </a:gs>
                      <a:gs pos="58000">
                        <a:srgbClr val="80302D"/>
                      </a:gs>
                      <a:gs pos="71001">
                        <a:srgbClr val="C0524E"/>
                      </a:gs>
                      <a:gs pos="94000">
                        <a:srgbClr val="EBDAD4"/>
                      </a:gs>
                      <a:gs pos="100000">
                        <a:srgbClr val="55261C"/>
                      </a:gs>
                    </a:gsLst>
                    <a:lin ang="2700000" scaled="1"/>
                    <a:tileRect/>
                  </a:gradFill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المرحلة الاولى</a:t>
            </a:r>
            <a:br>
              <a:rPr lang="ar-IQ" sz="2000" dirty="0" smtClean="0">
                <a:ln>
                  <a:gradFill flip="none" rotWithShape="1">
                    <a:gsLst>
                      <a:gs pos="0">
                        <a:srgbClr val="DCEBF5"/>
                      </a:gs>
                      <a:gs pos="8000">
                        <a:srgbClr val="83A7C3"/>
                      </a:gs>
                      <a:gs pos="13000">
                        <a:srgbClr val="768FB9"/>
                      </a:gs>
                      <a:gs pos="21001">
                        <a:srgbClr val="83A7C3"/>
                      </a:gs>
                      <a:gs pos="52000">
                        <a:srgbClr val="FFFFFF"/>
                      </a:gs>
                      <a:gs pos="56000">
                        <a:srgbClr val="9C6563"/>
                      </a:gs>
                      <a:gs pos="58000">
                        <a:srgbClr val="80302D"/>
                      </a:gs>
                      <a:gs pos="71001">
                        <a:srgbClr val="C0524E"/>
                      </a:gs>
                      <a:gs pos="94000">
                        <a:srgbClr val="EBDAD4"/>
                      </a:gs>
                      <a:gs pos="100000">
                        <a:srgbClr val="55261C"/>
                      </a:gs>
                    </a:gsLst>
                    <a:lin ang="2700000" scaled="1"/>
                    <a:tileRect/>
                  </a:gradFill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</a:br>
            <a:r>
              <a:rPr lang="ar-IQ" sz="12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Monotype Koufi" pitchFamily="2" charset="-78"/>
                <a:ea typeface="Monotype Koufi" pitchFamily="2" charset="-78"/>
                <a:cs typeface="PT Simple Bold Ruled" pitchFamily="2" charset="-78"/>
              </a:rPr>
              <a:t>المصادر:</a:t>
            </a:r>
            <a:br>
              <a:rPr lang="ar-IQ" sz="12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Monotype Koufi" pitchFamily="2" charset="-78"/>
                <a:ea typeface="Monotype Koufi" pitchFamily="2" charset="-78"/>
                <a:cs typeface="PT Simple Bold Ruled" pitchFamily="2" charset="-78"/>
              </a:rPr>
            </a:br>
            <a:r>
              <a:rPr lang="ar-IQ" sz="12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Monotype Koufi" pitchFamily="2" charset="-78"/>
                <a:ea typeface="Monotype Koufi" pitchFamily="2" charset="-78"/>
                <a:cs typeface="PT Simple Bold Ruled" pitchFamily="2" charset="-78"/>
              </a:rPr>
              <a:t>- تيسير علوم السنة </a:t>
            </a:r>
            <a:r>
              <a:rPr lang="ar-IQ" sz="12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Monotype Koufi" pitchFamily="2" charset="-78"/>
                <a:ea typeface="Monotype Koufi" pitchFamily="2" charset="-78"/>
                <a:cs typeface="PT Simple Bold Ruled" pitchFamily="2" charset="-78"/>
              </a:rPr>
              <a:t>ا.د</a:t>
            </a:r>
            <a:r>
              <a:rPr lang="ar-IQ" sz="12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Monotype Koufi" pitchFamily="2" charset="-78"/>
                <a:ea typeface="Monotype Koufi" pitchFamily="2" charset="-78"/>
                <a:cs typeface="PT Simple Bold Ruled" pitchFamily="2" charset="-78"/>
              </a:rPr>
              <a:t>. داود سلمان صالح</a:t>
            </a:r>
            <a:br>
              <a:rPr lang="ar-IQ" sz="12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Monotype Koufi" pitchFamily="2" charset="-78"/>
                <a:ea typeface="Monotype Koufi" pitchFamily="2" charset="-78"/>
                <a:cs typeface="PT Simple Bold Ruled" pitchFamily="2" charset="-78"/>
              </a:rPr>
            </a:br>
            <a:r>
              <a:rPr lang="ar-IQ" sz="12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Monotype Koufi" pitchFamily="2" charset="-78"/>
                <a:ea typeface="Monotype Koufi" pitchFamily="2" charset="-78"/>
                <a:cs typeface="PT Simple Bold Ruled" pitchFamily="2" charset="-78"/>
              </a:rPr>
              <a:t>-المدخل الى دراسة علوم الحديث, سيد عبد الماجد الغوري</a:t>
            </a:r>
            <a:endParaRPr lang="ar-IQ" sz="2000" dirty="0">
              <a:ln>
                <a:solidFill>
                  <a:srgbClr val="002060"/>
                </a:solidFill>
              </a:ln>
              <a:solidFill>
                <a:srgbClr val="7030A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Monotype Koufi" pitchFamily="2" charset="-78"/>
              <a:ea typeface="Monotype Koufi" pitchFamily="2" charset="-78"/>
              <a:cs typeface="PT Simple Bold Ruled" pitchFamily="2" charset="-78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3851920" y="4395192"/>
            <a:ext cx="4240560" cy="1015663"/>
          </a:xfr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  <a:ln w="12700">
            <a:gradFill>
              <a:gsLst>
                <a:gs pos="0">
                  <a:srgbClr val="FFFFFF"/>
                </a:gs>
                <a:gs pos="16000">
                  <a:srgbClr val="1F1F1F"/>
                </a:gs>
                <a:gs pos="17999">
                  <a:srgbClr val="FFFFFF"/>
                </a:gs>
                <a:gs pos="42000">
                  <a:srgbClr val="636363"/>
                </a:gs>
                <a:gs pos="53000">
                  <a:srgbClr val="CFCFCF"/>
                </a:gs>
                <a:gs pos="66000">
                  <a:srgbClr val="CFCFCF"/>
                </a:gs>
                <a:gs pos="75999">
                  <a:srgbClr val="1F1F1F"/>
                </a:gs>
                <a:gs pos="78999">
                  <a:srgbClr val="FFFFFF"/>
                </a:gs>
                <a:gs pos="100000">
                  <a:srgbClr val="7F7F7F"/>
                </a:gs>
              </a:gsLst>
              <a:lin ang="5400000" scaled="0"/>
            </a:gradFill>
          </a:ln>
          <a:effectLst>
            <a:glow rad="101600">
              <a:schemeClr val="accent2">
                <a:satMod val="175000"/>
                <a:alpha val="40000"/>
              </a:schemeClr>
            </a:glow>
            <a:reflection blurRad="6350" stA="50000" endA="300" endPos="90000" dir="5400000" sy="-100000" algn="bl" rotWithShape="0"/>
          </a:effectLst>
        </p:spPr>
        <p:txBody>
          <a:bodyPr anchor="ctr" anchorCtr="0">
            <a:noAutofit/>
          </a:bodyPr>
          <a:lstStyle/>
          <a:p>
            <a:r>
              <a:rPr lang="ar-IQ" b="1" i="0" dirty="0" smtClean="0">
                <a:ln cmpd="sng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cs typeface="PT Simple Bold Ruled" pitchFamily="2" charset="-78"/>
              </a:rPr>
              <a:t>اعداد: </a:t>
            </a:r>
            <a:r>
              <a:rPr lang="ar-IQ" b="1" i="0" dirty="0" err="1" smtClean="0">
                <a:ln cmpd="sng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cs typeface="PT Simple Bold Ruled" pitchFamily="2" charset="-78"/>
              </a:rPr>
              <a:t>ا.م.د</a:t>
            </a:r>
            <a:r>
              <a:rPr lang="ar-IQ" b="1" i="0" dirty="0" smtClean="0">
                <a:ln cmpd="sng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cs typeface="PT Simple Bold Ruled" pitchFamily="2" charset="-78"/>
              </a:rPr>
              <a:t>. محمد سراج الدين قحطان</a:t>
            </a:r>
            <a:endParaRPr lang="ar-IQ" b="1" i="0" dirty="0">
              <a:ln cmpd="sng">
                <a:solidFill>
                  <a:schemeClr val="tx1"/>
                </a:solidFill>
              </a:ln>
              <a:solidFill>
                <a:srgbClr val="00206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cs typeface="PT Simple Bold Ruled" pitchFamily="2" charset="-78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67944" cy="3745091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4644008" y="1196752"/>
            <a:ext cx="4155343" cy="95410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effectLst>
            <a:innerShdw blurRad="114300">
              <a:schemeClr val="accent2">
                <a:lumMod val="50000"/>
              </a:schemeClr>
            </a:inn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IQ" sz="2800" b="1" cap="none" spc="100" dirty="0" smtClean="0">
                <a:ln w="18000" cmpd="sng">
                  <a:gradFill>
                    <a:gsLst>
                      <a:gs pos="0">
                        <a:srgbClr val="CBCBCB"/>
                      </a:gs>
                      <a:gs pos="13000">
                        <a:srgbClr val="5F5F5F"/>
                      </a:gs>
                      <a:gs pos="21001">
                        <a:srgbClr val="5F5F5F"/>
                      </a:gs>
                      <a:gs pos="63000">
                        <a:srgbClr val="FFFFFF"/>
                      </a:gs>
                      <a:gs pos="67000">
                        <a:srgbClr val="B2B2B2"/>
                      </a:gs>
                      <a:gs pos="69000">
                        <a:srgbClr val="292929"/>
                      </a:gs>
                      <a:gs pos="82001">
                        <a:srgbClr val="777777"/>
                      </a:gs>
                      <a:gs pos="100000">
                        <a:srgbClr val="EAEAEA"/>
                      </a:gs>
                    </a:gsLst>
                    <a:lin ang="5400000" scaled="0"/>
                  </a:gra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كلية العلوم الاسلامية</a:t>
            </a:r>
          </a:p>
          <a:p>
            <a:pPr algn="ctr"/>
            <a:r>
              <a:rPr lang="ar-IQ" sz="2800" b="1" spc="100" dirty="0" smtClean="0">
                <a:ln w="18000" cmpd="sng">
                  <a:gradFill>
                    <a:gsLst>
                      <a:gs pos="0">
                        <a:srgbClr val="CBCBCB"/>
                      </a:gs>
                      <a:gs pos="13000">
                        <a:srgbClr val="5F5F5F"/>
                      </a:gs>
                      <a:gs pos="21001">
                        <a:srgbClr val="5F5F5F"/>
                      </a:gs>
                      <a:gs pos="63000">
                        <a:srgbClr val="FFFFFF"/>
                      </a:gs>
                      <a:gs pos="67000">
                        <a:srgbClr val="B2B2B2"/>
                      </a:gs>
                      <a:gs pos="69000">
                        <a:srgbClr val="292929"/>
                      </a:gs>
                      <a:gs pos="82001">
                        <a:srgbClr val="777777"/>
                      </a:gs>
                      <a:gs pos="100000">
                        <a:srgbClr val="EAEAEA"/>
                      </a:gs>
                    </a:gsLst>
                    <a:lin ang="5400000" scaled="0"/>
                  </a:gra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قسم العقيدة والفكر الاسلامي</a:t>
            </a:r>
            <a:endParaRPr lang="ar-SA" sz="2800" b="1" cap="none" spc="100" dirty="0">
              <a:ln w="18000" cmpd="sng">
                <a:gradFill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0"/>
                </a:gra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57929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  <a:effectLst>
            <a:glow rad="228600">
              <a:srgbClr val="C00000">
                <a:alpha val="40000"/>
              </a:srgbClr>
            </a:glow>
          </a:effectLst>
        </p:spPr>
        <p:txBody>
          <a:bodyPr/>
          <a:lstStyle/>
          <a:p>
            <a:r>
              <a:rPr lang="ar-IQ" dirty="0" smtClean="0">
                <a:effectLst>
                  <a:glow rad="228600">
                    <a:srgbClr val="002060"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السنن</a:t>
            </a:r>
            <a:endParaRPr lang="ar-IQ" dirty="0">
              <a:effectLst>
                <a:glow rad="228600">
                  <a:srgbClr val="002060">
                    <a:alpha val="40000"/>
                  </a:srgbClr>
                </a:glow>
                <a:reflection blurRad="6350" stA="55000" endA="300" endPos="45500" dir="5400000" sy="-100000" algn="bl" rotWithShape="0"/>
              </a:effectLst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ar-IQ" dirty="0" smtClean="0"/>
              <a:t>السنن: هي تلك الكتب التي تجمع احاديث الاحكام المرفوعة مرتبة على ابواب الفقه من : الطهارة </a:t>
            </a:r>
            <a:r>
              <a:rPr lang="ar-IQ" dirty="0" smtClean="0"/>
              <a:t>والصلاة </a:t>
            </a:r>
            <a:r>
              <a:rPr lang="ar-IQ" dirty="0" smtClean="0"/>
              <a:t>والزكاة الى العتق وتخلو –غالبا- من ابواب العقائد والتاريخ والفتن والمناقب</a:t>
            </a:r>
            <a:r>
              <a:rPr lang="ar-IQ" dirty="0" smtClean="0"/>
              <a:t>,,</a:t>
            </a:r>
          </a:p>
          <a:p>
            <a:r>
              <a:rPr lang="ar-IQ" dirty="0" smtClean="0"/>
              <a:t>ظهرت كتب السنن بعد </a:t>
            </a:r>
            <a:r>
              <a:rPr lang="ar-IQ" dirty="0" err="1" smtClean="0"/>
              <a:t>الموطآت</a:t>
            </a:r>
            <a:r>
              <a:rPr lang="ar-IQ" dirty="0" smtClean="0"/>
              <a:t> , وجمعت فيها الاحاديث التي كانت مدار عمل العلماء</a:t>
            </a:r>
          </a:p>
          <a:p>
            <a:r>
              <a:rPr lang="ar-IQ" dirty="0" smtClean="0"/>
              <a:t>لا يذكر في كتب السنن غالبا الا الحديث النبوي بسنده, وان ذكر شيء من الموقوفات او المراسيل فهو للاستشهاد.</a:t>
            </a:r>
          </a:p>
          <a:p>
            <a:r>
              <a:rPr lang="ar-IQ" dirty="0" smtClean="0"/>
              <a:t>مرتبة  كتب السنن اجمالا اعلى من مرتبة المسانيد والمصنفات.</a:t>
            </a:r>
            <a:endParaRPr lang="ar-IQ" dirty="0" smtClean="0"/>
          </a:p>
        </p:txBody>
      </p:sp>
    </p:spTree>
    <p:extLst>
      <p:ext uri="{BB962C8B-B14F-4D97-AF65-F5344CB8AC3E}">
        <p14:creationId xmlns:p14="http://schemas.microsoft.com/office/powerpoint/2010/main" val="2169294349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>
                <a:gradFill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lin ang="5400000" scaled="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اشهر كتب السنن</a:t>
            </a:r>
            <a:endParaRPr lang="ar-IQ" dirty="0">
              <a:gradFill>
                <a:gsLst>
                  <a:gs pos="0">
                    <a:srgbClr val="FC9FCB"/>
                  </a:gs>
                  <a:gs pos="13000">
                    <a:srgbClr val="F8B049"/>
                  </a:gs>
                  <a:gs pos="21001">
                    <a:srgbClr val="F8B049"/>
                  </a:gs>
                  <a:gs pos="63000">
                    <a:srgbClr val="FEE7F2"/>
                  </a:gs>
                  <a:gs pos="67000">
                    <a:srgbClr val="F952A0"/>
                  </a:gs>
                  <a:gs pos="69000">
                    <a:srgbClr val="C50849"/>
                  </a:gs>
                  <a:gs pos="82001">
                    <a:srgbClr val="B43E85"/>
                  </a:gs>
                  <a:gs pos="100000">
                    <a:srgbClr val="F8B049"/>
                  </a:gs>
                </a:gsLst>
                <a:lin ang="5400000" scaled="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ar-IQ" dirty="0"/>
              <a:t>كتب السنن كثيرة جدا , اشهرها الكتب الاربعة المكملة </a:t>
            </a:r>
            <a:r>
              <a:rPr lang="ar-IQ" dirty="0" err="1"/>
              <a:t>للصحيحن</a:t>
            </a:r>
            <a:r>
              <a:rPr lang="ar-IQ" dirty="0"/>
              <a:t> تمام الكتب الستة, وهي:</a:t>
            </a:r>
          </a:p>
          <a:p>
            <a:r>
              <a:rPr lang="ar-IQ" dirty="0"/>
              <a:t>سنن الترمذي للحافظ ابي عيسى محمد بن عيسى الترمذي ( ت 279هـ</a:t>
            </a:r>
            <a:r>
              <a:rPr lang="ar-IQ" dirty="0" smtClean="0"/>
              <a:t>), وفيه شروح.</a:t>
            </a:r>
            <a:endParaRPr lang="ar-IQ" dirty="0"/>
          </a:p>
          <a:p>
            <a:r>
              <a:rPr lang="ar-IQ" dirty="0"/>
              <a:t>سنن ابي داود </a:t>
            </a:r>
            <a:r>
              <a:rPr lang="ar-IQ" dirty="0" err="1"/>
              <a:t>للامام</a:t>
            </a:r>
            <a:r>
              <a:rPr lang="ar-IQ" dirty="0"/>
              <a:t> ابي داود سليمان بن الاشعث </a:t>
            </a:r>
            <a:r>
              <a:rPr lang="ar-IQ" dirty="0" err="1"/>
              <a:t>السجستاني</a:t>
            </a:r>
            <a:r>
              <a:rPr lang="ar-IQ" dirty="0"/>
              <a:t> ( ت 275هـ</a:t>
            </a:r>
            <a:r>
              <a:rPr lang="ar-IQ" dirty="0" smtClean="0"/>
              <a:t>), وله شروح.</a:t>
            </a:r>
            <a:endParaRPr lang="ar-IQ" dirty="0"/>
          </a:p>
          <a:p>
            <a:r>
              <a:rPr lang="ar-IQ" dirty="0"/>
              <a:t>سنن النسائي (المجتبى) </a:t>
            </a:r>
            <a:r>
              <a:rPr lang="ar-IQ" dirty="0" err="1"/>
              <a:t>للامام</a:t>
            </a:r>
            <a:r>
              <a:rPr lang="ar-IQ" dirty="0"/>
              <a:t> ابي عبد الرحمن احمد بن شعيب النسائي (ت 303هـ)</a:t>
            </a:r>
          </a:p>
          <a:p>
            <a:r>
              <a:rPr lang="ar-IQ" dirty="0"/>
              <a:t>سنن ابن ماجه </a:t>
            </a:r>
            <a:r>
              <a:rPr lang="ar-IQ" dirty="0" err="1"/>
              <a:t>للامام</a:t>
            </a:r>
            <a:r>
              <a:rPr lang="ar-IQ" dirty="0"/>
              <a:t> ابي عبد الله محمد بن يزيد القزويني ابن ماجه ( ت 273هـ)</a:t>
            </a:r>
          </a:p>
          <a:p>
            <a:r>
              <a:rPr lang="ar-IQ" dirty="0"/>
              <a:t>وهذه السنن الاربعة كلها قد عنيت بالشروح من قبل العلماء الاجلاء رحمهم الله ...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39941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>
                <a:effectLst>
                  <a:glow rad="101600">
                    <a:srgbClr val="7030A0"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cs typeface="PT Bold Heading" pitchFamily="2" charset="-78"/>
              </a:rPr>
              <a:t>المسانيد</a:t>
            </a:r>
            <a:endParaRPr lang="ar-IQ" dirty="0">
              <a:effectLst>
                <a:glow rad="101600">
                  <a:srgbClr val="7030A0">
                    <a:alpha val="40000"/>
                  </a:srgb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371600" y="2276872"/>
            <a:ext cx="6400800" cy="3528392"/>
          </a:xfrm>
        </p:spPr>
        <p:txBody>
          <a:bodyPr>
            <a:normAutofit fontScale="85000" lnSpcReduction="20000"/>
          </a:bodyPr>
          <a:lstStyle/>
          <a:p>
            <a:r>
              <a:rPr lang="ar-IQ" dirty="0" smtClean="0"/>
              <a:t>المسانيد :هي الكتب التي لم ترتب على الابواب الفقهية, بل جمع حديث كل صحابي على حدة صحيحا كان او حسنا او ضعيفا , وترتب على حروف الهجاء او على القبائل او السابقة في الاسلام او الشرافة النسبية او غير ذلك...</a:t>
            </a:r>
          </a:p>
          <a:p>
            <a:r>
              <a:rPr lang="ar-IQ" dirty="0" smtClean="0"/>
              <a:t>اشهر المسانيد:</a:t>
            </a:r>
          </a:p>
          <a:p>
            <a:r>
              <a:rPr lang="ar-IQ" dirty="0" smtClean="0"/>
              <a:t>مسانيد الامام ابو حنيفة (ت 150هـ)</a:t>
            </a:r>
          </a:p>
          <a:p>
            <a:r>
              <a:rPr lang="ar-IQ" dirty="0" smtClean="0"/>
              <a:t>مسند ابو داود </a:t>
            </a:r>
            <a:r>
              <a:rPr lang="ar-IQ" dirty="0" err="1" smtClean="0"/>
              <a:t>الطيالسي</a:t>
            </a:r>
            <a:r>
              <a:rPr lang="ar-IQ" dirty="0" smtClean="0"/>
              <a:t> ( ت 204هـ)</a:t>
            </a:r>
          </a:p>
          <a:p>
            <a:r>
              <a:rPr lang="ar-IQ" dirty="0" smtClean="0"/>
              <a:t>مسند الامام الشافعي ( ت 204هـ) </a:t>
            </a:r>
          </a:p>
          <a:p>
            <a:r>
              <a:rPr lang="ar-IQ" dirty="0" smtClean="0"/>
              <a:t>مسند اسحاق بن </a:t>
            </a:r>
            <a:r>
              <a:rPr lang="ar-IQ" dirty="0" err="1" smtClean="0"/>
              <a:t>راهويه</a:t>
            </a:r>
            <a:r>
              <a:rPr lang="ar-IQ" dirty="0" smtClean="0"/>
              <a:t> ( 238هـ)</a:t>
            </a:r>
          </a:p>
          <a:p>
            <a:r>
              <a:rPr lang="ar-IQ" dirty="0" smtClean="0"/>
              <a:t>مسند الامام احمد بن حنبل ( 241هـ) , وهو اشهرها واوسعها اذ يضم قرابة (40الف) حديث, وفيه الصحيح والحسن والضعيف ...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605156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path path="circle">
              <a:fillToRect l="100000" b="100000"/>
            </a:path>
            <a:tileRect t="-100000" r="-100000"/>
          </a:gradFill>
          <a:effectLst>
            <a:glow rad="228600">
              <a:srgbClr val="C00000">
                <a:alpha val="40000"/>
              </a:srgbClr>
            </a:glow>
            <a:innerShdw blurRad="114300">
              <a:prstClr val="black"/>
            </a:innerShdw>
          </a:effectLst>
        </p:spPr>
        <p:txBody>
          <a:bodyPr>
            <a:noAutofit/>
          </a:bodyPr>
          <a:lstStyle/>
          <a:p>
            <a:r>
              <a:rPr lang="ar-IQ" sz="4000" dirty="0" err="1" smtClean="0">
                <a:ln>
                  <a:gradFill>
                    <a:gsLst>
                      <a:gs pos="0">
                        <a:srgbClr val="D6B19C"/>
                      </a:gs>
                      <a:gs pos="30000">
                        <a:srgbClr val="D49E6C"/>
                      </a:gs>
                      <a:gs pos="70000">
                        <a:srgbClr val="A65528"/>
                      </a:gs>
                      <a:gs pos="100000">
                        <a:srgbClr val="663012"/>
                      </a:gs>
                    </a:gsLst>
                    <a:lin ang="5400000" scaled="0"/>
                  </a:gradFill>
                </a:ln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الموطآت</a:t>
            </a:r>
            <a:endParaRPr lang="ar-IQ" sz="4000" dirty="0">
              <a:ln>
                <a:gradFill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0"/>
                </a:gradFill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IQ" dirty="0" smtClean="0"/>
              <a:t>(الموطأ) في اللغة: معناه: المُسَهَّل والمُهيّأ.</a:t>
            </a:r>
            <a:endParaRPr lang="ar-IQ" dirty="0"/>
          </a:p>
          <a:p>
            <a:r>
              <a:rPr lang="ar-IQ" dirty="0" smtClean="0"/>
              <a:t>( </a:t>
            </a:r>
            <a:r>
              <a:rPr lang="ar-IQ" dirty="0" err="1" smtClean="0"/>
              <a:t>الموطآت</a:t>
            </a:r>
            <a:r>
              <a:rPr lang="ar-IQ" dirty="0" smtClean="0"/>
              <a:t>) في اصطلاح المحدثين: هي الكتب المرتبة على الابواب الفقهية, وهي تشتمل على الاحاديث المرفوعة والموقوفة والمقطوعة, وآراء بعض العلماء, ومذهب المؤلف. </a:t>
            </a:r>
            <a:endParaRPr lang="ar-IQ" dirty="0"/>
          </a:p>
          <a:p>
            <a:r>
              <a:rPr lang="ar-IQ" dirty="0" smtClean="0"/>
              <a:t>السبب في تسميته بـ ( الموطأ) ان مؤلفه وطأه للناس, اي سهله عليهم..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233504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71600" y="1457980"/>
            <a:ext cx="6400800" cy="523220"/>
          </a:xfrm>
          <a:blipFill>
            <a:blip r:embed="rId2"/>
            <a:tile tx="0" ty="0" sx="100000" sy="100000" flip="none" algn="tl"/>
          </a:blipFill>
          <a:effectLst>
            <a:glow rad="1397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ar-IQ" sz="2800" dirty="0" smtClean="0">
                <a:gradFill>
                  <a:gsLst>
                    <a:gs pos="0">
                      <a:srgbClr val="FF0000"/>
                    </a:gs>
                    <a:gs pos="53000">
                      <a:srgbClr val="D4DEFF"/>
                    </a:gs>
                    <a:gs pos="83000">
                      <a:srgbClr val="D4DEFF"/>
                    </a:gs>
                    <a:gs pos="100000">
                      <a:srgbClr val="96AB94"/>
                    </a:gs>
                  </a:gsLst>
                  <a:lin ang="5400000" scaled="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srgbClr val="C00000">
                      <a:alpha val="40000"/>
                    </a:srgbClr>
                  </a:outerShdw>
                </a:effectLst>
                <a:cs typeface="PT Simple Bold Ruled" pitchFamily="2" charset="-78"/>
              </a:rPr>
              <a:t>اشهر </a:t>
            </a:r>
            <a:r>
              <a:rPr lang="ar-IQ" sz="2800" dirty="0" err="1" smtClean="0">
                <a:gradFill>
                  <a:gsLst>
                    <a:gs pos="0">
                      <a:srgbClr val="FF0000"/>
                    </a:gs>
                    <a:gs pos="53000">
                      <a:srgbClr val="D4DEFF"/>
                    </a:gs>
                    <a:gs pos="83000">
                      <a:srgbClr val="D4DEFF"/>
                    </a:gs>
                    <a:gs pos="100000">
                      <a:srgbClr val="96AB94"/>
                    </a:gs>
                  </a:gsLst>
                  <a:lin ang="5400000" scaled="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srgbClr val="C00000">
                      <a:alpha val="40000"/>
                    </a:srgbClr>
                  </a:outerShdw>
                </a:effectLst>
                <a:cs typeface="PT Simple Bold Ruled" pitchFamily="2" charset="-78"/>
              </a:rPr>
              <a:t>الموطآت</a:t>
            </a:r>
            <a:endParaRPr lang="ar-IQ" sz="2800" dirty="0">
              <a:gradFill>
                <a:gsLst>
                  <a:gs pos="0">
                    <a:srgbClr val="FF0000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5400000" scaled="0"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5400000" algn="t" rotWithShape="0">
                  <a:srgbClr val="C00000">
                    <a:alpha val="40000"/>
                  </a:srgbClr>
                </a:outerShdw>
              </a:effectLst>
              <a:cs typeface="PT Simple Bold Ruled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99592" y="2348880"/>
            <a:ext cx="6872808" cy="3600400"/>
          </a:xfrm>
        </p:spPr>
        <p:txBody>
          <a:bodyPr>
            <a:normAutofit fontScale="92500" lnSpcReduction="20000"/>
          </a:bodyPr>
          <a:lstStyle/>
          <a:p>
            <a:r>
              <a:rPr lang="ar-IQ" dirty="0" smtClean="0"/>
              <a:t>موطأ الامام مالك , </a:t>
            </a:r>
            <a:r>
              <a:rPr lang="ar-IQ" dirty="0" err="1" smtClean="0"/>
              <a:t>لامام</a:t>
            </a:r>
            <a:r>
              <a:rPr lang="ar-IQ" dirty="0" smtClean="0"/>
              <a:t> دار الهجرة (المدينة المنورة) الامام مالك بن انس الاصبحي (ت 179هـ).</a:t>
            </a:r>
            <a:endParaRPr lang="ar-IQ" dirty="0" smtClean="0"/>
          </a:p>
          <a:p>
            <a:r>
              <a:rPr lang="ar-IQ" dirty="0" smtClean="0"/>
              <a:t>الفه على الابواب الفقهية.</a:t>
            </a:r>
            <a:endParaRPr lang="ar-IQ" dirty="0" smtClean="0"/>
          </a:p>
          <a:p>
            <a:r>
              <a:rPr lang="ar-IQ" dirty="0" smtClean="0"/>
              <a:t>لم يقتصر فيه على الحديث المرفوع, بل نجد فيه اقوال الصحابة والتابعين ايضا.</a:t>
            </a:r>
            <a:endParaRPr lang="ar-IQ" dirty="0" smtClean="0"/>
          </a:p>
          <a:p>
            <a:r>
              <a:rPr lang="ar-IQ" dirty="0" smtClean="0"/>
              <a:t>بناه على عشرة الاف حديث من مجموع مائة الف حديث كان يحفظها.</a:t>
            </a:r>
            <a:endParaRPr lang="ar-IQ" dirty="0" smtClean="0"/>
          </a:p>
          <a:p>
            <a:r>
              <a:rPr lang="ar-IQ" dirty="0" smtClean="0"/>
              <a:t>فيه (520) حديثا مرفوعا للنبي صلى الله عليه </a:t>
            </a:r>
            <a:r>
              <a:rPr lang="ar-IQ" dirty="0" err="1" smtClean="0"/>
              <a:t>وآله</a:t>
            </a:r>
            <a:r>
              <a:rPr lang="ar-IQ" dirty="0" smtClean="0"/>
              <a:t> وسلم, والباقي من اقوال الصحابة والتابعين وفقه الامام مالك.</a:t>
            </a:r>
          </a:p>
          <a:p>
            <a:r>
              <a:rPr lang="ar-IQ" dirty="0" smtClean="0"/>
              <a:t>اشهر شروح الموطأ هي: ( التمهيد لما في الموطأ من المعاني والاسانيد لابن عبد البر النمري ), (تنوير الحوالك شرح على موطأ مالك   لجلال الدين السيوطي)</a:t>
            </a:r>
            <a:r>
              <a:rPr lang="ar-IQ" dirty="0"/>
              <a:t>.</a:t>
            </a:r>
            <a:endParaRPr lang="ar-IQ" dirty="0" smtClean="0"/>
          </a:p>
        </p:txBody>
      </p:sp>
    </p:spTree>
    <p:extLst>
      <p:ext uri="{BB962C8B-B14F-4D97-AF65-F5344CB8AC3E}">
        <p14:creationId xmlns:p14="http://schemas.microsoft.com/office/powerpoint/2010/main" val="655797872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anchor="ctr" anchorCtr="0">
            <a:noAutofit/>
          </a:bodyPr>
          <a:lstStyle/>
          <a:p>
            <a:r>
              <a:rPr lang="ar-IQ" sz="1800" dirty="0" smtClean="0">
                <a:ln cmpd="sng">
                  <a:solidFill>
                    <a:schemeClr val="tx1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cs typeface="PT Simple Bold Ruled" pitchFamily="2" charset="-78"/>
              </a:rPr>
              <a:t>المصنفات</a:t>
            </a:r>
            <a:endParaRPr lang="ar-IQ" sz="1800" dirty="0">
              <a:ln cmpd="sng">
                <a:solidFill>
                  <a:schemeClr val="tx1"/>
                </a:solidFill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cs typeface="PT Simple Bold Ruled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ar-IQ" dirty="0" smtClean="0"/>
              <a:t>المصنف لغة : اسم مفعول من (الصنف), وهو : النوع .</a:t>
            </a:r>
            <a:endParaRPr lang="ar-IQ" dirty="0" smtClean="0"/>
          </a:p>
          <a:p>
            <a:r>
              <a:rPr lang="ar-IQ" dirty="0" smtClean="0"/>
              <a:t>المصنف في الاصطلاح: الكتب المرتبة على الابواب الفقهية وتشتمل احاديثها على ( المرفوع) و( الموقوف) و(المقطوع), اي فيها الاحاديث واقوال الصحابة وفتاوى التابعين واتباع التابعين.</a:t>
            </a:r>
            <a:endParaRPr lang="ar-IQ" dirty="0" smtClean="0"/>
          </a:p>
          <a:p>
            <a:r>
              <a:rPr lang="ar-IQ" dirty="0" smtClean="0"/>
              <a:t>الفرق بين المصنفات والسنن: (المصنفات) تشتمل على الاحاديث المرفوعة والموقوفة والمقطوعة, بينما تحوي (السنن) الاحاديث المسندة المرفوعة غالبا ولا تجمع الموقوفات والمقطوعات الا نادرا </a:t>
            </a:r>
            <a:r>
              <a:rPr lang="ar-IQ" dirty="0" err="1" smtClean="0"/>
              <a:t>لانها</a:t>
            </a:r>
            <a:r>
              <a:rPr lang="ar-IQ" dirty="0" smtClean="0"/>
              <a:t> لا تسمى سننا في عرف المحدثين...</a:t>
            </a:r>
            <a:endParaRPr lang="ar-IQ" dirty="0" smtClean="0"/>
          </a:p>
          <a:p>
            <a:endParaRPr lang="ar-IQ" dirty="0" smtClean="0"/>
          </a:p>
        </p:txBody>
      </p:sp>
    </p:spTree>
    <p:extLst>
      <p:ext uri="{BB962C8B-B14F-4D97-AF65-F5344CB8AC3E}">
        <p14:creationId xmlns:p14="http://schemas.microsoft.com/office/powerpoint/2010/main" val="261017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perspectiveBelow"/>
              <a:lightRig rig="threePt" dir="t"/>
            </a:scene3d>
            <a:sp3d>
              <a:bevelB w="57150" h="38100" prst="artDeco"/>
            </a:sp3d>
          </a:bodyPr>
          <a:lstStyle/>
          <a:p>
            <a:r>
              <a:rPr lang="ar-IQ" sz="4000" dirty="0" smtClean="0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  <a:effectLst>
                  <a:glow rad="139700">
                    <a:srgbClr val="00B050"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Microsoft Sans Serif" pitchFamily="34" charset="0"/>
                <a:cs typeface="Microsoft Sans Serif" pitchFamily="34" charset="0"/>
              </a:rPr>
              <a:t>اشهر المصنفات</a:t>
            </a:r>
            <a:endParaRPr lang="ar-IQ" sz="4000" dirty="0">
              <a:ln>
                <a:solidFill>
                  <a:srgbClr val="FF0000"/>
                </a:solidFill>
              </a:ln>
              <a:solidFill>
                <a:srgbClr val="00B050"/>
              </a:solidFill>
              <a:effectLst>
                <a:glow rad="139700">
                  <a:srgbClr val="00B050">
                    <a:alpha val="40000"/>
                  </a:srgbClr>
                </a:glow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60000" endA="900" endPos="60000" dist="60007" dir="5400000" sy="-100000" algn="bl" rotWithShape="0"/>
              </a:effectLst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99592" y="2132856"/>
            <a:ext cx="7272808" cy="3744416"/>
          </a:xfrm>
        </p:spPr>
        <p:txBody>
          <a:bodyPr>
            <a:normAutofit fontScale="92500" lnSpcReduction="10000"/>
          </a:bodyPr>
          <a:lstStyle/>
          <a:p>
            <a:r>
              <a:rPr lang="ar-IQ" dirty="0" smtClean="0"/>
              <a:t>مصنف وكيع بن الجراح, </a:t>
            </a:r>
            <a:r>
              <a:rPr lang="ar-IQ" dirty="0" err="1" smtClean="0"/>
              <a:t>للامام</a:t>
            </a:r>
            <a:r>
              <a:rPr lang="ar-IQ" dirty="0" smtClean="0"/>
              <a:t> وكيع بن الجراح الكوفي (ت196هـ).</a:t>
            </a:r>
            <a:endParaRPr lang="ar-IQ" dirty="0" smtClean="0"/>
          </a:p>
          <a:p>
            <a:r>
              <a:rPr lang="ar-IQ" dirty="0" smtClean="0"/>
              <a:t>مصنف حماد بن سلمة , </a:t>
            </a:r>
            <a:r>
              <a:rPr lang="ar-IQ" dirty="0" err="1" smtClean="0"/>
              <a:t>للامام</a:t>
            </a:r>
            <a:r>
              <a:rPr lang="ar-IQ" dirty="0" smtClean="0"/>
              <a:t> حماد بن سلمة البصري (ت167هـ).</a:t>
            </a:r>
            <a:endParaRPr lang="ar-IQ" dirty="0" smtClean="0"/>
          </a:p>
          <a:p>
            <a:r>
              <a:rPr lang="ar-IQ" dirty="0" smtClean="0"/>
              <a:t>مصنف عبد الرزاق, </a:t>
            </a:r>
            <a:r>
              <a:rPr lang="ar-IQ" dirty="0" err="1" smtClean="0"/>
              <a:t>للامام</a:t>
            </a:r>
            <a:r>
              <a:rPr lang="ar-IQ" dirty="0" smtClean="0"/>
              <a:t> ابي بكر عبد الرزاق بن همام الصنعاني (ت 211هـ) , وهذا هو اشهر المصنفات وتميز </a:t>
            </a:r>
            <a:r>
              <a:rPr lang="ar-IQ" dirty="0" err="1" smtClean="0"/>
              <a:t>بامور</a:t>
            </a:r>
            <a:r>
              <a:rPr lang="ar-IQ" dirty="0" smtClean="0"/>
              <a:t> منها:</a:t>
            </a:r>
          </a:p>
          <a:p>
            <a:r>
              <a:rPr lang="ar-IQ" dirty="0" smtClean="0"/>
              <a:t>1- رتب فيه الاحاديث على الابواب الفقهية, وجمع في كل باب وكتاب مضامين موضوعه.</a:t>
            </a:r>
          </a:p>
          <a:p>
            <a:r>
              <a:rPr lang="ar-IQ" dirty="0" smtClean="0"/>
              <a:t>2- سبق في هذا الترتيب الحسن من صنف بعده من العلماء في موضوع الحديث النبوي.</a:t>
            </a:r>
          </a:p>
          <a:p>
            <a:r>
              <a:rPr lang="ar-IQ" dirty="0" smtClean="0"/>
              <a:t>3- ذكر في مصنفه اراء وفتاوى كثير من شيوخه واساتذته الذين اخذ منهم الحديث والعلم.</a:t>
            </a:r>
          </a:p>
          <a:p>
            <a:r>
              <a:rPr lang="ar-IQ" dirty="0" smtClean="0"/>
              <a:t>4- حفظ هذا الكتاب الكثير من اقوال الصحابة والتابعين , وروى فيه زيادة على ما في الصحاح والسنن من الاحاديث, لكنه لم يتقيد بالصحة في الرواية, وانما روى الضعيف ايضا.</a:t>
            </a:r>
            <a:endParaRPr lang="ar-IQ" dirty="0" smtClean="0"/>
          </a:p>
        </p:txBody>
      </p:sp>
    </p:spTree>
    <p:extLst>
      <p:ext uri="{BB962C8B-B14F-4D97-AF65-F5344CB8AC3E}">
        <p14:creationId xmlns:p14="http://schemas.microsoft.com/office/powerpoint/2010/main" val="321611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فن الخياطه الرفيعة">
  <a:themeElements>
    <a:clrScheme name="فن الخياطه الرفيعة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ربطة عنق سوداء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فن الخياطه الرفيعة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465</TotalTime>
  <Words>678</Words>
  <Application>Microsoft Office PowerPoint</Application>
  <PresentationFormat>عرض على الشاشة (3:4)‏</PresentationFormat>
  <Paragraphs>47</Paragraphs>
  <Slides>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فن الخياطه الرفيعة</vt:lpstr>
      <vt:lpstr>محاضرات علم الحديث النبوي المرحلة الاولى المصادر: - تيسير علوم السنة ا.د. داود سلمان صالح -المدخل الى دراسة علوم الحديث, سيد عبد الماجد الغوري</vt:lpstr>
      <vt:lpstr>السنن</vt:lpstr>
      <vt:lpstr>اشهر كتب السنن</vt:lpstr>
      <vt:lpstr>المسانيد</vt:lpstr>
      <vt:lpstr>الموطآت</vt:lpstr>
      <vt:lpstr>اشهر الموطآت</vt:lpstr>
      <vt:lpstr>المصنفات</vt:lpstr>
      <vt:lpstr>اشهر المصنفات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جامعة بغداد كلية العلوم الاسلامية قسم العقيدة والفكر الاسلامي  از</dc:title>
  <dc:creator>user</dc:creator>
  <cp:lastModifiedBy>user</cp:lastModifiedBy>
  <cp:revision>37</cp:revision>
  <dcterms:created xsi:type="dcterms:W3CDTF">2019-07-01T11:50:58Z</dcterms:created>
  <dcterms:modified xsi:type="dcterms:W3CDTF">2019-07-21T11:30:01Z</dcterms:modified>
</cp:coreProperties>
</file>