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4008" y="1008112"/>
            <a:ext cx="4320480" cy="3068960"/>
          </a:xfrm>
        </p:spPr>
        <p:txBody>
          <a:bodyPr>
            <a:normAutofit/>
          </a:bodyPr>
          <a:lstStyle/>
          <a:p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محاضرات علم الحديث النبوي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المرحلة الاولى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المصادر: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 تيسير علوم السنة </a:t>
            </a:r>
            <a:r>
              <a:rPr lang="ar-IQ" sz="12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ا.د</a:t>
            </a: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. داود سلمان صالح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-المدخل الى دراسة علوم الحديث, سيد عبد الماجد الغوري</a:t>
            </a:r>
            <a:endParaRPr lang="ar-IQ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Koufi" pitchFamily="2" charset="-78"/>
              <a:ea typeface="Monotype Koufi" pitchFamily="2" charset="-78"/>
              <a:cs typeface="PT Simple Bold Rule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51920" y="4395192"/>
            <a:ext cx="4240560" cy="1015663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anchor="ctr" anchorCtr="0">
            <a:noAutofit/>
          </a:bodyPr>
          <a:lstStyle/>
          <a:p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اعداد: </a:t>
            </a:r>
            <a:r>
              <a:rPr lang="ar-IQ" b="1" i="0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ا.م.د</a:t>
            </a:r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. محمد سراج الدين قحطان</a:t>
            </a:r>
            <a:endParaRPr lang="ar-IQ" b="1" i="0" dirty="0">
              <a:ln cmpd="sng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PT Simple Bold Ruled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6504" cy="417646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644008" y="1196752"/>
            <a:ext cx="4155343" cy="9541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innerShdw blurRad="114300">
              <a:schemeClr val="accent2">
                <a:lumMod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2800" b="1" cap="none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كلية العلوم الاسلامية</a:t>
            </a:r>
          </a:p>
          <a:p>
            <a:pPr algn="ctr"/>
            <a:r>
              <a:rPr lang="ar-IQ" sz="2800" b="1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قسم العقيدة والفكر الاسلامي</a:t>
            </a:r>
            <a:endParaRPr lang="ar-SA" sz="2800" b="1" cap="none" spc="100" dirty="0">
              <a:ln w="18000" cmpd="sng"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</a:gra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ar-IQ" dirty="0" smtClean="0">
                <a:ln cmpd="sng"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اقسام الحديث</a:t>
            </a:r>
            <a:endParaRPr lang="ar-IQ" dirty="0">
              <a:ln cmpd="sng"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10880"/>
          </a:xfrm>
        </p:spPr>
        <p:txBody>
          <a:bodyPr>
            <a:normAutofit/>
          </a:bodyPr>
          <a:lstStyle/>
          <a:p>
            <a:r>
              <a:rPr lang="ar-IQ" dirty="0" smtClean="0"/>
              <a:t>يقسم الحديث من حيث كثرة طرقه وقلتها الى :</a:t>
            </a:r>
          </a:p>
          <a:p>
            <a:r>
              <a:rPr lang="ar-IQ" dirty="0" smtClean="0"/>
              <a:t>القسم الاول: الحديث المتواتر</a:t>
            </a:r>
          </a:p>
          <a:p>
            <a:r>
              <a:rPr lang="ar-IQ" dirty="0" smtClean="0"/>
              <a:t>القسم الثاني: حديث الاحاد</a:t>
            </a:r>
          </a:p>
          <a:p>
            <a:pPr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8006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rgbClr val="C0000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ar-IQ" sz="4000" dirty="0" smtClean="0">
                <a:ln cmpd="sng">
                  <a:gradFill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lin ang="5400000" scaled="0"/>
                  </a:gradFill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glow rad="101600">
                    <a:srgbClr val="FFFF00">
                      <a:alpha val="40000"/>
                    </a:srgbClr>
                  </a:glow>
                  <a:outerShdw blurRad="60007" dist="200025" dir="15000000" sy="30000" kx="-1800000" algn="bl" rotWithShape="0">
                    <a:srgbClr val="FFFF00">
                      <a:alpha val="32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الحديث المتواتر</a:t>
            </a:r>
            <a:endParaRPr lang="ar-IQ" sz="4000" dirty="0">
              <a:ln cmpd="sng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ln>
              <a:pattFill prst="pct90">
                <a:fgClr>
                  <a:schemeClr val="tx1"/>
                </a:fgClr>
                <a:bgClr>
                  <a:schemeClr val="bg1"/>
                </a:bgClr>
              </a:pattFill>
              <a:effectLst>
                <a:glow rad="101600">
                  <a:srgbClr val="FFFF00">
                    <a:alpha val="40000"/>
                  </a:srgbClr>
                </a:glow>
                <a:outerShdw blurRad="60007" dist="200025" dir="15000000" sy="30000" kx="-1800000" algn="bl" rotWithShape="0">
                  <a:srgbClr val="FFFF00">
                    <a:alpha val="32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المتواتر لغة: اسم مشتق من (التواتر) اي التتابع, والمتواتر : المتتابع</a:t>
            </a:r>
            <a:endParaRPr lang="ar-IQ" dirty="0"/>
          </a:p>
          <a:p>
            <a:r>
              <a:rPr lang="ar-IQ" dirty="0" smtClean="0"/>
              <a:t>اصطلاحا: ما رواه جماعة غير محصورة بعدد في كل طبقة من طبقاته, بحيث تحيل العادة ان يتواطؤوا او يتوافقوا على الكذب, ويكون مستندهم الحس, اي السماع او المشاهدة...</a:t>
            </a:r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3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457980"/>
            <a:ext cx="6400800" cy="523220"/>
          </a:xfr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ar-IQ" sz="28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C00000">
                      <a:alpha val="40000"/>
                    </a:srgbClr>
                  </a:outerShdw>
                </a:effectLst>
                <a:cs typeface="PT Simple Bold Ruled" pitchFamily="2" charset="-78"/>
              </a:rPr>
              <a:t>شروط الحديث المتواتر</a:t>
            </a:r>
            <a:endParaRPr lang="ar-IQ" sz="28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srgbClr val="C00000">
                    <a:alpha val="40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ان يكون الرواة في كل طبقة من طبقات اسناده جمعا كبيرا من الرواة.</a:t>
            </a:r>
            <a:endParaRPr lang="ar-IQ" dirty="0" smtClean="0"/>
          </a:p>
          <a:p>
            <a:r>
              <a:rPr lang="ar-IQ" dirty="0" smtClean="0"/>
              <a:t>استحالة اتفاق جمع الرواة على الكذب.</a:t>
            </a:r>
            <a:endParaRPr lang="ar-IQ" dirty="0" smtClean="0"/>
          </a:p>
          <a:p>
            <a:r>
              <a:rPr lang="ar-IQ" dirty="0" smtClean="0"/>
              <a:t>استمرار عدد التواتر المفيد للعلم من ابتداء السند الى انتهائه, اي في طرفاه ووسطه.</a:t>
            </a:r>
          </a:p>
          <a:p>
            <a:r>
              <a:rPr lang="ar-IQ" dirty="0" smtClean="0"/>
              <a:t>ان يكون مستند الخبر (الحس) اي المشاهدة او السماع.</a:t>
            </a:r>
          </a:p>
          <a:p>
            <a:r>
              <a:rPr lang="ar-IQ" dirty="0" smtClean="0"/>
              <a:t>ان يخبروا عن علم لا عن ظن.</a:t>
            </a:r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557978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0">
            <a:noAutofit/>
          </a:bodyPr>
          <a:lstStyle/>
          <a:p>
            <a:r>
              <a:rPr lang="ar-IQ" sz="280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cs typeface="PT Simple Bold Ruled" pitchFamily="2" charset="-78"/>
              </a:rPr>
              <a:t>احكام المتواتر</a:t>
            </a:r>
            <a:endParaRPr lang="ar-IQ" sz="2800" dirty="0">
              <a:ln cmpd="sng">
                <a:solidFill>
                  <a:schemeClr val="tx1"/>
                </a:solidFill>
              </a:ln>
              <a:gradFill>
                <a:gsLst>
                  <a:gs pos="0">
                    <a:srgbClr val="C00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انه يفيد علم اليقين الذي يضطر الانسان الى التصديق به جازما.</a:t>
            </a:r>
          </a:p>
          <a:p>
            <a:r>
              <a:rPr lang="ar-IQ" dirty="0" smtClean="0"/>
              <a:t>انه مقطوع بصحته , فلا يحتاج الى البحث عن احوال رواته.</a:t>
            </a:r>
            <a:endParaRPr lang="ar-IQ" dirty="0" smtClean="0"/>
          </a:p>
          <a:p>
            <a:r>
              <a:rPr lang="ar-IQ" dirty="0" smtClean="0"/>
              <a:t>انه يجب الاعتقاد بصحته </a:t>
            </a:r>
            <a:r>
              <a:rPr lang="ar-IQ" dirty="0" err="1" smtClean="0"/>
              <a:t>كلاعتقاد</a:t>
            </a:r>
            <a:r>
              <a:rPr lang="ar-IQ" dirty="0" smtClean="0"/>
              <a:t> بصحة القران الكريم , </a:t>
            </a:r>
            <a:r>
              <a:rPr lang="ar-IQ" dirty="0" err="1" smtClean="0"/>
              <a:t>فانكاره</a:t>
            </a:r>
            <a:r>
              <a:rPr lang="ar-IQ" dirty="0" smtClean="0"/>
              <a:t> يجحد ما علم من الدين بالضرورة.</a:t>
            </a:r>
            <a:endParaRPr lang="ar-IQ" dirty="0" smtClean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610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IQ" dirty="0" smtClean="0">
                <a:solidFill>
                  <a:srgbClr val="92D050"/>
                </a:solidFill>
                <a:effectLst>
                  <a:glow rad="101600">
                    <a:srgbClr val="7030A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PT Bold Heading" pitchFamily="2" charset="-78"/>
              </a:rPr>
              <a:t>اقسام المتواتر</a:t>
            </a:r>
            <a:endParaRPr lang="ar-IQ" dirty="0">
              <a:solidFill>
                <a:srgbClr val="92D050"/>
              </a:solidFill>
              <a:effectLst>
                <a:glow rad="101600">
                  <a:srgbClr val="7030A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276872"/>
            <a:ext cx="6872808" cy="3528392"/>
          </a:xfrm>
        </p:spPr>
        <p:txBody>
          <a:bodyPr>
            <a:normAutofit fontScale="92500"/>
          </a:bodyPr>
          <a:lstStyle/>
          <a:p>
            <a:r>
              <a:rPr lang="ar-IQ" dirty="0" smtClean="0"/>
              <a:t>القسم الاول: المتواتر اللفظي: هو ما اتفق رواته على رواية لفظ واحد.</a:t>
            </a:r>
          </a:p>
          <a:p>
            <a:r>
              <a:rPr lang="ar-IQ" dirty="0" smtClean="0"/>
              <a:t>مثاله : حديث النبي صلى الله عليه </a:t>
            </a:r>
            <a:r>
              <a:rPr lang="ar-IQ" dirty="0" err="1" smtClean="0"/>
              <a:t>وآله</a:t>
            </a:r>
            <a:r>
              <a:rPr lang="ar-IQ" dirty="0" smtClean="0"/>
              <a:t> وسلم : (( من كذب علي متعمدا فليتبوأ مقعده من النار)), رواه اكثر من سبعين صحابيا بهذا اللفظ ...</a:t>
            </a:r>
          </a:p>
          <a:p>
            <a:r>
              <a:rPr lang="ar-IQ" dirty="0" smtClean="0"/>
              <a:t>القسم الثاني: المتواتر المعنوي: هو ما تعددت الفاظه فرواه بعض الرواة بلفظ ورواه البعض الاخر بلفظ ثان وغيرهم بلفظ ثالث, وهكذا,, الا ان جميع تلك الالفاظ تفيد معنى واحدا.</a:t>
            </a:r>
          </a:p>
          <a:p>
            <a:r>
              <a:rPr lang="ar-IQ" dirty="0" smtClean="0"/>
              <a:t>مثاله: احاديث رفع اليدين في الدعاء, رواه اكثر من عشرين صحابيا بوقائع والفاظ مختلفة...</a:t>
            </a:r>
          </a:p>
          <a:p>
            <a:r>
              <a:rPr lang="ar-IQ" dirty="0" smtClean="0"/>
              <a:t>القسم الثالث: المتواتر العملي: هو ما نقله اهل المشرق والمغرب عن امثالهم جيلا عن جيل, لا يختلف فيه مؤمن, مثل الصلوات الخمس وصيام شهر رمضان والحج, فهذه كلها تواترت عمليا...</a:t>
            </a:r>
          </a:p>
        </p:txBody>
      </p:sp>
    </p:spTree>
    <p:extLst>
      <p:ext uri="{BB962C8B-B14F-4D97-AF65-F5344CB8AC3E}">
        <p14:creationId xmlns:p14="http://schemas.microsoft.com/office/powerpoint/2010/main" val="2706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315</TotalTime>
  <Words>325</Words>
  <Application>Microsoft Office PowerPoint</Application>
  <PresentationFormat>عرض على الشاشة (3:4)‏</PresentationFormat>
  <Paragraphs>27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فن الخياطه الرفيعة</vt:lpstr>
      <vt:lpstr>محاضرات علم الحديث النبوي المرحلة الاولى المصادر: - تيسير علوم السنة ا.د. داود سلمان صالح -المدخل الى دراسة علوم الحديث, سيد عبد الماجد الغوري</vt:lpstr>
      <vt:lpstr>اقسام الحديث</vt:lpstr>
      <vt:lpstr>الحديث المتواتر</vt:lpstr>
      <vt:lpstr>شروط الحديث المتواتر</vt:lpstr>
      <vt:lpstr>احكام المتواتر</vt:lpstr>
      <vt:lpstr>اقسام المتواتر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كلية العلوم الاسلامية قسم العقيدة والفكر الاسلامي  از</dc:title>
  <dc:creator>user</dc:creator>
  <cp:lastModifiedBy>user</cp:lastModifiedBy>
  <cp:revision>31</cp:revision>
  <dcterms:created xsi:type="dcterms:W3CDTF">2019-07-01T11:50:58Z</dcterms:created>
  <dcterms:modified xsi:type="dcterms:W3CDTF">2019-07-20T15:46:35Z</dcterms:modified>
</cp:coreProperties>
</file>