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23"/>
  </p:notesMasterIdLst>
  <p:sldIdLst>
    <p:sldId id="256" r:id="rId3"/>
    <p:sldId id="259" r:id="rId4"/>
    <p:sldId id="260" r:id="rId5"/>
    <p:sldId id="263" r:id="rId6"/>
    <p:sldId id="264"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286" r:id="rId2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6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805A59-1A8B-4F37-9BF9-2FAE714EA6E8}" type="datetimeFigureOut">
              <a:rPr lang="ar-IQ" smtClean="0"/>
              <a:t>10/04/1438</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CA192DD-9AB7-4158-BBB9-600DB7B9FC87}" type="slidenum">
              <a:rPr lang="ar-IQ" smtClean="0"/>
              <a:t>‹#›</a:t>
            </a:fld>
            <a:endParaRPr lang="ar-IQ"/>
          </a:p>
        </p:txBody>
      </p:sp>
    </p:spTree>
    <p:extLst>
      <p:ext uri="{BB962C8B-B14F-4D97-AF65-F5344CB8AC3E}">
        <p14:creationId xmlns:p14="http://schemas.microsoft.com/office/powerpoint/2010/main" val="20618194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CA192DD-9AB7-4158-BBB9-600DB7B9FC87}" type="slidenum">
              <a:rPr lang="ar-IQ" smtClean="0"/>
              <a:t>1</a:t>
            </a:fld>
            <a:endParaRPr lang="ar-IQ" dirty="0"/>
          </a:p>
        </p:txBody>
      </p:sp>
    </p:spTree>
    <p:extLst>
      <p:ext uri="{BB962C8B-B14F-4D97-AF65-F5344CB8AC3E}">
        <p14:creationId xmlns:p14="http://schemas.microsoft.com/office/powerpoint/2010/main" val="406998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10</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11</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12</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13</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14</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15</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16</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17</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18</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19</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t>2</a:t>
            </a:fld>
            <a:endParaRPr lang="ar-IQ" dirty="0"/>
          </a:p>
        </p:txBody>
      </p:sp>
    </p:spTree>
    <p:extLst>
      <p:ext uri="{BB962C8B-B14F-4D97-AF65-F5344CB8AC3E}">
        <p14:creationId xmlns:p14="http://schemas.microsoft.com/office/powerpoint/2010/main" val="1272261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CA192DD-9AB7-4158-BBB9-600DB7B9FC87}" type="slidenum">
              <a:rPr lang="ar-IQ" smtClean="0"/>
              <a:t>3</a:t>
            </a:fld>
            <a:endParaRPr lang="ar-IQ"/>
          </a:p>
        </p:txBody>
      </p:sp>
    </p:spTree>
    <p:extLst>
      <p:ext uri="{BB962C8B-B14F-4D97-AF65-F5344CB8AC3E}">
        <p14:creationId xmlns:p14="http://schemas.microsoft.com/office/powerpoint/2010/main" val="254624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t>4</a:t>
            </a:fld>
            <a:endParaRPr lang="ar-IQ" dirty="0"/>
          </a:p>
        </p:txBody>
      </p:sp>
    </p:spTree>
    <p:extLst>
      <p:ext uri="{BB962C8B-B14F-4D97-AF65-F5344CB8AC3E}">
        <p14:creationId xmlns:p14="http://schemas.microsoft.com/office/powerpoint/2010/main" val="302320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t>5</a:t>
            </a:fld>
            <a:endParaRPr lang="ar-IQ" dirty="0"/>
          </a:p>
        </p:txBody>
      </p:sp>
    </p:spTree>
    <p:extLst>
      <p:ext uri="{BB962C8B-B14F-4D97-AF65-F5344CB8AC3E}">
        <p14:creationId xmlns:p14="http://schemas.microsoft.com/office/powerpoint/2010/main" val="372915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6</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7</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8</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1CA192DD-9AB7-4158-BBB9-600DB7B9FC87}" type="slidenum">
              <a:rPr lang="ar-IQ" smtClean="0">
                <a:solidFill>
                  <a:prstClr val="black"/>
                </a:solidFill>
              </a:rPr>
              <a:pPr/>
              <a:t>9</a:t>
            </a:fld>
            <a:endParaRPr lang="ar-IQ" dirty="0">
              <a:solidFill>
                <a:prstClr val="black"/>
              </a:solidFill>
            </a:endParaRPr>
          </a:p>
        </p:txBody>
      </p:sp>
    </p:spTree>
    <p:extLst>
      <p:ext uri="{BB962C8B-B14F-4D97-AF65-F5344CB8AC3E}">
        <p14:creationId xmlns:p14="http://schemas.microsoft.com/office/powerpoint/2010/main" val="3729155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bg1"/>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t>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180528" y="548680"/>
            <a:ext cx="9324528" cy="1384995"/>
          </a:xfrm>
          <a:prstGeom prst="rect">
            <a:avLst/>
          </a:prstGeom>
          <a:noFill/>
          <a:ln w="9525">
            <a:noFill/>
            <a:miter lim="800000"/>
            <a:headEnd/>
            <a:tailEnd/>
          </a:ln>
        </p:spPr>
        <p:txBody>
          <a:bodyPr wrap="square">
            <a:spAutoFit/>
          </a:bodyPr>
          <a:lstStyle/>
          <a:p>
            <a:pPr algn="ctr" latinLnBrk="0"/>
            <a:r>
              <a:rPr lang="ar-EG" altLang="ko-KR" sz="4800" b="1" dirty="0" smtClean="0">
                <a:ln w="1905"/>
                <a:solidFill>
                  <a:schemeClr val="accent5">
                    <a:lumMod val="20000"/>
                    <a:lumOff val="80000"/>
                  </a:schemeClr>
                </a:solidFill>
                <a:effectLst>
                  <a:innerShdw blurRad="69850" dist="43180" dir="5400000">
                    <a:srgbClr val="000000">
                      <a:alpha val="65000"/>
                    </a:srgbClr>
                  </a:innerShdw>
                </a:effectLst>
                <a:latin typeface="Andalus" panose="02020603050405020304" pitchFamily="18" charset="-78"/>
                <a:cs typeface="Andalus" panose="02020603050405020304" pitchFamily="18" charset="-78"/>
              </a:rPr>
              <a:t>اساسيات الحاسوب وتطبيقاته المكتبية</a:t>
            </a:r>
            <a:endParaRPr lang="en-US" altLang="ko-KR" sz="4800" b="1" dirty="0">
              <a:ln w="1905"/>
              <a:solidFill>
                <a:schemeClr val="accent5">
                  <a:lumMod val="20000"/>
                  <a:lumOff val="80000"/>
                </a:schemeClr>
              </a:solidFill>
              <a:effectLst>
                <a:innerShdw blurRad="69850" dist="43180" dir="5400000">
                  <a:srgbClr val="000000">
                    <a:alpha val="65000"/>
                  </a:srgbClr>
                </a:innerShdw>
              </a:effectLst>
              <a:latin typeface="Andalus" panose="02020603050405020304" pitchFamily="18" charset="-78"/>
              <a:cs typeface="Andalus" panose="02020603050405020304" pitchFamily="18" charset="-78"/>
            </a:endParaRPr>
          </a:p>
          <a:p>
            <a:endParaRPr lang="en-US" altLang="ko-KR" sz="3600" b="1" dirty="0" smtClean="0">
              <a:solidFill>
                <a:schemeClr val="bg1"/>
              </a:solidFill>
              <a:latin typeface="Arial" pitchFamily="34" charset="0"/>
              <a:ea typeface="맑은 고딕" pitchFamily="50" charset="-127"/>
              <a:cs typeface="Arial" pitchFamily="34" charset="0"/>
            </a:endParaRPr>
          </a:p>
        </p:txBody>
      </p:sp>
      <p:sp>
        <p:nvSpPr>
          <p:cNvPr id="7" name="TextBox 6">
            <a:hlinkClick r:id="rId3"/>
          </p:cNvPr>
          <p:cNvSpPr txBox="1"/>
          <p:nvPr/>
        </p:nvSpPr>
        <p:spPr>
          <a:xfrm>
            <a:off x="0" y="6597932"/>
            <a:ext cx="8825840" cy="215444"/>
          </a:xfrm>
          <a:prstGeom prst="rect">
            <a:avLst/>
          </a:prstGeom>
          <a:noFill/>
        </p:spPr>
        <p:txBody>
          <a:bodyPr wrap="square" rtlCol="0">
            <a:spAutoFit/>
          </a:bodyPr>
          <a:lstStyle/>
          <a:p>
            <a:pPr algn="r"/>
            <a:r>
              <a:rPr lang="en-US" altLang="ko-KR" sz="800" dirty="0" smtClean="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412217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404664"/>
            <a:ext cx="7416824" cy="6048672"/>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5. الحاسوب الفائق:</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اكبرها حجما واكبرها سرعة واغلاها ثمنا ويستطيع ان يخدم الاف من المستخدمين معا , ويستخدم بالمهام التي تتطلب معالجة كميات كبيرة جدا من البيانات , كالتصميم الهندسي والتوقعات الجوية وفك الشفرات والتنبؤ الاقتصادي.</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2714046672"/>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620688"/>
            <a:ext cx="7416824" cy="6048672"/>
          </a:xfrm>
        </p:spPr>
        <p:txBody>
          <a:bodyPr>
            <a:normAutofit fontScale="25000" lnSpcReduction="20000"/>
          </a:bodyPr>
          <a:lstStyle/>
          <a:p>
            <a:pPr lvl="0" algn="just" rtl="1" latinLnBrk="0">
              <a:lnSpc>
                <a:spcPct val="150000"/>
              </a:lnSpc>
              <a:spcBef>
                <a:spcPts val="1000"/>
              </a:spcBef>
            </a:pPr>
            <a:endParaRPr lang="ar-EG" sz="3600" b="1" dirty="0" smtClean="0">
              <a:solidFill>
                <a:schemeClr val="accent6">
                  <a:lumMod val="75000"/>
                </a:schemeClr>
              </a:solidFill>
              <a:latin typeface="Times New Roman"/>
              <a:ea typeface="Times New Roman"/>
            </a:endParaRPr>
          </a:p>
          <a:p>
            <a:pPr marL="571500" indent="-571500" algn="just" rtl="1" latinLnBrk="0">
              <a:lnSpc>
                <a:spcPct val="150000"/>
              </a:lnSpc>
              <a:spcBef>
                <a:spcPts val="1000"/>
              </a:spcBef>
              <a:buFont typeface="Wingdings" pitchFamily="2" charset="2"/>
              <a:buChar char="§"/>
            </a:pPr>
            <a:r>
              <a:rPr lang="ar-EG" sz="12800" b="1" dirty="0">
                <a:solidFill>
                  <a:srgbClr val="FF0000"/>
                </a:solidFill>
                <a:latin typeface="Times New Roman"/>
                <a:ea typeface="Times New Roman"/>
                <a:cs typeface="+mj-cs"/>
              </a:rPr>
              <a:t>الحاسوب المكتبي </a:t>
            </a:r>
            <a:r>
              <a:rPr lang="ar-EG" sz="12800" b="1" dirty="0" smtClean="0">
                <a:solidFill>
                  <a:srgbClr val="FF0000"/>
                </a:solidFill>
                <a:latin typeface="Times New Roman"/>
                <a:ea typeface="Times New Roman"/>
                <a:cs typeface="+mj-cs"/>
              </a:rPr>
              <a:t>:</a:t>
            </a:r>
            <a:endParaRPr lang="ar-EG" sz="12800" b="1" dirty="0" smtClean="0">
              <a:solidFill>
                <a:schemeClr val="accent6">
                  <a:lumMod val="75000"/>
                </a:schemeClr>
              </a:solidFill>
              <a:latin typeface="Times New Roman"/>
              <a:ea typeface="Times New Roman"/>
              <a:cs typeface="+mj-cs"/>
            </a:endParaRPr>
          </a:p>
          <a:p>
            <a:pPr lvl="0" algn="just" rtl="1" latinLnBrk="0">
              <a:lnSpc>
                <a:spcPct val="150000"/>
              </a:lnSpc>
              <a:spcBef>
                <a:spcPts val="1000"/>
              </a:spcBef>
            </a:pPr>
            <a:r>
              <a:rPr lang="ar-EG" sz="12800" b="1" dirty="0" smtClean="0">
                <a:solidFill>
                  <a:schemeClr val="accent6">
                    <a:lumMod val="75000"/>
                  </a:schemeClr>
                </a:solidFill>
                <a:latin typeface="Times New Roman"/>
                <a:ea typeface="Times New Roman"/>
                <a:cs typeface="+mj-cs"/>
              </a:rPr>
              <a:t>يسمى بالمكتبي </a:t>
            </a:r>
            <a:r>
              <a:rPr lang="ar-EG" sz="12800" b="1" dirty="0" err="1" smtClean="0">
                <a:solidFill>
                  <a:schemeClr val="accent6">
                    <a:lumMod val="75000"/>
                  </a:schemeClr>
                </a:solidFill>
                <a:latin typeface="Times New Roman"/>
                <a:ea typeface="Times New Roman"/>
                <a:cs typeface="+mj-cs"/>
              </a:rPr>
              <a:t>لأمكانية</a:t>
            </a:r>
            <a:r>
              <a:rPr lang="ar-EG" sz="12800" b="1" dirty="0" smtClean="0">
                <a:solidFill>
                  <a:schemeClr val="accent6">
                    <a:lumMod val="75000"/>
                  </a:schemeClr>
                </a:solidFill>
                <a:latin typeface="Times New Roman"/>
                <a:ea typeface="Times New Roman"/>
                <a:cs typeface="+mj-cs"/>
              </a:rPr>
              <a:t> وضعه على سطح المكتب ويستخدم للأعمال المكتبية .</a:t>
            </a:r>
          </a:p>
          <a:p>
            <a:pPr marL="571500" indent="-571500" algn="just" rtl="1" latinLnBrk="0">
              <a:lnSpc>
                <a:spcPct val="150000"/>
              </a:lnSpc>
              <a:spcBef>
                <a:spcPts val="1000"/>
              </a:spcBef>
              <a:buFont typeface="Wingdings" pitchFamily="2" charset="2"/>
              <a:buChar char="§"/>
            </a:pPr>
            <a:r>
              <a:rPr lang="ar-EG" sz="12800" b="1" dirty="0" smtClean="0">
                <a:solidFill>
                  <a:srgbClr val="FF0000"/>
                </a:solidFill>
                <a:latin typeface="Times New Roman"/>
                <a:ea typeface="Times New Roman"/>
                <a:cs typeface="+mj-cs"/>
              </a:rPr>
              <a:t>الحاسوب المحمول :</a:t>
            </a:r>
          </a:p>
          <a:p>
            <a:pPr algn="just" rtl="1" latinLnBrk="0">
              <a:lnSpc>
                <a:spcPct val="150000"/>
              </a:lnSpc>
              <a:spcBef>
                <a:spcPts val="1000"/>
              </a:spcBef>
            </a:pPr>
            <a:r>
              <a:rPr lang="ar-EG" sz="12800" b="1" dirty="0" smtClean="0">
                <a:solidFill>
                  <a:schemeClr val="accent6">
                    <a:lumMod val="75000"/>
                  </a:schemeClr>
                </a:solidFill>
                <a:latin typeface="Times New Roman"/>
                <a:ea typeface="Times New Roman"/>
                <a:cs typeface="+mj-cs"/>
              </a:rPr>
              <a:t>يسمى بهذا الاسم </a:t>
            </a:r>
            <a:r>
              <a:rPr lang="ar-EG" sz="12800" b="1" dirty="0" err="1" smtClean="0">
                <a:solidFill>
                  <a:schemeClr val="accent6">
                    <a:lumMod val="75000"/>
                  </a:schemeClr>
                </a:solidFill>
                <a:latin typeface="Times New Roman"/>
                <a:ea typeface="Times New Roman"/>
                <a:cs typeface="+mj-cs"/>
              </a:rPr>
              <a:t>لأمكانية</a:t>
            </a:r>
            <a:r>
              <a:rPr lang="ar-EG" sz="12800" b="1" dirty="0" smtClean="0">
                <a:solidFill>
                  <a:schemeClr val="accent6">
                    <a:lumMod val="75000"/>
                  </a:schemeClr>
                </a:solidFill>
                <a:latin typeface="Times New Roman"/>
                <a:ea typeface="Times New Roman"/>
                <a:cs typeface="+mj-cs"/>
              </a:rPr>
              <a:t> وضعه اعلى الحجر ويتميز بخفة وزنه وامكانية حمله واندماج الشاشة ولوحة المفاتيح في داخل الجهاز كما يحتوي على بطارية قابلة </a:t>
            </a:r>
            <a:r>
              <a:rPr lang="ar-EG" sz="12800" b="1" dirty="0" err="1" smtClean="0">
                <a:solidFill>
                  <a:schemeClr val="accent6">
                    <a:lumMod val="75000"/>
                  </a:schemeClr>
                </a:solidFill>
                <a:latin typeface="Times New Roman"/>
                <a:ea typeface="Times New Roman"/>
                <a:cs typeface="+mj-cs"/>
              </a:rPr>
              <a:t>لأعادة</a:t>
            </a:r>
            <a:r>
              <a:rPr lang="ar-EG" sz="12800" b="1" dirty="0" smtClean="0">
                <a:solidFill>
                  <a:schemeClr val="accent6">
                    <a:lumMod val="75000"/>
                  </a:schemeClr>
                </a:solidFill>
                <a:latin typeface="Times New Roman"/>
                <a:ea typeface="Times New Roman"/>
                <a:cs typeface="+mj-cs"/>
              </a:rPr>
              <a:t> شحنها لتجهيزه بالطاقة عند انقطاع التيار الكهربائي عنه .</a:t>
            </a:r>
            <a:endParaRPr lang="en-US" sz="12800" b="1" dirty="0">
              <a:solidFill>
                <a:schemeClr val="accent6">
                  <a:lumMod val="75000"/>
                </a:schemeClr>
              </a:solidFill>
              <a:latin typeface="Times New Roman"/>
              <a:ea typeface="Times New Roman"/>
              <a:cs typeface="+mj-cs"/>
            </a:endParaRPr>
          </a:p>
          <a:p>
            <a:pPr lvl="0" rtl="1" latinLnBrk="0"/>
            <a:endParaRPr lang="ar-IQ" sz="2700" dirty="0">
              <a:solidFill>
                <a:prstClr val="black"/>
              </a:solidFill>
              <a:latin typeface="Calibri"/>
            </a:endParaRPr>
          </a:p>
          <a:p>
            <a:endParaRPr lang="ar-IQ" dirty="0"/>
          </a:p>
        </p:txBody>
      </p:sp>
      <p:sp>
        <p:nvSpPr>
          <p:cNvPr id="4" name="Title 1"/>
          <p:cNvSpPr txBox="1">
            <a:spLocks/>
          </p:cNvSpPr>
          <p:nvPr/>
        </p:nvSpPr>
        <p:spPr>
          <a:xfrm>
            <a:off x="1331640" y="0"/>
            <a:ext cx="7812360" cy="692696"/>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marL="27432" algn="ctr" rtl="1"/>
            <a:r>
              <a:rPr lang="ar-EG" sz="3600" dirty="0" smtClean="0">
                <a:ln w="1905"/>
                <a:solidFill>
                  <a:schemeClr val="tx2">
                    <a:lumMod val="60000"/>
                    <a:lumOff val="40000"/>
                  </a:schemeClr>
                </a:solidFill>
                <a:effectLst>
                  <a:innerShdw blurRad="69850" dist="43180" dir="5400000">
                    <a:srgbClr val="000000">
                      <a:alpha val="65000"/>
                    </a:srgbClr>
                  </a:innerShdw>
                </a:effectLst>
                <a:latin typeface="Andalus" panose="02020603050405020304" pitchFamily="18" charset="-78"/>
                <a:ea typeface="+mn-ea"/>
                <a:cs typeface="+mj-cs"/>
              </a:rPr>
              <a:t>انواع الحواسيب الصغيرة</a:t>
            </a:r>
            <a:endParaRPr lang="ar-IQ" sz="3600" dirty="0">
              <a:ln w="1905"/>
              <a:solidFill>
                <a:schemeClr val="tx2">
                  <a:lumMod val="60000"/>
                  <a:lumOff val="40000"/>
                </a:schemeClr>
              </a:solidFill>
              <a:effectLst>
                <a:innerShdw blurRad="69850" dist="43180" dir="5400000">
                  <a:srgbClr val="000000">
                    <a:alpha val="65000"/>
                  </a:srgbClr>
                </a:innerShdw>
              </a:effectLst>
              <a:latin typeface="Andalus" panose="02020603050405020304" pitchFamily="18" charset="-78"/>
              <a:ea typeface="+mn-ea"/>
              <a:cs typeface="+mj-cs"/>
            </a:endParaRPr>
          </a:p>
        </p:txBody>
      </p:sp>
    </p:spTree>
    <p:extLst>
      <p:ext uri="{BB962C8B-B14F-4D97-AF65-F5344CB8AC3E}">
        <p14:creationId xmlns:p14="http://schemas.microsoft.com/office/powerpoint/2010/main" val="6581638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620688"/>
            <a:ext cx="7416824" cy="6048672"/>
          </a:xfrm>
        </p:spPr>
        <p:txBody>
          <a:bodyPr>
            <a:normAutofit fontScale="25000" lnSpcReduction="20000"/>
          </a:bodyPr>
          <a:lstStyle/>
          <a:p>
            <a:pPr lvl="0" algn="just" rtl="1" latinLnBrk="0">
              <a:lnSpc>
                <a:spcPct val="150000"/>
              </a:lnSpc>
              <a:spcBef>
                <a:spcPts val="1000"/>
              </a:spcBef>
            </a:pPr>
            <a:endParaRPr lang="ar-EG" sz="3600" b="1" dirty="0" smtClean="0">
              <a:solidFill>
                <a:schemeClr val="accent6">
                  <a:lumMod val="75000"/>
                </a:schemeClr>
              </a:solidFill>
              <a:latin typeface="Times New Roman"/>
              <a:ea typeface="Times New Roman"/>
            </a:endParaRPr>
          </a:p>
          <a:p>
            <a:pPr marL="571500" indent="-571500" algn="just" rtl="1" latinLnBrk="0">
              <a:lnSpc>
                <a:spcPct val="150000"/>
              </a:lnSpc>
              <a:spcBef>
                <a:spcPts val="1000"/>
              </a:spcBef>
              <a:buFont typeface="Wingdings" pitchFamily="2" charset="2"/>
              <a:buChar char="§"/>
            </a:pPr>
            <a:r>
              <a:rPr lang="ar-EG" sz="12800" b="1" dirty="0">
                <a:solidFill>
                  <a:srgbClr val="FF0000"/>
                </a:solidFill>
                <a:latin typeface="Times New Roman"/>
                <a:ea typeface="Times New Roman"/>
                <a:cs typeface="+mj-cs"/>
              </a:rPr>
              <a:t>الحاسوب </a:t>
            </a:r>
            <a:r>
              <a:rPr lang="ar-EG" sz="12800" b="1" dirty="0" smtClean="0">
                <a:solidFill>
                  <a:srgbClr val="FF0000"/>
                </a:solidFill>
                <a:latin typeface="Times New Roman"/>
                <a:ea typeface="Times New Roman"/>
                <a:cs typeface="+mj-cs"/>
              </a:rPr>
              <a:t>اليدوي :</a:t>
            </a:r>
            <a:endParaRPr lang="ar-EG" sz="12800" b="1" dirty="0" smtClean="0">
              <a:solidFill>
                <a:schemeClr val="accent6">
                  <a:lumMod val="75000"/>
                </a:schemeClr>
              </a:solidFill>
              <a:latin typeface="Times New Roman"/>
              <a:ea typeface="Times New Roman"/>
              <a:cs typeface="+mj-cs"/>
            </a:endParaRPr>
          </a:p>
          <a:p>
            <a:pPr lvl="0" algn="just" rtl="1" latinLnBrk="0">
              <a:lnSpc>
                <a:spcPct val="150000"/>
              </a:lnSpc>
              <a:spcBef>
                <a:spcPts val="1000"/>
              </a:spcBef>
            </a:pPr>
            <a:r>
              <a:rPr lang="ar-EG" sz="12800" b="1" dirty="0" smtClean="0">
                <a:solidFill>
                  <a:schemeClr val="accent6">
                    <a:lumMod val="75000"/>
                  </a:schemeClr>
                </a:solidFill>
                <a:latin typeface="Times New Roman"/>
                <a:ea typeface="Times New Roman"/>
                <a:cs typeface="+mj-cs"/>
              </a:rPr>
              <a:t>يعرف بالدفتري </a:t>
            </a:r>
            <a:r>
              <a:rPr lang="en-US" sz="12800" b="1" dirty="0" smtClean="0">
                <a:solidFill>
                  <a:schemeClr val="accent6">
                    <a:lumMod val="75000"/>
                  </a:schemeClr>
                </a:solidFill>
                <a:latin typeface="Times New Roman"/>
                <a:ea typeface="Times New Roman"/>
                <a:cs typeface="+mj-cs"/>
              </a:rPr>
              <a:t>Notebook</a:t>
            </a:r>
            <a:r>
              <a:rPr lang="ar-EG" sz="12800" b="1" dirty="0" smtClean="0">
                <a:solidFill>
                  <a:schemeClr val="accent6">
                    <a:lumMod val="75000"/>
                  </a:schemeClr>
                </a:solidFill>
                <a:latin typeface="Times New Roman"/>
                <a:ea typeface="Times New Roman"/>
                <a:cs typeface="+mj-cs"/>
              </a:rPr>
              <a:t> هي اجهزة صغيرة الحجم بحجم الدفتر او الكتاب تؤدي اغراض مثل قراءة الملفات وخزن المعلومات </a:t>
            </a:r>
            <a:r>
              <a:rPr lang="ar-EG" sz="12800" b="1" dirty="0" smtClean="0">
                <a:solidFill>
                  <a:schemeClr val="accent6">
                    <a:lumMod val="75000"/>
                  </a:schemeClr>
                </a:solidFill>
                <a:latin typeface="Times New Roman"/>
                <a:ea typeface="Times New Roman"/>
                <a:cs typeface="+mj-cs"/>
              </a:rPr>
              <a:t>.</a:t>
            </a:r>
          </a:p>
          <a:p>
            <a:pPr marL="571500" indent="-571500" algn="just" rtl="1" latinLnBrk="0">
              <a:lnSpc>
                <a:spcPct val="150000"/>
              </a:lnSpc>
              <a:spcBef>
                <a:spcPts val="1000"/>
              </a:spcBef>
              <a:buFont typeface="Wingdings" pitchFamily="2" charset="2"/>
              <a:buChar char="§"/>
            </a:pPr>
            <a:r>
              <a:rPr lang="ar-EG" sz="12800" b="1" dirty="0" smtClean="0">
                <a:solidFill>
                  <a:srgbClr val="FF0000"/>
                </a:solidFill>
                <a:latin typeface="Times New Roman"/>
                <a:ea typeface="Times New Roman"/>
                <a:cs typeface="+mj-cs"/>
              </a:rPr>
              <a:t>المساعد الرقمي الشخصي :</a:t>
            </a:r>
          </a:p>
          <a:p>
            <a:pPr algn="just" rtl="1" latinLnBrk="0">
              <a:lnSpc>
                <a:spcPct val="150000"/>
              </a:lnSpc>
              <a:spcBef>
                <a:spcPts val="1000"/>
              </a:spcBef>
            </a:pPr>
            <a:r>
              <a:rPr lang="ar-EG" sz="12800" b="1" dirty="0" smtClean="0">
                <a:solidFill>
                  <a:schemeClr val="accent6">
                    <a:lumMod val="75000"/>
                  </a:schemeClr>
                </a:solidFill>
                <a:latin typeface="Times New Roman"/>
                <a:ea typeface="Times New Roman"/>
                <a:cs typeface="+mj-cs"/>
              </a:rPr>
              <a:t>جهاز محمول باليد وممكن ان يربط بجهاز الفاكس او الهاتف او الانترنت ويعمل كهاتف خلوي ويستخدم القلم بدلا من لوحة المفاتيح ويمكن ربطه مع حاسوب شخصي لتبادل المعلومات.</a:t>
            </a:r>
            <a:endParaRPr lang="en-US" sz="12800" b="1" dirty="0">
              <a:solidFill>
                <a:schemeClr val="accent6">
                  <a:lumMod val="75000"/>
                </a:schemeClr>
              </a:solidFill>
              <a:latin typeface="Times New Roman"/>
              <a:ea typeface="Times New Roman"/>
              <a:cs typeface="+mj-cs"/>
            </a:endParaRPr>
          </a:p>
          <a:p>
            <a:pPr lvl="0" rtl="1" latinLnBrk="0"/>
            <a:endParaRPr lang="ar-IQ" sz="2700" dirty="0">
              <a:solidFill>
                <a:prstClr val="black"/>
              </a:solidFill>
              <a:latin typeface="Calibri"/>
            </a:endParaRPr>
          </a:p>
          <a:p>
            <a:endParaRPr lang="ar-IQ" dirty="0"/>
          </a:p>
        </p:txBody>
      </p:sp>
      <p:sp>
        <p:nvSpPr>
          <p:cNvPr id="4" name="Title 1"/>
          <p:cNvSpPr txBox="1">
            <a:spLocks/>
          </p:cNvSpPr>
          <p:nvPr/>
        </p:nvSpPr>
        <p:spPr>
          <a:xfrm>
            <a:off x="1331640" y="0"/>
            <a:ext cx="7812360" cy="692696"/>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marL="27432" algn="ctr" rtl="1"/>
            <a:r>
              <a:rPr lang="ar-EG" sz="3600" dirty="0" smtClean="0">
                <a:ln w="1905"/>
                <a:solidFill>
                  <a:srgbClr val="1F497D">
                    <a:lumMod val="60000"/>
                    <a:lumOff val="40000"/>
                  </a:srgbClr>
                </a:solidFill>
                <a:effectLst>
                  <a:innerShdw blurRad="69850" dist="43180" dir="5400000">
                    <a:srgbClr val="000000">
                      <a:alpha val="65000"/>
                    </a:srgbClr>
                  </a:innerShdw>
                </a:effectLst>
                <a:latin typeface="Andalus" panose="02020603050405020304" pitchFamily="18" charset="-78"/>
                <a:cs typeface="Times New Roman"/>
              </a:rPr>
              <a:t>انواع الحواسيب الصغيرة</a:t>
            </a:r>
            <a:endParaRPr lang="ar-IQ" sz="3600" dirty="0">
              <a:ln w="1905"/>
              <a:solidFill>
                <a:srgbClr val="1F497D">
                  <a:lumMod val="60000"/>
                  <a:lumOff val="40000"/>
                </a:srgbClr>
              </a:solidFill>
              <a:effectLst>
                <a:innerShdw blurRad="69850" dist="43180" dir="5400000">
                  <a:srgbClr val="000000">
                    <a:alpha val="65000"/>
                  </a:srgbClr>
                </a:innerShdw>
              </a:effectLst>
              <a:latin typeface="Andalus" panose="02020603050405020304" pitchFamily="18" charset="-78"/>
              <a:cs typeface="Times New Roman"/>
            </a:endParaRPr>
          </a:p>
        </p:txBody>
      </p:sp>
    </p:spTree>
    <p:extLst>
      <p:ext uri="{BB962C8B-B14F-4D97-AF65-F5344CB8AC3E}">
        <p14:creationId xmlns:p14="http://schemas.microsoft.com/office/powerpoint/2010/main" val="20160785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980728"/>
            <a:ext cx="7416824" cy="5328592"/>
          </a:xfrm>
        </p:spPr>
        <p:txBody>
          <a:bodyPr>
            <a:normAutofit fontScale="25000" lnSpcReduction="20000"/>
          </a:bodyPr>
          <a:lstStyle/>
          <a:p>
            <a:pPr lvl="0" algn="just" rtl="1" latinLnBrk="0">
              <a:lnSpc>
                <a:spcPct val="150000"/>
              </a:lnSpc>
              <a:spcBef>
                <a:spcPts val="1000"/>
              </a:spcBef>
            </a:pPr>
            <a:endParaRPr lang="ar-EG" sz="3600" b="1" dirty="0" smtClean="0">
              <a:solidFill>
                <a:schemeClr val="accent6">
                  <a:lumMod val="75000"/>
                </a:schemeClr>
              </a:solidFill>
              <a:latin typeface="Times New Roman"/>
              <a:ea typeface="Times New Roman"/>
            </a:endParaRPr>
          </a:p>
          <a:p>
            <a:pPr marL="571500" indent="-571500" algn="just" rtl="1" latinLnBrk="0">
              <a:lnSpc>
                <a:spcPct val="150000"/>
              </a:lnSpc>
              <a:spcBef>
                <a:spcPts val="1000"/>
              </a:spcBef>
              <a:buFont typeface="Wingdings" pitchFamily="2" charset="2"/>
              <a:buChar char="§"/>
            </a:pPr>
            <a:r>
              <a:rPr lang="ar-EG" sz="12800" b="1" dirty="0">
                <a:solidFill>
                  <a:srgbClr val="FF0000"/>
                </a:solidFill>
                <a:latin typeface="Times New Roman"/>
                <a:ea typeface="Times New Roman"/>
                <a:cs typeface="+mj-cs"/>
              </a:rPr>
              <a:t>الحاسوب </a:t>
            </a:r>
            <a:r>
              <a:rPr lang="ar-EG" sz="12800" b="1" dirty="0" smtClean="0">
                <a:solidFill>
                  <a:srgbClr val="FF0000"/>
                </a:solidFill>
                <a:latin typeface="Times New Roman"/>
                <a:ea typeface="Times New Roman"/>
                <a:cs typeface="+mj-cs"/>
              </a:rPr>
              <a:t>المنزلي :</a:t>
            </a:r>
            <a:endParaRPr lang="ar-EG" sz="12800" b="1" dirty="0" smtClean="0">
              <a:solidFill>
                <a:schemeClr val="accent6">
                  <a:lumMod val="75000"/>
                </a:schemeClr>
              </a:solidFill>
              <a:latin typeface="Times New Roman"/>
              <a:ea typeface="Times New Roman"/>
              <a:cs typeface="+mj-cs"/>
            </a:endParaRPr>
          </a:p>
          <a:p>
            <a:pPr lvl="0" algn="just" rtl="1" latinLnBrk="0">
              <a:lnSpc>
                <a:spcPct val="150000"/>
              </a:lnSpc>
              <a:spcBef>
                <a:spcPts val="1000"/>
              </a:spcBef>
            </a:pPr>
            <a:r>
              <a:rPr lang="ar-EG" sz="12800" b="1" dirty="0" smtClean="0">
                <a:solidFill>
                  <a:schemeClr val="accent6">
                    <a:lumMod val="75000"/>
                  </a:schemeClr>
                </a:solidFill>
                <a:latin typeface="Times New Roman"/>
                <a:ea typeface="Times New Roman"/>
                <a:cs typeface="+mj-cs"/>
              </a:rPr>
              <a:t>عادة لا تتوفر له شاشة عرض بل يمكن عرض البيانات من الجهاز بربطه على شاشة تلفزيون المنزل ويحتوي الجهاز عادة على مجموعة من </a:t>
            </a:r>
            <a:r>
              <a:rPr lang="ar-EG" sz="12800" b="1" dirty="0" err="1" smtClean="0">
                <a:solidFill>
                  <a:schemeClr val="accent6">
                    <a:lumMod val="75000"/>
                  </a:schemeClr>
                </a:solidFill>
                <a:latin typeface="Times New Roman"/>
                <a:ea typeface="Times New Roman"/>
                <a:cs typeface="+mj-cs"/>
              </a:rPr>
              <a:t>البرامجيات</a:t>
            </a:r>
            <a:r>
              <a:rPr lang="ar-EG" sz="12800" b="1" dirty="0" smtClean="0">
                <a:solidFill>
                  <a:schemeClr val="accent6">
                    <a:lumMod val="75000"/>
                  </a:schemeClr>
                </a:solidFill>
                <a:latin typeface="Times New Roman"/>
                <a:ea typeface="Times New Roman"/>
                <a:cs typeface="+mj-cs"/>
              </a:rPr>
              <a:t> الترفيهية </a:t>
            </a:r>
            <a:r>
              <a:rPr lang="ar-EG" sz="12800" b="1" dirty="0" err="1" smtClean="0">
                <a:solidFill>
                  <a:schemeClr val="accent6">
                    <a:lumMod val="75000"/>
                  </a:schemeClr>
                </a:solidFill>
                <a:latin typeface="Times New Roman"/>
                <a:ea typeface="Times New Roman"/>
                <a:cs typeface="+mj-cs"/>
              </a:rPr>
              <a:t>وبرامجيات</a:t>
            </a:r>
            <a:r>
              <a:rPr lang="ar-EG" sz="12800" b="1" dirty="0" smtClean="0">
                <a:solidFill>
                  <a:schemeClr val="accent6">
                    <a:lumMod val="75000"/>
                  </a:schemeClr>
                </a:solidFill>
                <a:latin typeface="Times New Roman"/>
                <a:ea typeface="Times New Roman"/>
                <a:cs typeface="+mj-cs"/>
              </a:rPr>
              <a:t> التسلية والالعاب والتعليم </a:t>
            </a:r>
            <a:r>
              <a:rPr lang="ar-EG" sz="12800" b="1" dirty="0" smtClean="0">
                <a:solidFill>
                  <a:schemeClr val="accent6">
                    <a:lumMod val="75000"/>
                  </a:schemeClr>
                </a:solidFill>
                <a:latin typeface="Times New Roman"/>
                <a:ea typeface="Times New Roman"/>
                <a:cs typeface="+mj-cs"/>
              </a:rPr>
              <a:t>.</a:t>
            </a:r>
          </a:p>
          <a:p>
            <a:pPr lvl="0" rtl="1" latinLnBrk="0"/>
            <a:endParaRPr lang="ar-IQ" sz="2700" dirty="0">
              <a:solidFill>
                <a:prstClr val="black"/>
              </a:solidFill>
              <a:latin typeface="Calibri"/>
            </a:endParaRPr>
          </a:p>
          <a:p>
            <a:endParaRPr lang="ar-IQ" dirty="0"/>
          </a:p>
        </p:txBody>
      </p:sp>
      <p:sp>
        <p:nvSpPr>
          <p:cNvPr id="4" name="Title 1"/>
          <p:cNvSpPr txBox="1">
            <a:spLocks/>
          </p:cNvSpPr>
          <p:nvPr/>
        </p:nvSpPr>
        <p:spPr>
          <a:xfrm>
            <a:off x="1331640" y="0"/>
            <a:ext cx="7812360" cy="1124744"/>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marL="27432" algn="ctr" rtl="1"/>
            <a:r>
              <a:rPr lang="ar-EG" sz="3600" dirty="0" smtClean="0">
                <a:ln w="1905"/>
                <a:solidFill>
                  <a:srgbClr val="1F497D">
                    <a:lumMod val="60000"/>
                    <a:lumOff val="40000"/>
                  </a:srgbClr>
                </a:solidFill>
                <a:effectLst>
                  <a:innerShdw blurRad="69850" dist="43180" dir="5400000">
                    <a:srgbClr val="000000">
                      <a:alpha val="65000"/>
                    </a:srgbClr>
                  </a:innerShdw>
                </a:effectLst>
                <a:latin typeface="Andalus" panose="02020603050405020304" pitchFamily="18" charset="-78"/>
                <a:cs typeface="Times New Roman"/>
              </a:rPr>
              <a:t>انواع الحواسيب الصغيرة</a:t>
            </a:r>
            <a:endParaRPr lang="ar-IQ" sz="3600" dirty="0">
              <a:ln w="1905"/>
              <a:solidFill>
                <a:srgbClr val="1F497D">
                  <a:lumMod val="60000"/>
                  <a:lumOff val="40000"/>
                </a:srgbClr>
              </a:solidFill>
              <a:effectLst>
                <a:innerShdw blurRad="69850" dist="43180" dir="5400000">
                  <a:srgbClr val="000000">
                    <a:alpha val="65000"/>
                  </a:srgbClr>
                </a:innerShdw>
              </a:effectLst>
              <a:latin typeface="Andalus" panose="02020603050405020304" pitchFamily="18" charset="-78"/>
              <a:cs typeface="Times New Roman"/>
            </a:endParaRPr>
          </a:p>
        </p:txBody>
      </p:sp>
    </p:spTree>
    <p:extLst>
      <p:ext uri="{BB962C8B-B14F-4D97-AF65-F5344CB8AC3E}">
        <p14:creationId xmlns:p14="http://schemas.microsoft.com/office/powerpoint/2010/main" val="2824214725"/>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987920"/>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ثالثا: تصنيف الحواسيب حسب نوعية البيانات      المدخلة</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1124744"/>
            <a:ext cx="7416824" cy="5328592"/>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1. الحاسوب التناظري:</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يعالج هذا النوع من الحواسيب البيانات التي تتغير </a:t>
            </a:r>
            <a:r>
              <a:rPr lang="ar-EG" sz="3600" b="1" dirty="0" err="1" smtClean="0">
                <a:solidFill>
                  <a:schemeClr val="accent6">
                    <a:lumMod val="75000"/>
                  </a:schemeClr>
                </a:solidFill>
                <a:latin typeface="Times New Roman"/>
                <a:ea typeface="Times New Roman"/>
              </a:rPr>
              <a:t>بأستمرار</a:t>
            </a:r>
            <a:r>
              <a:rPr lang="ar-EG" sz="3600" b="1" dirty="0" smtClean="0">
                <a:solidFill>
                  <a:schemeClr val="accent6">
                    <a:lumMod val="75000"/>
                  </a:schemeClr>
                </a:solidFill>
                <a:latin typeface="Times New Roman"/>
                <a:ea typeface="Times New Roman"/>
              </a:rPr>
              <a:t> مثل درجة الحرارة والضغط اي يقوم بقراءة البيانات من البيئة المحيطة مباشرة.</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1582634256"/>
      </p:ext>
    </p:extLst>
  </p:cSld>
  <p:clrMapOvr>
    <a:masterClrMapping/>
  </p:clrMapOvr>
  <mc:AlternateContent xmlns:mc="http://schemas.openxmlformats.org/markup-compatibility/2006">
    <mc:Choice xmlns:p14="http://schemas.microsoft.com/office/powerpoint/2010/main"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987920"/>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ثالثا: تصنيف الحواسيب حسب نوعية البيانات      المدخلة</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1124744"/>
            <a:ext cx="7416824" cy="5328592"/>
          </a:xfrm>
        </p:spPr>
        <p:txBody>
          <a:bodyPr>
            <a:normAutofit fontScale="92500"/>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2. الحاسوب الرقمي:</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يستعمل الحاسوب الرقمي البيانات المتقطعة كالبيانات المستعملة في المؤسسات التجارية والعلمية وتمتاز بالدقة والمرونة في تنفيذ العمليات وهذا النوع شائع الاستعمال في وقتنا الحالي </a:t>
            </a:r>
            <a:r>
              <a:rPr lang="ar-EG" sz="3600" b="1" dirty="0" err="1" smtClean="0">
                <a:solidFill>
                  <a:schemeClr val="accent6">
                    <a:lumMod val="75000"/>
                  </a:schemeClr>
                </a:solidFill>
                <a:latin typeface="Times New Roman"/>
                <a:ea typeface="Times New Roman"/>
              </a:rPr>
              <a:t>لانه</a:t>
            </a:r>
            <a:r>
              <a:rPr lang="ar-EG" sz="3600" b="1" dirty="0" smtClean="0">
                <a:solidFill>
                  <a:schemeClr val="accent6">
                    <a:lumMod val="75000"/>
                  </a:schemeClr>
                </a:solidFill>
                <a:latin typeface="Times New Roman"/>
                <a:ea typeface="Times New Roman"/>
              </a:rPr>
              <a:t> يناسب كافة التطبيقات التجارية والعلمية والهندسية.</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1162337341"/>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987920"/>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ثالثا: تصنيف الحواسيب حسب نوعية البيانات      المدخلة</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1124744"/>
            <a:ext cx="7416824" cy="5328592"/>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3. الحاسوب المهجن:</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يجمع هذا الحاسوب كلا من خصائص الحاسوب الرقمي والتناظري وتكون المعالجة فيه رقمية حيث يأخذ القدرة على خزن البيانات من الحواسيب الرقمية ويأخذ ردة الفعل السريعة والدقة العالية من الحواسيب التناظرية .</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1840702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987920"/>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رابعا: تصنيف الحواسيب على اساس نظام التشغيل</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836712"/>
            <a:ext cx="7416824" cy="5616624"/>
          </a:xfrm>
        </p:spPr>
        <p:txBody>
          <a:bodyPr>
            <a:normAutofit/>
          </a:bodyPr>
          <a:lstStyle/>
          <a:p>
            <a:pPr marL="571500" lvl="0" indent="-571500" algn="just" rtl="1" latinLnBrk="0">
              <a:lnSpc>
                <a:spcPct val="150000"/>
              </a:lnSpc>
              <a:spcBef>
                <a:spcPts val="1000"/>
              </a:spcBef>
              <a:buFont typeface="Wingdings" pitchFamily="2" charset="2"/>
              <a:buChar char="q"/>
            </a:pPr>
            <a:r>
              <a:rPr lang="ar-EG" sz="3600" b="1" dirty="0" smtClean="0">
                <a:solidFill>
                  <a:srgbClr val="FF0000"/>
                </a:solidFill>
                <a:latin typeface="Times New Roman"/>
                <a:ea typeface="Times New Roman"/>
                <a:cs typeface="+mj-cs"/>
              </a:rPr>
              <a:t>نظام التشغيل: </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يعد اهم </a:t>
            </a:r>
            <a:r>
              <a:rPr lang="ar-EG" sz="3600" b="1" dirty="0" err="1" smtClean="0">
                <a:solidFill>
                  <a:schemeClr val="accent6">
                    <a:lumMod val="75000"/>
                  </a:schemeClr>
                </a:solidFill>
                <a:latin typeface="Times New Roman"/>
                <a:ea typeface="Times New Roman"/>
              </a:rPr>
              <a:t>البرامجيات</a:t>
            </a:r>
            <a:r>
              <a:rPr lang="ar-EG" sz="3600" b="1" dirty="0" smtClean="0">
                <a:solidFill>
                  <a:schemeClr val="accent6">
                    <a:lumMod val="75000"/>
                  </a:schemeClr>
                </a:solidFill>
                <a:latin typeface="Times New Roman"/>
                <a:ea typeface="Times New Roman"/>
              </a:rPr>
              <a:t> الاساسية التي يحتاجها الحاسوب لكي يعمل ويطلق عليه احيانا </a:t>
            </a:r>
            <a:r>
              <a:rPr lang="ar-EG" sz="3600" b="1" dirty="0" err="1" smtClean="0">
                <a:solidFill>
                  <a:schemeClr val="accent6">
                    <a:lumMod val="75000"/>
                  </a:schemeClr>
                </a:solidFill>
                <a:latin typeface="Times New Roman"/>
                <a:ea typeface="Times New Roman"/>
              </a:rPr>
              <a:t>برامجيات</a:t>
            </a:r>
            <a:r>
              <a:rPr lang="ar-EG" sz="3600" b="1" dirty="0" smtClean="0">
                <a:solidFill>
                  <a:schemeClr val="accent6">
                    <a:lumMod val="75000"/>
                  </a:schemeClr>
                </a:solidFill>
                <a:latin typeface="Times New Roman"/>
                <a:ea typeface="Times New Roman"/>
              </a:rPr>
              <a:t> النظام وهو مجموعة من </a:t>
            </a:r>
            <a:r>
              <a:rPr lang="ar-EG" sz="3600" b="1" dirty="0" err="1" smtClean="0">
                <a:solidFill>
                  <a:schemeClr val="accent6">
                    <a:lumMod val="75000"/>
                  </a:schemeClr>
                </a:solidFill>
                <a:latin typeface="Times New Roman"/>
                <a:ea typeface="Times New Roman"/>
              </a:rPr>
              <a:t>البرامجيات</a:t>
            </a:r>
            <a:r>
              <a:rPr lang="ar-EG" sz="3600" b="1" dirty="0" smtClean="0">
                <a:solidFill>
                  <a:schemeClr val="accent6">
                    <a:lumMod val="75000"/>
                  </a:schemeClr>
                </a:solidFill>
                <a:latin typeface="Times New Roman"/>
                <a:ea typeface="Times New Roman"/>
              </a:rPr>
              <a:t> الاساسية التي تقوم </a:t>
            </a:r>
            <a:r>
              <a:rPr lang="ar-EG" sz="3600" b="1" dirty="0" err="1" smtClean="0">
                <a:solidFill>
                  <a:schemeClr val="accent6">
                    <a:lumMod val="75000"/>
                  </a:schemeClr>
                </a:solidFill>
                <a:latin typeface="Times New Roman"/>
                <a:ea typeface="Times New Roman"/>
              </a:rPr>
              <a:t>بأدارة</a:t>
            </a:r>
            <a:r>
              <a:rPr lang="ar-EG" sz="3600" b="1" dirty="0" smtClean="0">
                <a:solidFill>
                  <a:schemeClr val="accent6">
                    <a:lumMod val="75000"/>
                  </a:schemeClr>
                </a:solidFill>
                <a:latin typeface="Times New Roman"/>
                <a:ea typeface="Times New Roman"/>
              </a:rPr>
              <a:t> جهاز الحاسوب .</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18070646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987920"/>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رابعا: تصنيف الحواسيب على اساس نظام التشغيل</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836712"/>
            <a:ext cx="7416824" cy="5616624"/>
          </a:xfrm>
        </p:spPr>
        <p:txBody>
          <a:bodyPr>
            <a:normAutofit/>
          </a:bodyPr>
          <a:lstStyle/>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لهذا يعتمد نوع الحاسوب المستخدم على نظام التشغيل المنصب حيث انتجت شركة مايكروسوفت نظام التشغيل </a:t>
            </a:r>
            <a:r>
              <a:rPr lang="en-US" sz="3600" b="1" dirty="0" smtClean="0">
                <a:solidFill>
                  <a:schemeClr val="accent6">
                    <a:lumMod val="75000"/>
                  </a:schemeClr>
                </a:solidFill>
                <a:latin typeface="Times New Roman"/>
                <a:ea typeface="Times New Roman"/>
              </a:rPr>
              <a:t>DOS</a:t>
            </a:r>
            <a:r>
              <a:rPr lang="ar-EG" sz="3600" b="1" dirty="0" smtClean="0">
                <a:solidFill>
                  <a:schemeClr val="accent6">
                    <a:lumMod val="75000"/>
                  </a:schemeClr>
                </a:solidFill>
                <a:latin typeface="Times New Roman"/>
                <a:ea typeface="Times New Roman"/>
              </a:rPr>
              <a:t> واستمرت بتطوير هذا النظام الى اصدار نسخة الويندوز </a:t>
            </a:r>
            <a:r>
              <a:rPr lang="en-US" sz="3600" b="1" dirty="0" smtClean="0">
                <a:solidFill>
                  <a:schemeClr val="accent6">
                    <a:lumMod val="75000"/>
                  </a:schemeClr>
                </a:solidFill>
                <a:latin typeface="Times New Roman"/>
                <a:ea typeface="Times New Roman"/>
              </a:rPr>
              <a:t>Windows</a:t>
            </a:r>
            <a:r>
              <a:rPr lang="ar-EG" sz="3600" b="1" dirty="0" smtClean="0">
                <a:solidFill>
                  <a:schemeClr val="accent6">
                    <a:lumMod val="75000"/>
                  </a:schemeClr>
                </a:solidFill>
                <a:latin typeface="Times New Roman"/>
                <a:ea typeface="Times New Roman"/>
              </a:rPr>
              <a:t> والذي انتشر بشكل واسع في الحواسيب الشخصية .</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205437818"/>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843904"/>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رابعا: تصنيف الحواسيب على اساس نظام التشغيل</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836712"/>
            <a:ext cx="7416824" cy="5616624"/>
          </a:xfrm>
        </p:spPr>
        <p:txBody>
          <a:bodyPr>
            <a:normAutofit fontScale="92500"/>
          </a:bodyPr>
          <a:lstStyle/>
          <a:p>
            <a:pPr marL="571500" lvl="0" indent="-571500" algn="just" rtl="1" latinLnBrk="0">
              <a:lnSpc>
                <a:spcPct val="150000"/>
              </a:lnSpc>
              <a:spcBef>
                <a:spcPts val="1000"/>
              </a:spcBef>
              <a:buFont typeface="Wingdings" pitchFamily="2" charset="2"/>
              <a:buChar char="v"/>
            </a:pPr>
            <a:r>
              <a:rPr lang="ar-EG" sz="3600" b="1" dirty="0" smtClean="0">
                <a:solidFill>
                  <a:schemeClr val="accent6">
                    <a:lumMod val="75000"/>
                  </a:schemeClr>
                </a:solidFill>
                <a:latin typeface="Times New Roman"/>
                <a:ea typeface="Times New Roman"/>
              </a:rPr>
              <a:t>ومن نظم التشغيل المشهورة نظام تشغيل </a:t>
            </a:r>
            <a:r>
              <a:rPr lang="en-US" sz="3600" b="1" dirty="0" smtClean="0">
                <a:solidFill>
                  <a:schemeClr val="accent6">
                    <a:lumMod val="75000"/>
                  </a:schemeClr>
                </a:solidFill>
                <a:latin typeface="Times New Roman"/>
                <a:ea typeface="Times New Roman"/>
              </a:rPr>
              <a:t>MAC</a:t>
            </a:r>
            <a:r>
              <a:rPr lang="ar-EG" sz="3600" b="1" dirty="0" smtClean="0">
                <a:solidFill>
                  <a:schemeClr val="accent6">
                    <a:lumMod val="75000"/>
                  </a:schemeClr>
                </a:solidFill>
                <a:latin typeface="Times New Roman"/>
                <a:ea typeface="Times New Roman"/>
              </a:rPr>
              <a:t> المطور من شركة </a:t>
            </a:r>
            <a:r>
              <a:rPr lang="en-US" sz="3600" b="1" dirty="0" smtClean="0">
                <a:solidFill>
                  <a:schemeClr val="accent6">
                    <a:lumMod val="75000"/>
                  </a:schemeClr>
                </a:solidFill>
                <a:latin typeface="Times New Roman"/>
                <a:ea typeface="Times New Roman"/>
              </a:rPr>
              <a:t>Apple</a:t>
            </a:r>
            <a:r>
              <a:rPr lang="ar-EG" sz="3600" b="1" dirty="0" smtClean="0">
                <a:solidFill>
                  <a:schemeClr val="accent6">
                    <a:lumMod val="75000"/>
                  </a:schemeClr>
                </a:solidFill>
                <a:latin typeface="Times New Roman"/>
                <a:ea typeface="Times New Roman"/>
              </a:rPr>
              <a:t> والذي تعمل به حواسيب الشركة المسماة ماكنتوش.</a:t>
            </a:r>
          </a:p>
          <a:p>
            <a:pPr marL="571500" lvl="0" indent="-571500" algn="just" rtl="1" latinLnBrk="0">
              <a:lnSpc>
                <a:spcPct val="150000"/>
              </a:lnSpc>
              <a:spcBef>
                <a:spcPts val="1000"/>
              </a:spcBef>
              <a:buFont typeface="Wingdings" pitchFamily="2" charset="2"/>
              <a:buChar char="v"/>
            </a:pPr>
            <a:r>
              <a:rPr lang="ar-EG" sz="3600" b="1" dirty="0" smtClean="0">
                <a:solidFill>
                  <a:schemeClr val="accent6">
                    <a:lumMod val="75000"/>
                  </a:schemeClr>
                </a:solidFill>
                <a:latin typeface="Times New Roman"/>
                <a:ea typeface="Times New Roman"/>
              </a:rPr>
              <a:t>وانتجت شركة </a:t>
            </a:r>
            <a:r>
              <a:rPr lang="en-US" sz="3600" b="1" dirty="0" smtClean="0">
                <a:solidFill>
                  <a:schemeClr val="accent6">
                    <a:lumMod val="75000"/>
                  </a:schemeClr>
                </a:solidFill>
                <a:latin typeface="Times New Roman"/>
                <a:ea typeface="Times New Roman"/>
              </a:rPr>
              <a:t>Bell</a:t>
            </a:r>
            <a:r>
              <a:rPr lang="ar-EG" sz="3600" b="1" dirty="0" smtClean="0">
                <a:solidFill>
                  <a:schemeClr val="accent6">
                    <a:lumMod val="75000"/>
                  </a:schemeClr>
                </a:solidFill>
                <a:latin typeface="Times New Roman"/>
                <a:ea typeface="Times New Roman"/>
              </a:rPr>
              <a:t> نظام تشغيل </a:t>
            </a:r>
            <a:r>
              <a:rPr lang="en-US" sz="3600" b="1" dirty="0" smtClean="0">
                <a:solidFill>
                  <a:schemeClr val="accent6">
                    <a:lumMod val="75000"/>
                  </a:schemeClr>
                </a:solidFill>
                <a:latin typeface="Times New Roman"/>
                <a:ea typeface="Times New Roman"/>
              </a:rPr>
              <a:t>Unix</a:t>
            </a:r>
            <a:r>
              <a:rPr lang="ar-EG" sz="3600" b="1" dirty="0" smtClean="0">
                <a:solidFill>
                  <a:schemeClr val="accent6">
                    <a:lumMod val="75000"/>
                  </a:schemeClr>
                </a:solidFill>
                <a:latin typeface="Times New Roman"/>
                <a:ea typeface="Times New Roman"/>
              </a:rPr>
              <a:t> الذي لم ينتشر لقلة اصداراته لذا تم انتاج نظام تشغيل اخر مشابه له يدعى </a:t>
            </a:r>
            <a:r>
              <a:rPr lang="en-US" sz="3600" b="1" dirty="0" smtClean="0">
                <a:solidFill>
                  <a:schemeClr val="accent6">
                    <a:lumMod val="75000"/>
                  </a:schemeClr>
                </a:solidFill>
                <a:latin typeface="Times New Roman"/>
                <a:ea typeface="Times New Roman"/>
              </a:rPr>
              <a:t>Linux</a:t>
            </a:r>
            <a:r>
              <a:rPr lang="ar-EG" sz="3600" b="1" dirty="0" smtClean="0">
                <a:solidFill>
                  <a:schemeClr val="accent6">
                    <a:lumMod val="75000"/>
                  </a:schemeClr>
                </a:solidFill>
                <a:latin typeface="Times New Roman"/>
                <a:ea typeface="Times New Roman"/>
              </a:rPr>
              <a:t> وهو نظام رسومي يدعم الانترنت والحاسوب الشخصي</a:t>
            </a:r>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135086769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ko-KR" dirty="0" smtClean="0"/>
              <a:t> </a:t>
            </a:r>
            <a:endParaRPr lang="ko-KR" altLang="en-US" dirty="0"/>
          </a:p>
        </p:txBody>
      </p:sp>
      <p:sp>
        <p:nvSpPr>
          <p:cNvPr id="12" name="Content Placeholder 11"/>
          <p:cNvSpPr>
            <a:spLocks noGrp="1"/>
          </p:cNvSpPr>
          <p:nvPr>
            <p:ph idx="1"/>
          </p:nvPr>
        </p:nvSpPr>
        <p:spPr>
          <a:xfrm>
            <a:off x="1907704" y="188640"/>
            <a:ext cx="6563072" cy="1296144"/>
          </a:xfrm>
        </p:spPr>
        <p:txBody>
          <a:bodyPr/>
          <a:lstStyle/>
          <a:p>
            <a:pPr lvl="0" algn="ctr" latinLnBrk="0">
              <a:spcBef>
                <a:spcPts val="0"/>
              </a:spcBef>
            </a:pPr>
            <a:r>
              <a:rPr lang="ar-EG" sz="3600" b="1" dirty="0" smtClean="0">
                <a:ln w="1905"/>
                <a:solidFill>
                  <a:srgbClr val="0070C0"/>
                </a:solidFill>
                <a:effectLst>
                  <a:innerShdw blurRad="69850" dist="43180" dir="5400000">
                    <a:srgbClr val="000000">
                      <a:alpha val="65000"/>
                    </a:srgbClr>
                  </a:innerShdw>
                </a:effectLst>
                <a:latin typeface="Andalus" panose="02020603050405020304" pitchFamily="18" charset="-78"/>
                <a:cs typeface="+mj-cs"/>
              </a:rPr>
              <a:t>انواع الحواسيب </a:t>
            </a:r>
            <a:endParaRPr lang="en-US" sz="3600" b="1" dirty="0" smtClean="0">
              <a:ln w="1905"/>
              <a:solidFill>
                <a:srgbClr val="0070C0"/>
              </a:solidFill>
              <a:effectLst>
                <a:innerShdw blurRad="69850" dist="43180" dir="5400000">
                  <a:srgbClr val="000000">
                    <a:alpha val="65000"/>
                  </a:srgbClr>
                </a:innerShdw>
              </a:effectLst>
              <a:latin typeface="Andalus" panose="02020603050405020304" pitchFamily="18" charset="-78"/>
              <a:cs typeface="+mj-cs"/>
            </a:endParaRPr>
          </a:p>
          <a:p>
            <a:endParaRPr lang="en-US" altLang="ko-KR" b="1" dirty="0">
              <a:latin typeface="Arial" pitchFamily="34" charset="0"/>
              <a:cs typeface="Arial" pitchFamily="34" charset="0"/>
            </a:endParaRPr>
          </a:p>
        </p:txBody>
      </p:sp>
      <p:sp>
        <p:nvSpPr>
          <p:cNvPr id="13" name="Content Placeholder 12"/>
          <p:cNvSpPr>
            <a:spLocks noGrp="1"/>
          </p:cNvSpPr>
          <p:nvPr>
            <p:ph idx="10"/>
          </p:nvPr>
        </p:nvSpPr>
        <p:spPr>
          <a:xfrm>
            <a:off x="1547664" y="1124744"/>
            <a:ext cx="7427168" cy="5948065"/>
          </a:xfrm>
        </p:spPr>
        <p:txBody>
          <a:bodyPr/>
          <a:lstStyle/>
          <a:p>
            <a:pPr algn="just" rtl="1"/>
            <a:endParaRPr lang="ar-EG" altLang="ko-KR" sz="2000" b="1" dirty="0" smtClean="0">
              <a:solidFill>
                <a:schemeClr val="accent4">
                  <a:lumMod val="75000"/>
                </a:schemeClr>
              </a:solidFill>
              <a:latin typeface="Arial" pitchFamily="34" charset="0"/>
              <a:cs typeface="Arial" pitchFamily="34" charset="0"/>
            </a:endParaRPr>
          </a:p>
          <a:p>
            <a:pPr marL="457200" indent="-457200" algn="just" rtl="1">
              <a:buFont typeface="Wingdings" pitchFamily="2" charset="2"/>
              <a:buChar char="q"/>
            </a:pPr>
            <a:r>
              <a:rPr lang="ar-EG" altLang="ko-KR" sz="3200" b="1" dirty="0" smtClean="0">
                <a:solidFill>
                  <a:srgbClr val="002060"/>
                </a:solidFill>
                <a:latin typeface="Arial" pitchFamily="34" charset="0"/>
                <a:cs typeface="Arial" pitchFamily="34" charset="0"/>
              </a:rPr>
              <a:t>في الوقت الحاضر هناك عدة انواع من اجهزة الحاسوب تأتي في مختلف الاحجام والالوان والاشكال والاستخدامات</a:t>
            </a:r>
            <a:r>
              <a:rPr lang="en-US" altLang="ko-KR" sz="3200" b="1" dirty="0" smtClean="0">
                <a:solidFill>
                  <a:srgbClr val="002060"/>
                </a:solidFill>
                <a:latin typeface="Arial" pitchFamily="34" charset="0"/>
                <a:cs typeface="Arial" pitchFamily="34" charset="0"/>
              </a:rPr>
              <a:t>.</a:t>
            </a:r>
          </a:p>
          <a:p>
            <a:pPr marL="457200" indent="-457200" algn="just" rtl="1">
              <a:buFont typeface="Wingdings" pitchFamily="2" charset="2"/>
              <a:buChar char="q"/>
            </a:pPr>
            <a:r>
              <a:rPr lang="ar-EG" altLang="ko-KR" sz="3200" b="1" dirty="0" smtClean="0">
                <a:solidFill>
                  <a:srgbClr val="002060"/>
                </a:solidFill>
                <a:latin typeface="Arial" pitchFamily="34" charset="0"/>
                <a:cs typeface="Arial" pitchFamily="34" charset="0"/>
              </a:rPr>
              <a:t>في بداية تصنيع هذه الاجهزة كانت اجهزة الحاسوب ضخمة وتستخدم في الشركات الكبيرة .</a:t>
            </a:r>
          </a:p>
          <a:p>
            <a:pPr algn="just" rtl="1"/>
            <a:endParaRPr lang="ar-EG" altLang="ko-KR" sz="3200" b="1" dirty="0" smtClean="0">
              <a:solidFill>
                <a:srgbClr val="002060"/>
              </a:solidFill>
              <a:latin typeface="Arial" pitchFamily="34" charset="0"/>
              <a:cs typeface="Arial" pitchFamily="34" charset="0"/>
            </a:endParaRPr>
          </a:p>
          <a:p>
            <a:pPr marL="457200" indent="-457200" algn="just" rtl="1">
              <a:buFont typeface="Wingdings" pitchFamily="2" charset="2"/>
              <a:buChar char="q"/>
            </a:pPr>
            <a:r>
              <a:rPr lang="ar-EG" altLang="ko-KR" sz="3200" b="1" dirty="0" smtClean="0">
                <a:solidFill>
                  <a:srgbClr val="002060"/>
                </a:solidFill>
                <a:latin typeface="Arial" pitchFamily="34" charset="0"/>
                <a:cs typeface="Arial" pitchFamily="34" charset="0"/>
              </a:rPr>
              <a:t>اما اليوم فيستخدم الحاسوب على نطاق واسع في المنازل والمدارس والمناطق الترفيهية ومراكز التسوق .</a:t>
            </a:r>
            <a:endParaRPr lang="ar-EG" altLang="ko-KR" sz="3200" b="1" dirty="0" smtClean="0">
              <a:solidFill>
                <a:srgbClr val="002060"/>
              </a:solidFill>
              <a:latin typeface="Arial" pitchFamily="34" charset="0"/>
              <a:cs typeface="Arial" pitchFamily="34" charset="0"/>
            </a:endParaRPr>
          </a:p>
          <a:p>
            <a:pPr algn="just" rtl="1"/>
            <a:endParaRPr lang="ar-EG" altLang="ko-KR" sz="3200" b="1" dirty="0">
              <a:solidFill>
                <a:schemeClr val="accent4">
                  <a:lumMod val="75000"/>
                </a:schemeClr>
              </a:solidFill>
              <a:latin typeface="Arial" pitchFamily="34" charset="0"/>
              <a:cs typeface="Arial" pitchFamily="34" charset="0"/>
            </a:endParaRPr>
          </a:p>
          <a:p>
            <a:pPr algn="just" rtl="1"/>
            <a:endParaRPr lang="ko-KR" altLang="en-US" sz="3200" b="1"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59674305"/>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20888"/>
            <a:ext cx="7488832" cy="2808312"/>
          </a:xfrm>
        </p:spPr>
        <p:txBody>
          <a:bodyPr/>
          <a:lstStyle/>
          <a:p>
            <a:pPr lvl="0" algn="ctr" latinLnBrk="0">
              <a:spcBef>
                <a:spcPts val="0"/>
              </a:spcBef>
            </a:pPr>
            <a:r>
              <a:rPr lang="en-US" sz="8800" b="0" dirty="0" smtClean="0">
                <a:solidFill>
                  <a:srgbClr val="00B0F0"/>
                </a:solidFill>
                <a:latin typeface="Algerian" panose="04020705040A02060702" pitchFamily="82" charset="0"/>
              </a:rPr>
              <a:t>     </a:t>
            </a:r>
            <a:r>
              <a:rPr lang="en-US" sz="8800" dirty="0" smtClean="0">
                <a:ln w="1905"/>
                <a:solidFill>
                  <a:srgbClr val="FF0000"/>
                </a:solidFill>
                <a:effectLst>
                  <a:innerShdw blurRad="69850" dist="43180" dir="5400000">
                    <a:srgbClr val="000000">
                      <a:alpha val="65000"/>
                    </a:srgbClr>
                  </a:innerShdw>
                </a:effectLst>
                <a:latin typeface="Andalus" panose="02020603050405020304" pitchFamily="18" charset="-78"/>
                <a:cs typeface="Andalus" panose="02020603050405020304" pitchFamily="18" charset="-78"/>
              </a:rPr>
              <a:t>Thank you</a:t>
            </a:r>
            <a:br>
              <a:rPr lang="en-US" sz="8800" dirty="0" smtClean="0">
                <a:ln w="1905"/>
                <a:solidFill>
                  <a:srgbClr val="FF0000"/>
                </a:solidFill>
                <a:effectLst>
                  <a:innerShdw blurRad="69850" dist="43180" dir="5400000">
                    <a:srgbClr val="000000">
                      <a:alpha val="65000"/>
                    </a:srgbClr>
                  </a:innerShdw>
                </a:effectLst>
                <a:latin typeface="Andalus" panose="02020603050405020304" pitchFamily="18" charset="-78"/>
                <a:cs typeface="Andalus" panose="02020603050405020304" pitchFamily="18" charset="-78"/>
              </a:rPr>
            </a:br>
            <a:endParaRPr lang="ar-IQ" sz="8800" dirty="0">
              <a:ln w="1905"/>
              <a:solidFill>
                <a:srgbClr val="FF0000"/>
              </a:solidFill>
              <a:effectLst>
                <a:innerShdw blurRad="69850" dist="43180" dir="5400000">
                  <a:srgbClr val="000000">
                    <a:alpha val="65000"/>
                  </a:srgbClr>
                </a:innerShd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09202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91680" y="404664"/>
            <a:ext cx="7200800" cy="6192688"/>
          </a:xfrm>
        </p:spPr>
        <p:txBody>
          <a:bodyPr/>
          <a:lstStyle/>
          <a:p>
            <a:pPr algn="ctr"/>
            <a:endParaRPr lang="en-US" dirty="0" smtClean="0"/>
          </a:p>
          <a:p>
            <a:pPr marL="285750" indent="-285750" algn="just" rtl="1">
              <a:buFont typeface="Wingdings" pitchFamily="2" charset="2"/>
              <a:buChar char="q"/>
            </a:pPr>
            <a:r>
              <a:rPr lang="ar-EG" sz="3200" b="1" dirty="0" smtClean="0">
                <a:solidFill>
                  <a:schemeClr val="accent6">
                    <a:lumMod val="75000"/>
                  </a:schemeClr>
                </a:solidFill>
              </a:rPr>
              <a:t>ان اكثر انواع اجهزة الحاسوب استخداما في     المنازل والمكاتب تعرف </a:t>
            </a:r>
            <a:r>
              <a:rPr lang="ar-EG" sz="3200" b="1" dirty="0" err="1" smtClean="0">
                <a:solidFill>
                  <a:schemeClr val="accent6">
                    <a:lumMod val="75000"/>
                  </a:schemeClr>
                </a:solidFill>
              </a:rPr>
              <a:t>بأسم</a:t>
            </a:r>
            <a:r>
              <a:rPr lang="ar-EG" sz="3200" b="1" dirty="0" smtClean="0">
                <a:solidFill>
                  <a:schemeClr val="accent6">
                    <a:lumMod val="75000"/>
                  </a:schemeClr>
                </a:solidFill>
              </a:rPr>
              <a:t> </a:t>
            </a:r>
            <a:r>
              <a:rPr lang="ar-EG" sz="3200" b="1" dirty="0" smtClean="0">
                <a:solidFill>
                  <a:srgbClr val="FF0000"/>
                </a:solidFill>
              </a:rPr>
              <a:t>الحاسوب الشخصي (</a:t>
            </a:r>
            <a:r>
              <a:rPr lang="en-US" sz="3200" b="1" dirty="0" smtClean="0">
                <a:solidFill>
                  <a:srgbClr val="FF0000"/>
                </a:solidFill>
              </a:rPr>
              <a:t>PC</a:t>
            </a:r>
            <a:r>
              <a:rPr lang="ar-EG" sz="3200" b="1" dirty="0" smtClean="0">
                <a:solidFill>
                  <a:srgbClr val="FF0000"/>
                </a:solidFill>
              </a:rPr>
              <a:t>) </a:t>
            </a:r>
            <a:r>
              <a:rPr lang="ar-EG" sz="3200" b="1" dirty="0" smtClean="0">
                <a:solidFill>
                  <a:schemeClr val="accent6">
                    <a:lumMod val="75000"/>
                  </a:schemeClr>
                </a:solidFill>
              </a:rPr>
              <a:t>ومن المهم فهم الفروقات بين انواع        الحواسيب </a:t>
            </a:r>
            <a:r>
              <a:rPr lang="ar-EG" sz="3200" b="1" dirty="0" err="1" smtClean="0">
                <a:solidFill>
                  <a:schemeClr val="accent6">
                    <a:lumMod val="75000"/>
                  </a:schemeClr>
                </a:solidFill>
              </a:rPr>
              <a:t>لاجل</a:t>
            </a:r>
            <a:r>
              <a:rPr lang="ar-EG" sz="3200" b="1" dirty="0" smtClean="0">
                <a:solidFill>
                  <a:schemeClr val="accent6">
                    <a:lumMod val="75000"/>
                  </a:schemeClr>
                </a:solidFill>
              </a:rPr>
              <a:t> اختيار التقنية المناسبة لأداء     وانجاز مهمة معينة :</a:t>
            </a:r>
          </a:p>
          <a:p>
            <a:pPr algn="r" rtl="1"/>
            <a:endParaRPr lang="ar-EG" sz="1600" b="1" dirty="0">
              <a:solidFill>
                <a:schemeClr val="accent6">
                  <a:lumMod val="75000"/>
                </a:schemeClr>
              </a:solidFill>
            </a:endParaRPr>
          </a:p>
          <a:p>
            <a:pPr marL="457200" indent="-457200" algn="r" rtl="1">
              <a:buFont typeface="Courier New" pitchFamily="49" charset="0"/>
              <a:buChar char="o"/>
            </a:pPr>
            <a:r>
              <a:rPr lang="ar-EG" sz="3200" b="1" dirty="0" smtClean="0">
                <a:solidFill>
                  <a:srgbClr val="00B050"/>
                </a:solidFill>
              </a:rPr>
              <a:t>حسب الغرض من الاستخدام </a:t>
            </a:r>
          </a:p>
          <a:p>
            <a:pPr marL="457200" indent="-457200" algn="r" rtl="1">
              <a:buFont typeface="Courier New" pitchFamily="49" charset="0"/>
              <a:buChar char="o"/>
            </a:pPr>
            <a:r>
              <a:rPr lang="ar-EG" sz="3200" b="1" dirty="0" smtClean="0">
                <a:solidFill>
                  <a:srgbClr val="00B050"/>
                </a:solidFill>
              </a:rPr>
              <a:t>حسب الحجم والاداء</a:t>
            </a:r>
          </a:p>
          <a:p>
            <a:pPr marL="457200" indent="-457200" algn="r" rtl="1">
              <a:buFont typeface="Courier New" pitchFamily="49" charset="0"/>
              <a:buChar char="o"/>
            </a:pPr>
            <a:r>
              <a:rPr lang="ar-EG" sz="3200" b="1" dirty="0" smtClean="0">
                <a:solidFill>
                  <a:srgbClr val="00B050"/>
                </a:solidFill>
              </a:rPr>
              <a:t>حسب نوعية البيانات المدخلة</a:t>
            </a:r>
          </a:p>
          <a:p>
            <a:pPr marL="457200" indent="-457200" algn="r" rtl="1">
              <a:buFont typeface="Courier New" pitchFamily="49" charset="0"/>
              <a:buChar char="o"/>
            </a:pPr>
            <a:r>
              <a:rPr lang="ar-EG" sz="3200" b="1" dirty="0" smtClean="0">
                <a:solidFill>
                  <a:srgbClr val="00B050"/>
                </a:solidFill>
              </a:rPr>
              <a:t>على اساس نظام التشغيل</a:t>
            </a:r>
            <a:endParaRPr lang="ar-IQ" sz="3200" b="1" dirty="0">
              <a:solidFill>
                <a:srgbClr val="00B050"/>
              </a:solidFill>
            </a:endParaRPr>
          </a:p>
        </p:txBody>
      </p:sp>
    </p:spTree>
    <p:extLst>
      <p:ext uri="{BB962C8B-B14F-4D97-AF65-F5344CB8AC3E}">
        <p14:creationId xmlns:p14="http://schemas.microsoft.com/office/powerpoint/2010/main" val="12399191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0"/>
            <a:ext cx="7812360" cy="1069514"/>
          </a:xfrm>
        </p:spPr>
        <p:txBody>
          <a:bodyPr/>
          <a:lstStyle/>
          <a:p>
            <a:pPr marL="27432" lvl="0" algn="ctr" rtl="1"/>
            <a:r>
              <a:rPr lang="ar-EG" sz="3600" dirty="0" smtClean="0">
                <a:ln w="1905"/>
                <a:solidFill>
                  <a:schemeClr val="tx2">
                    <a:lumMod val="60000"/>
                    <a:lumOff val="40000"/>
                  </a:schemeClr>
                </a:solidFill>
                <a:effectLst>
                  <a:innerShdw blurRad="69850" dist="43180" dir="5400000">
                    <a:srgbClr val="000000">
                      <a:alpha val="65000"/>
                    </a:srgbClr>
                  </a:innerShdw>
                </a:effectLst>
                <a:latin typeface="Andalus" panose="02020603050405020304" pitchFamily="18" charset="-78"/>
                <a:ea typeface="+mn-ea"/>
                <a:cs typeface="+mj-cs"/>
              </a:rPr>
              <a:t>اولا: تصنيف الحواسيب حسب الغرض من الاستخدام</a:t>
            </a:r>
            <a:endParaRPr lang="ar-IQ" sz="3600" dirty="0">
              <a:ln w="1905"/>
              <a:solidFill>
                <a:schemeClr val="tx2">
                  <a:lumMod val="60000"/>
                  <a:lumOff val="40000"/>
                </a:schemeClr>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547664" y="908720"/>
            <a:ext cx="6563072" cy="460648"/>
          </a:xfrm>
        </p:spPr>
        <p:txBody>
          <a:bodyPr/>
          <a:lstStyle/>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lvl="0" indent="-285750" latinLnBrk="0">
              <a:lnSpc>
                <a:spcPct val="150000"/>
              </a:lnSpc>
              <a:spcBef>
                <a:spcPts val="0"/>
              </a:spcBef>
              <a:buFont typeface="Wingdings" panose="05000000000000000000" pitchFamily="2" charset="2"/>
              <a:buChar char="v"/>
            </a:pPr>
            <a:endParaRPr lang="en-US" sz="2400" b="1" dirty="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ar-IQ" dirty="0"/>
          </a:p>
        </p:txBody>
      </p:sp>
      <p:sp>
        <p:nvSpPr>
          <p:cNvPr id="4" name="Title 1"/>
          <p:cNvSpPr txBox="1">
            <a:spLocks/>
          </p:cNvSpPr>
          <p:nvPr/>
        </p:nvSpPr>
        <p:spPr>
          <a:xfrm>
            <a:off x="1619672" y="1340768"/>
            <a:ext cx="7524328" cy="522000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marL="27432" algn="ctr" rtl="1"/>
            <a:endParaRPr lang="ar-IQ" sz="2800" dirty="0">
              <a:ln w="1905"/>
              <a:solidFill>
                <a:schemeClr val="tx2">
                  <a:lumMod val="60000"/>
                  <a:lumOff val="40000"/>
                </a:schemeClr>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5" name="Content Placeholder 3"/>
          <p:cNvSpPr>
            <a:spLocks noGrp="1"/>
          </p:cNvSpPr>
          <p:nvPr>
            <p:ph idx="10"/>
          </p:nvPr>
        </p:nvSpPr>
        <p:spPr>
          <a:xfrm>
            <a:off x="1547664" y="764704"/>
            <a:ext cx="7344816" cy="5832648"/>
          </a:xfrm>
        </p:spPr>
        <p:txBody>
          <a:bodyPr/>
          <a:lstStyle/>
          <a:p>
            <a:pPr algn="ctr"/>
            <a:endParaRPr lang="en-US" dirty="0" smtClean="0"/>
          </a:p>
          <a:p>
            <a:pPr marL="514350" indent="-514350" algn="r" rtl="1">
              <a:buFont typeface="+mj-lt"/>
              <a:buAutoNum type="arabicPeriod"/>
            </a:pPr>
            <a:r>
              <a:rPr lang="ar-EG" sz="3600" b="1" dirty="0" smtClean="0">
                <a:solidFill>
                  <a:srgbClr val="FF0000"/>
                </a:solidFill>
                <a:cs typeface="+mj-cs"/>
              </a:rPr>
              <a:t>حواسيب الاغراض العامة :</a:t>
            </a:r>
          </a:p>
          <a:p>
            <a:pPr algn="r" rtl="1"/>
            <a:endParaRPr lang="ar-EG" sz="1600" b="1" dirty="0" smtClean="0">
              <a:solidFill>
                <a:srgbClr val="FF0000"/>
              </a:solidFill>
              <a:cs typeface="+mj-cs"/>
            </a:endParaRPr>
          </a:p>
          <a:p>
            <a:pPr algn="just" rtl="1"/>
            <a:r>
              <a:rPr lang="ar-EG" sz="3200" b="1" dirty="0">
                <a:solidFill>
                  <a:schemeClr val="accent6">
                    <a:lumMod val="75000"/>
                  </a:schemeClr>
                </a:solidFill>
                <a:cs typeface="+mj-cs"/>
              </a:rPr>
              <a:t> </a:t>
            </a:r>
            <a:r>
              <a:rPr lang="ar-EG" sz="3200" b="1" dirty="0" smtClean="0">
                <a:solidFill>
                  <a:schemeClr val="accent6">
                    <a:lumMod val="75000"/>
                  </a:schemeClr>
                </a:solidFill>
                <a:cs typeface="+mj-cs"/>
              </a:rPr>
              <a:t> </a:t>
            </a:r>
            <a:r>
              <a:rPr lang="ar-EG" sz="3600" b="1" dirty="0" smtClean="0">
                <a:solidFill>
                  <a:schemeClr val="accent6">
                    <a:lumMod val="75000"/>
                  </a:schemeClr>
                </a:solidFill>
                <a:cs typeface="+mj-cs"/>
              </a:rPr>
              <a:t>يستخدم هذا النوع للأغراض العامة سواءٍ      العلمية او التجارية او الادارية مثل انظمة        البنوك والمصارف وحسابات الرواتب            والميزانيات ويستخدم ايضا في التصاميم         الهندسية وهذا النوع يمتلك مرونة كاملة        لاستعماله في اي مكان حسب البرامج التطبيقية المحددة من قبل المستخدم</a:t>
            </a:r>
            <a:endParaRPr lang="ar-EG" sz="3600" b="1" dirty="0">
              <a:solidFill>
                <a:schemeClr val="accent6">
                  <a:lumMod val="75000"/>
                </a:schemeClr>
              </a:solidFill>
              <a:cs typeface="+mj-cs"/>
            </a:endParaRPr>
          </a:p>
        </p:txBody>
      </p:sp>
    </p:spTree>
    <p:extLst>
      <p:ext uri="{BB962C8B-B14F-4D97-AF65-F5344CB8AC3E}">
        <p14:creationId xmlns:p14="http://schemas.microsoft.com/office/powerpoint/2010/main" val="2198280545"/>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a:r>
              <a:rPr lang="ar-EG" sz="2800" dirty="0" smtClean="0">
                <a:ln w="1905"/>
                <a:solidFill>
                  <a:srgbClr val="FF0000"/>
                </a:solidFill>
                <a:effectLst>
                  <a:innerShdw blurRad="69850" dist="43180" dir="5400000">
                    <a:srgbClr val="000000">
                      <a:alpha val="65000"/>
                    </a:srgbClr>
                  </a:innerShdw>
                </a:effectLst>
                <a:latin typeface="Andalus" panose="02020603050405020304" pitchFamily="18" charset="-78"/>
                <a:ea typeface="+mn-ea"/>
                <a:cs typeface="Andalus" panose="02020603050405020304" pitchFamily="18" charset="-78"/>
              </a:rPr>
              <a:t> </a:t>
            </a:r>
            <a:endParaRPr lang="ar-IQ" sz="2800" dirty="0">
              <a:ln w="1905"/>
              <a:solidFill>
                <a:srgbClr val="FF0000"/>
              </a:solidFill>
              <a:effectLst>
                <a:innerShdw blurRad="69850" dist="43180" dir="5400000">
                  <a:srgbClr val="000000">
                    <a:alpha val="65000"/>
                  </a:srgbClr>
                </a:innerShdw>
              </a:effectLst>
              <a:latin typeface="Andalus" panose="02020603050405020304" pitchFamily="18" charset="-78"/>
              <a:ea typeface="+mn-ea"/>
              <a:cs typeface="Andalus" panose="02020603050405020304" pitchFamily="18" charset="-78"/>
            </a:endParaRPr>
          </a:p>
        </p:txBody>
      </p:sp>
      <p:sp>
        <p:nvSpPr>
          <p:cNvPr id="3" name="Content Placeholder 2"/>
          <p:cNvSpPr>
            <a:spLocks noGrp="1"/>
          </p:cNvSpPr>
          <p:nvPr>
            <p:ph idx="1"/>
          </p:nvPr>
        </p:nvSpPr>
        <p:spPr>
          <a:xfrm>
            <a:off x="1619672" y="476672"/>
            <a:ext cx="7416824" cy="5976664"/>
          </a:xfrm>
        </p:spPr>
        <p:txBody>
          <a:bodyPr>
            <a:normAutofit fontScale="92500" lnSpcReduction="10000"/>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2. حواسيب الاغراض الخاصة :</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هذا النوع من الحواسيب يستخدم لغرض واحد فقط صمم من اجله , يتم تحميل الحاسوب بكل البرامج التطبيقية المرتبطة بالغرض المحدد من قبل جهة التصميم , مثال لهذا النوع الحواسيب المستخدمة للتحكم في الانظمة مثل التحكم في المركبات الفضائية والتحكم في اجهزة الانذار المبكر والمستخدمة في فحص السيارات والاجهزة الطبية.</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2336913463"/>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err="1"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ثانيأ</a:t>
            </a:r>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تصنيف الحواسيب حسب الحجم والاداء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836712"/>
            <a:ext cx="7416824" cy="5616624"/>
          </a:xfrm>
        </p:spPr>
        <p:txBody>
          <a:bodyPr>
            <a:normAutofit fontScale="92500" lnSpcReduction="20000"/>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1. حواسيب القطعة الواحدة:</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وهي اصغر انواع الحواسيب ذات الاغراض العامة وتسمى المتحكم الدقيق وهي مبنية داخل قطعة الالكترونية واحدة تمتاز بقابليات محددة من حيث سرعة المعالجة وسعة الخزن بحيث تتناسب مع عملية التحكم بعمل الاجهزة مثل التحكم بالمحركات الكهربائية والمصاعد والاجهزة المنزلية مثل الغسالات الاوتوماتيكية والمايكرويف .</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368980636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476672"/>
            <a:ext cx="7416824" cy="5976664"/>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2. الحاسوب الصغير:</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اصلها الحاسوب الشخصي </a:t>
            </a:r>
            <a:r>
              <a:rPr lang="en-US" sz="3600" b="1" dirty="0" smtClean="0">
                <a:solidFill>
                  <a:srgbClr val="C00000"/>
                </a:solidFill>
                <a:latin typeface="Times New Roman"/>
                <a:ea typeface="Times New Roman"/>
              </a:rPr>
              <a:t>PC</a:t>
            </a:r>
            <a:r>
              <a:rPr lang="ar-EG" sz="3600" b="1" dirty="0" smtClean="0">
                <a:solidFill>
                  <a:schemeClr val="accent6">
                    <a:lumMod val="75000"/>
                  </a:schemeClr>
                </a:solidFill>
                <a:latin typeface="Times New Roman"/>
                <a:ea typeface="Times New Roman"/>
              </a:rPr>
              <a:t> او حاسوب المحمول </a:t>
            </a:r>
            <a:r>
              <a:rPr lang="en-US" sz="3600" b="1" dirty="0" smtClean="0">
                <a:solidFill>
                  <a:srgbClr val="C00000"/>
                </a:solidFill>
                <a:latin typeface="Times New Roman"/>
                <a:ea typeface="Times New Roman"/>
              </a:rPr>
              <a:t>Laptop</a:t>
            </a:r>
            <a:r>
              <a:rPr lang="ar-EG" sz="3600" b="1" dirty="0" smtClean="0">
                <a:solidFill>
                  <a:schemeClr val="accent6">
                    <a:lumMod val="75000"/>
                  </a:schemeClr>
                </a:solidFill>
                <a:latin typeface="Times New Roman"/>
                <a:ea typeface="Times New Roman"/>
              </a:rPr>
              <a:t> او الحاسوب الدفتري </a:t>
            </a:r>
            <a:r>
              <a:rPr lang="en-US" sz="3600" b="1" dirty="0" smtClean="0">
                <a:solidFill>
                  <a:srgbClr val="C00000"/>
                </a:solidFill>
                <a:latin typeface="Times New Roman"/>
                <a:ea typeface="Times New Roman"/>
              </a:rPr>
              <a:t>Noteboo</a:t>
            </a:r>
            <a:r>
              <a:rPr lang="en-US" sz="3600" b="1" dirty="0" smtClean="0">
                <a:solidFill>
                  <a:srgbClr val="C00000"/>
                </a:solidFill>
                <a:latin typeface="Times New Roman"/>
                <a:ea typeface="Times New Roman"/>
              </a:rPr>
              <a:t>k</a:t>
            </a:r>
            <a:r>
              <a:rPr lang="ar-EG" sz="3600" b="1" dirty="0" smtClean="0">
                <a:solidFill>
                  <a:schemeClr val="accent6">
                    <a:lumMod val="75000"/>
                  </a:schemeClr>
                </a:solidFill>
                <a:latin typeface="Times New Roman"/>
                <a:ea typeface="Times New Roman"/>
              </a:rPr>
              <a:t> ويستخدم من قبل اشخاص في المنازل واماكن العمل والمؤسسات التعليمية </a:t>
            </a:r>
            <a:r>
              <a:rPr lang="ar-EG" sz="3600" b="1" dirty="0" smtClean="0">
                <a:solidFill>
                  <a:schemeClr val="accent6">
                    <a:lumMod val="75000"/>
                  </a:schemeClr>
                </a:solidFill>
                <a:latin typeface="Times New Roman"/>
                <a:ea typeface="Times New Roman"/>
              </a:rPr>
              <a:t>.</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3896954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404664"/>
            <a:ext cx="7416824" cy="6048672"/>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3. الحاسوب المتوسط:</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يشغل مساحة جزء من غرفة بشكل عمودي ويخدم هذا الحاسوب عشرات من المستخدمين في ان واحد وكلما زاد عدد المستخدمين تقل كفاءته ويستخدم في نقاط البيع .</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389695432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192"/>
            <a:ext cx="7524328" cy="771896"/>
          </a:xfrm>
        </p:spPr>
        <p:txBody>
          <a:bodyPr/>
          <a:lstStyle/>
          <a:p>
            <a:pPr algn="ctr" rtl="1"/>
            <a:r>
              <a:rPr lang="ar-EG" sz="3600" dirty="0" smtClean="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rPr>
              <a:t> </a:t>
            </a:r>
            <a:endParaRPr lang="ar-IQ" sz="3600" dirty="0">
              <a:ln w="1905"/>
              <a:solidFill>
                <a:srgbClr val="0070C0"/>
              </a:solidFill>
              <a:effectLst>
                <a:innerShdw blurRad="69850" dist="43180" dir="5400000">
                  <a:srgbClr val="000000">
                    <a:alpha val="65000"/>
                  </a:srgbClr>
                </a:innerShdw>
              </a:effectLst>
              <a:latin typeface="Andalus" panose="02020603050405020304" pitchFamily="18" charset="-78"/>
              <a:ea typeface="+mn-ea"/>
              <a:cs typeface="+mj-cs"/>
            </a:endParaRPr>
          </a:p>
        </p:txBody>
      </p:sp>
      <p:sp>
        <p:nvSpPr>
          <p:cNvPr id="3" name="Content Placeholder 2"/>
          <p:cNvSpPr>
            <a:spLocks noGrp="1"/>
          </p:cNvSpPr>
          <p:nvPr>
            <p:ph idx="1"/>
          </p:nvPr>
        </p:nvSpPr>
        <p:spPr>
          <a:xfrm>
            <a:off x="1619672" y="404664"/>
            <a:ext cx="7416824" cy="6048672"/>
          </a:xfrm>
        </p:spPr>
        <p:txBody>
          <a:bodyPr>
            <a:normAutofit/>
          </a:bodyPr>
          <a:lstStyle/>
          <a:p>
            <a:pPr lvl="0" algn="just" rtl="1" latinLnBrk="0">
              <a:lnSpc>
                <a:spcPct val="150000"/>
              </a:lnSpc>
              <a:spcBef>
                <a:spcPts val="1000"/>
              </a:spcBef>
            </a:pPr>
            <a:r>
              <a:rPr lang="ar-EG" sz="3600" b="1" dirty="0" smtClean="0">
                <a:solidFill>
                  <a:srgbClr val="FF0000"/>
                </a:solidFill>
                <a:latin typeface="Times New Roman"/>
                <a:ea typeface="Times New Roman"/>
                <a:cs typeface="+mj-cs"/>
              </a:rPr>
              <a:t>4. الحاسوب الكبير:</a:t>
            </a:r>
          </a:p>
          <a:p>
            <a:pPr lvl="0" algn="just" rtl="1" latinLnBrk="0">
              <a:lnSpc>
                <a:spcPct val="150000"/>
              </a:lnSpc>
              <a:spcBef>
                <a:spcPts val="1000"/>
              </a:spcBef>
            </a:pPr>
            <a:r>
              <a:rPr lang="ar-EG" sz="3600" b="1" dirty="0" smtClean="0">
                <a:solidFill>
                  <a:schemeClr val="accent6">
                    <a:lumMod val="75000"/>
                  </a:schemeClr>
                </a:solidFill>
                <a:latin typeface="Times New Roman"/>
                <a:ea typeface="Times New Roman"/>
              </a:rPr>
              <a:t>يشغل مساحة غرفة , ويخدم هذا النوع من الحواسيب المئات من المستخدمين في ان واحد دون ان يؤثر على الكفاءة , وكثيرا ما نجده في المؤسسات العلمية ودوائر الدولة والجامعات وشبكات الاتصالات وحجز تذاكر الطيران.</a:t>
            </a:r>
            <a:endParaRPr lang="en-US" sz="3600" b="1" dirty="0">
              <a:solidFill>
                <a:schemeClr val="accent6">
                  <a:lumMod val="75000"/>
                </a:schemeClr>
              </a:solidFill>
              <a:latin typeface="Times New Roman"/>
              <a:ea typeface="Times New Roman"/>
            </a:endParaRPr>
          </a:p>
          <a:p>
            <a:pPr lvl="0" rtl="1" latinLnBrk="0"/>
            <a:endParaRPr lang="ar-IQ" sz="2700" dirty="0">
              <a:solidFill>
                <a:prstClr val="black"/>
              </a:solidFill>
              <a:latin typeface="Calibri"/>
            </a:endParaRPr>
          </a:p>
          <a:p>
            <a:endParaRPr lang="ar-IQ" dirty="0"/>
          </a:p>
        </p:txBody>
      </p:sp>
    </p:spTree>
    <p:extLst>
      <p:ext uri="{BB962C8B-B14F-4D97-AF65-F5344CB8AC3E}">
        <p14:creationId xmlns:p14="http://schemas.microsoft.com/office/powerpoint/2010/main" val="57233706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850</Words>
  <Application>Microsoft Office PowerPoint</Application>
  <PresentationFormat>On-screen Show (4:3)</PresentationFormat>
  <Paragraphs>109</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PowerPoint Presentation</vt:lpstr>
      <vt:lpstr> </vt:lpstr>
      <vt:lpstr>PowerPoint Presentation</vt:lpstr>
      <vt:lpstr>اولا: تصنيف الحواسيب حسب الغرض من الاستخدام</vt:lpstr>
      <vt:lpstr> </vt:lpstr>
      <vt:lpstr>ثانيأ: تصنيف الحواسيب حسب الحجم والاداء </vt:lpstr>
      <vt:lpstr> </vt:lpstr>
      <vt:lpstr> </vt:lpstr>
      <vt:lpstr> </vt:lpstr>
      <vt:lpstr> </vt:lpstr>
      <vt:lpstr> </vt:lpstr>
      <vt:lpstr> </vt:lpstr>
      <vt:lpstr> </vt:lpstr>
      <vt:lpstr>ثالثا: تصنيف الحواسيب حسب نوعية البيانات      المدخلة</vt:lpstr>
      <vt:lpstr>ثالثا: تصنيف الحواسيب حسب نوعية البيانات      المدخلة</vt:lpstr>
      <vt:lpstr>ثالثا: تصنيف الحواسيب حسب نوعية البيانات      المدخلة</vt:lpstr>
      <vt:lpstr>رابعا: تصنيف الحواسيب على اساس نظام التشغيل</vt:lpstr>
      <vt:lpstr>رابعا: تصنيف الحواسيب على اساس نظام التشغيل</vt:lpstr>
      <vt:lpstr>رابعا: تصنيف الحواسيب على اساس نظام التشغيل</vt:lpstr>
      <vt:lpstr>     Thank you </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USER</cp:lastModifiedBy>
  <cp:revision>198</cp:revision>
  <dcterms:created xsi:type="dcterms:W3CDTF">2014-04-01T16:35:38Z</dcterms:created>
  <dcterms:modified xsi:type="dcterms:W3CDTF">2017-01-08T21:27:12Z</dcterms:modified>
</cp:coreProperties>
</file>