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5B1C-3AF3-48C3-904F-C2F3964D94C0}" type="datetimeFigureOut">
              <a:rPr lang="ar-IQ" smtClean="0"/>
              <a:t>07/09/1440</a:t>
            </a:fld>
            <a:endParaRPr lang="ar-IQ" dirty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83BE557-478A-4F2D-89D0-A917CF06CB9D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5B1C-3AF3-48C3-904F-C2F3964D94C0}" type="datetimeFigureOut">
              <a:rPr lang="ar-IQ" smtClean="0"/>
              <a:t>07/09/1440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E557-478A-4F2D-89D0-A917CF06CB9D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5B1C-3AF3-48C3-904F-C2F3964D94C0}" type="datetimeFigureOut">
              <a:rPr lang="ar-IQ" smtClean="0"/>
              <a:t>07/09/1440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E557-478A-4F2D-89D0-A917CF06CB9D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5B1C-3AF3-48C3-904F-C2F3964D94C0}" type="datetimeFigureOut">
              <a:rPr lang="ar-IQ" smtClean="0"/>
              <a:t>07/09/1440</a:t>
            </a:fld>
            <a:endParaRPr lang="ar-IQ" dirty="0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83BE557-478A-4F2D-89D0-A917CF06CB9D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5B1C-3AF3-48C3-904F-C2F3964D94C0}" type="datetimeFigureOut">
              <a:rPr lang="ar-IQ" smtClean="0"/>
              <a:t>07/09/1440</a:t>
            </a:fld>
            <a:endParaRPr lang="ar-IQ" dirty="0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E557-478A-4F2D-89D0-A917CF06CB9D}" type="slidenum">
              <a:rPr lang="ar-IQ" smtClean="0"/>
              <a:t>‹#›</a:t>
            </a:fld>
            <a:endParaRPr lang="ar-IQ" dirty="0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5B1C-3AF3-48C3-904F-C2F3964D94C0}" type="datetimeFigureOut">
              <a:rPr lang="ar-IQ" smtClean="0"/>
              <a:t>07/09/1440</a:t>
            </a:fld>
            <a:endParaRPr lang="ar-IQ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E557-478A-4F2D-89D0-A917CF06CB9D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5B1C-3AF3-48C3-904F-C2F3964D94C0}" type="datetimeFigureOut">
              <a:rPr lang="ar-IQ" smtClean="0"/>
              <a:t>07/09/1440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83BE557-478A-4F2D-89D0-A917CF06CB9D}" type="slidenum">
              <a:rPr lang="ar-IQ" smtClean="0"/>
              <a:t>‹#›</a:t>
            </a:fld>
            <a:endParaRPr lang="ar-IQ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5B1C-3AF3-48C3-904F-C2F3964D94C0}" type="datetimeFigureOut">
              <a:rPr lang="ar-IQ" smtClean="0"/>
              <a:t>07/09/1440</a:t>
            </a:fld>
            <a:endParaRPr lang="ar-IQ" dirty="0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E557-478A-4F2D-89D0-A917CF06CB9D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5B1C-3AF3-48C3-904F-C2F3964D94C0}" type="datetimeFigureOut">
              <a:rPr lang="ar-IQ" smtClean="0"/>
              <a:t>07/09/1440</a:t>
            </a:fld>
            <a:endParaRPr lang="ar-IQ" dirty="0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E557-478A-4F2D-89D0-A917CF06CB9D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5B1C-3AF3-48C3-904F-C2F3964D94C0}" type="datetimeFigureOut">
              <a:rPr lang="ar-IQ" smtClean="0"/>
              <a:t>07/09/1440</a:t>
            </a:fld>
            <a:endParaRPr lang="ar-IQ" dirty="0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E557-478A-4F2D-89D0-A917CF06CB9D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dirty="0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5B1C-3AF3-48C3-904F-C2F3964D94C0}" type="datetimeFigureOut">
              <a:rPr lang="ar-IQ" smtClean="0"/>
              <a:t>07/09/1440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E557-478A-4F2D-89D0-A917CF06CB9D}" type="slidenum">
              <a:rPr lang="ar-IQ" smtClean="0"/>
              <a:t>‹#›</a:t>
            </a:fld>
            <a:endParaRPr lang="ar-IQ" dirty="0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FF55B1C-3AF3-48C3-904F-C2F3964D94C0}" type="datetimeFigureOut">
              <a:rPr lang="ar-IQ" smtClean="0"/>
              <a:t>07/09/1440</a:t>
            </a:fld>
            <a:endParaRPr lang="ar-IQ" dirty="0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83BE557-478A-4F2D-89D0-A917CF06CB9D}" type="slidenum">
              <a:rPr lang="ar-IQ" smtClean="0"/>
              <a:t>‹#›</a:t>
            </a:fld>
            <a:endParaRPr lang="ar-IQ" dirty="0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26469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ar-IQ" sz="8000" b="1" dirty="0" smtClean="0"/>
              <a:t>محاضرات أ.م.د. لقاء عادل حسين </a:t>
            </a:r>
          </a:p>
          <a:p>
            <a:pPr marL="0" lvl="0" indent="0" algn="just">
              <a:buNone/>
            </a:pPr>
            <a:r>
              <a:rPr lang="ar-IQ" sz="6200" b="1" dirty="0" smtClean="0"/>
              <a:t>7. </a:t>
            </a:r>
            <a:r>
              <a:rPr lang="ar-IQ" sz="6200" dirty="0" smtClean="0"/>
              <a:t>التكميل </a:t>
            </a:r>
            <a:r>
              <a:rPr lang="ar-IQ" sz="6200" dirty="0"/>
              <a:t>/ هو الاحتراس </a:t>
            </a:r>
            <a:r>
              <a:rPr lang="ar-IQ" sz="6200" dirty="0" smtClean="0"/>
              <a:t>.قسمه </a:t>
            </a:r>
            <a:r>
              <a:rPr lang="ar-IQ" sz="6200" dirty="0"/>
              <a:t>ابن مالك الى نوعين :-</a:t>
            </a:r>
            <a:endParaRPr lang="en-US" sz="6200" dirty="0"/>
          </a:p>
          <a:p>
            <a:pPr marL="0" lvl="0" indent="0" algn="just">
              <a:buNone/>
            </a:pPr>
            <a:r>
              <a:rPr lang="ar-IQ" sz="6200" b="1" dirty="0" smtClean="0"/>
              <a:t>أ.</a:t>
            </a:r>
            <a:r>
              <a:rPr lang="ar-IQ" sz="6200" dirty="0" smtClean="0"/>
              <a:t> الاحتراس </a:t>
            </a:r>
            <a:r>
              <a:rPr lang="ar-IQ" sz="6200" dirty="0"/>
              <a:t>/ هو أن تأتي في المدح أو غيره بكلام فتراه مدخولا يعيب من جهة دلالة منطوقه أو فحواه فتردفه بكلام آخر لتصونه عن احتمال الخطأ . </a:t>
            </a:r>
            <a:r>
              <a:rPr lang="ar-IQ" sz="6200" dirty="0" smtClean="0"/>
              <a:t>كقول </a:t>
            </a:r>
            <a:r>
              <a:rPr lang="ar-IQ" sz="6200" dirty="0"/>
              <a:t>الخنساء : </a:t>
            </a:r>
            <a:endParaRPr lang="en-US" sz="6200" dirty="0"/>
          </a:p>
          <a:p>
            <a:pPr marL="0" indent="0" algn="just">
              <a:buNone/>
            </a:pPr>
            <a:r>
              <a:rPr lang="ar-IQ" sz="6200" dirty="0" smtClean="0"/>
              <a:t>   ولولا </a:t>
            </a:r>
            <a:r>
              <a:rPr lang="ar-IQ" sz="6200" dirty="0"/>
              <a:t>كثرةُ الباكين حولي                    على اخوانهم لقتلت نفسي</a:t>
            </a:r>
            <a:endParaRPr lang="en-US" sz="6200" dirty="0"/>
          </a:p>
          <a:p>
            <a:pPr marL="0" indent="0" algn="just">
              <a:buNone/>
            </a:pPr>
            <a:r>
              <a:rPr lang="ar-IQ" sz="6200" dirty="0"/>
              <a:t>فظنت ان يقال لها ساويت اخاك بالها لكين من اخوان الناس فلما افرطت في الجزع احترست بقولها :</a:t>
            </a:r>
            <a:endParaRPr lang="en-US" sz="6200" dirty="0"/>
          </a:p>
          <a:p>
            <a:pPr marL="0" indent="0" algn="just">
              <a:buNone/>
            </a:pPr>
            <a:r>
              <a:rPr lang="ar-IQ" sz="6200" dirty="0"/>
              <a:t> </a:t>
            </a:r>
            <a:r>
              <a:rPr lang="ar-IQ" sz="6200" dirty="0" smtClean="0"/>
              <a:t>وما </a:t>
            </a:r>
            <a:r>
              <a:rPr lang="ar-IQ" sz="6200" dirty="0"/>
              <a:t>يبكون مثل أخي ولكن                    أغري النفس عنه بالتأسي</a:t>
            </a:r>
            <a:endParaRPr lang="en-US" sz="6200" dirty="0"/>
          </a:p>
          <a:p>
            <a:pPr marL="0" indent="0" algn="just">
              <a:buNone/>
            </a:pPr>
            <a:r>
              <a:rPr lang="ar-IQ" sz="6200" dirty="0"/>
              <a:t> </a:t>
            </a:r>
            <a:endParaRPr lang="en-US" sz="6200" dirty="0"/>
          </a:p>
          <a:p>
            <a:pPr marL="0" lvl="0" indent="0" algn="just">
              <a:buNone/>
            </a:pPr>
            <a:r>
              <a:rPr lang="ar-IQ" sz="6200" b="1" dirty="0" smtClean="0"/>
              <a:t>ب.</a:t>
            </a:r>
            <a:r>
              <a:rPr lang="ar-IQ" sz="6200" dirty="0" smtClean="0"/>
              <a:t> التكميل </a:t>
            </a:r>
            <a:r>
              <a:rPr lang="ar-IQ" sz="6200" dirty="0"/>
              <a:t>/ هو ان تأتي في شيء من الفنون بكلام فتراه بكلام فتراه ناقصاً لكونه مدخلاً يعيب من جهة دلالة مفهومه فتكمله بجملة ترفع عنه النقص </a:t>
            </a:r>
            <a:r>
              <a:rPr lang="ar-IQ" sz="6200" dirty="0" smtClean="0"/>
              <a:t>.كقول </a:t>
            </a:r>
            <a:r>
              <a:rPr lang="ar-IQ" sz="6200" dirty="0"/>
              <a:t>السمؤال : </a:t>
            </a:r>
            <a:endParaRPr lang="en-US" sz="6200" dirty="0"/>
          </a:p>
          <a:p>
            <a:pPr marL="0" indent="0" algn="just">
              <a:buNone/>
            </a:pPr>
            <a:r>
              <a:rPr lang="ar-IQ" sz="6200" dirty="0" smtClean="0"/>
              <a:t>   وما </a:t>
            </a:r>
            <a:r>
              <a:rPr lang="ar-IQ" sz="6200" dirty="0"/>
              <a:t>مات منا سيدٌ في فراسه             ولا طلُ منا حيث كان قتيل</a:t>
            </a:r>
            <a:endParaRPr lang="en-US" sz="6200" dirty="0"/>
          </a:p>
          <a:p>
            <a:pPr marL="0" indent="0" algn="just">
              <a:buNone/>
            </a:pPr>
            <a:r>
              <a:rPr lang="ar-IQ" sz="6200" dirty="0"/>
              <a:t>فرأى أنه وصف قومه بالصبر على القتل دون الانتصار من قاتلهم فكلمه بالشطر الثاني </a:t>
            </a:r>
            <a:r>
              <a:rPr lang="ar-IQ" sz="6200" dirty="0" smtClean="0"/>
              <a:t>. وجمع </a:t>
            </a:r>
            <a:r>
              <a:rPr lang="ar-IQ" sz="6200" dirty="0"/>
              <a:t>معظم البلاغيين المصطلحين قال القزويني ( وأما بالتكميل ويسمى الاحتراس أيضاً وهو أن يؤتى في كلام يوهم خلاق المقصود بما يوقعه ) .</a:t>
            </a:r>
            <a:endParaRPr lang="en-US" sz="6200" dirty="0"/>
          </a:p>
          <a:p>
            <a:pPr algn="just">
              <a:buFont typeface="Wingdings" pitchFamily="2" charset="2"/>
              <a:buChar char="v"/>
            </a:pPr>
            <a:r>
              <a:rPr lang="ar-IQ" sz="6200" b="1" dirty="0"/>
              <a:t>وهو ضربان : </a:t>
            </a:r>
            <a:endParaRPr lang="en-US" sz="6200" b="1" dirty="0"/>
          </a:p>
          <a:p>
            <a:pPr marL="0" lvl="0" indent="0" algn="just">
              <a:buNone/>
            </a:pPr>
            <a:r>
              <a:rPr lang="ar-IQ" sz="6200" b="1" dirty="0" smtClean="0"/>
              <a:t>1. </a:t>
            </a:r>
            <a:r>
              <a:rPr lang="ar-IQ" sz="6200" dirty="0" smtClean="0"/>
              <a:t>ضرب </a:t>
            </a:r>
            <a:r>
              <a:rPr lang="ar-IQ" sz="6200" dirty="0"/>
              <a:t>يتوسط الكلام . كقول طرفة : </a:t>
            </a:r>
            <a:endParaRPr lang="en-US" sz="6200" dirty="0"/>
          </a:p>
          <a:p>
            <a:pPr marL="0" indent="0" algn="just">
              <a:buNone/>
            </a:pPr>
            <a:r>
              <a:rPr lang="ar-IQ" sz="6200" dirty="0" smtClean="0"/>
              <a:t>   فتلقى </a:t>
            </a:r>
            <a:r>
              <a:rPr lang="ar-IQ" sz="6200" dirty="0"/>
              <a:t>ديارك – </a:t>
            </a:r>
            <a:r>
              <a:rPr lang="ar-IQ" sz="6200" u="sng" dirty="0"/>
              <a:t>غير مفسدها</a:t>
            </a:r>
            <a:r>
              <a:rPr lang="ar-IQ" sz="6200" dirty="0"/>
              <a:t> -           صوبُ البيع وديمةٌ تهمي</a:t>
            </a:r>
            <a:endParaRPr lang="en-US" sz="6200" dirty="0"/>
          </a:p>
          <a:p>
            <a:pPr marL="0" indent="0" algn="just">
              <a:buNone/>
            </a:pPr>
            <a:r>
              <a:rPr lang="ar-IQ" sz="6200" dirty="0"/>
              <a:t>احتراس عن أن تذهب </a:t>
            </a:r>
            <a:r>
              <a:rPr lang="ar-IQ" sz="6200" dirty="0" smtClean="0"/>
              <a:t>معالمها</a:t>
            </a:r>
            <a:r>
              <a:rPr lang="ar-IQ" sz="6200" dirty="0"/>
              <a:t> </a:t>
            </a:r>
            <a:r>
              <a:rPr lang="ar-IQ" sz="6200" dirty="0" smtClean="0"/>
              <a:t>، وقول </a:t>
            </a:r>
            <a:r>
              <a:rPr lang="ar-IQ" sz="6200" dirty="0"/>
              <a:t>الشاعر : </a:t>
            </a:r>
            <a:endParaRPr lang="en-US" sz="6200" dirty="0"/>
          </a:p>
          <a:p>
            <a:pPr marL="0" indent="0" algn="just">
              <a:buNone/>
            </a:pPr>
            <a:r>
              <a:rPr lang="ar-IQ" sz="6200" dirty="0" smtClean="0"/>
              <a:t>   لو </a:t>
            </a:r>
            <a:r>
              <a:rPr lang="ar-IQ" sz="6200" dirty="0"/>
              <a:t>أن عزة خاصمت الضحى          في الحسن </a:t>
            </a:r>
            <a:r>
              <a:rPr lang="ar-IQ" sz="6200" u="sng" dirty="0"/>
              <a:t>عند موفق</a:t>
            </a:r>
            <a:r>
              <a:rPr lang="ar-IQ" sz="6200" dirty="0"/>
              <a:t> لقضى لها</a:t>
            </a:r>
            <a:endParaRPr lang="en-US" sz="6200" dirty="0"/>
          </a:p>
          <a:p>
            <a:pPr marL="0" indent="0" algn="just">
              <a:buNone/>
            </a:pPr>
            <a:r>
              <a:rPr lang="ar-IQ" sz="6200" dirty="0"/>
              <a:t>تكميل واحتراس من أنها تقاضي الشمس عند حاكم غير </a:t>
            </a:r>
            <a:r>
              <a:rPr lang="ar-IQ" sz="6200" dirty="0" smtClean="0"/>
              <a:t>موفق</a:t>
            </a:r>
            <a:r>
              <a:rPr lang="ar-IQ" sz="6200" dirty="0"/>
              <a:t> </a:t>
            </a:r>
            <a:r>
              <a:rPr lang="ar-IQ" sz="6200" dirty="0" smtClean="0"/>
              <a:t>، وقول </a:t>
            </a:r>
            <a:r>
              <a:rPr lang="ar-IQ" sz="6200" dirty="0"/>
              <a:t>ابن المعتز : </a:t>
            </a:r>
            <a:endParaRPr lang="en-US" sz="6200" dirty="0"/>
          </a:p>
          <a:p>
            <a:pPr marL="0" indent="0" algn="just">
              <a:buNone/>
            </a:pPr>
            <a:r>
              <a:rPr lang="ar-IQ" sz="6200" dirty="0" smtClean="0"/>
              <a:t>   صببنا </a:t>
            </a:r>
            <a:r>
              <a:rPr lang="ar-IQ" sz="6200" dirty="0"/>
              <a:t>عليها – </a:t>
            </a:r>
            <a:r>
              <a:rPr lang="ar-IQ" sz="6200" u="sng" dirty="0"/>
              <a:t>ظالمين</a:t>
            </a:r>
            <a:r>
              <a:rPr lang="ar-IQ" sz="6200" dirty="0"/>
              <a:t> – سياطنا           فطارت بها أيدٍ راعٌ وأرجلُ</a:t>
            </a:r>
            <a:endParaRPr lang="en-US" sz="6200" dirty="0"/>
          </a:p>
          <a:p>
            <a:pPr marL="0" indent="0" algn="just">
              <a:buNone/>
            </a:pPr>
            <a:r>
              <a:rPr lang="ar-IQ" sz="6200" dirty="0"/>
              <a:t>احتراس أو تكميل ولو حذفها الشاعر لفهم ان فرسه بطيئة تستحق الضرب</a:t>
            </a:r>
            <a:endParaRPr lang="en-US" sz="6200" b="1" dirty="0"/>
          </a:p>
          <a:p>
            <a:pPr marL="0" lvl="0" indent="0" algn="just">
              <a:buNone/>
            </a:pPr>
            <a:r>
              <a:rPr lang="ar-IQ" sz="6200" b="1" dirty="0" smtClean="0"/>
              <a:t>2. </a:t>
            </a:r>
            <a:r>
              <a:rPr lang="ar-IQ" sz="6200" dirty="0" smtClean="0"/>
              <a:t>ضرب </a:t>
            </a:r>
            <a:r>
              <a:rPr lang="ar-IQ" sz="6200" dirty="0"/>
              <a:t>يقع في آخر الكلام : كقوله تعالى : </a:t>
            </a:r>
            <a:r>
              <a:rPr lang="en-US" sz="6200" dirty="0">
                <a:sym typeface="AGA Arabesque"/>
              </a:rPr>
              <a:t></a:t>
            </a:r>
            <a:r>
              <a:rPr lang="en-US" sz="6200" dirty="0"/>
              <a:t> </a:t>
            </a:r>
            <a:r>
              <a:rPr lang="ar-IQ" sz="6200" dirty="0"/>
              <a:t>فَسَوۡفَ يَأۡتِي ٱللَّهُ بِقَوۡمٖ يُحِبُّهُمۡ وَيُحِبُّونَهُۥٓ أَذِلَّةٍ عَلَى ٱلۡمُؤۡمِنِينَ أَعِزَّةٍ عَلَى ٱلۡكَٰفِرِينَ</a:t>
            </a:r>
            <a:r>
              <a:rPr lang="en-US" sz="6200" dirty="0">
                <a:sym typeface="AGA Arabesque"/>
              </a:rPr>
              <a:t></a:t>
            </a:r>
            <a:r>
              <a:rPr lang="en-US" sz="6200" dirty="0"/>
              <a:t> </a:t>
            </a:r>
            <a:r>
              <a:rPr lang="ar-IQ" sz="6200" dirty="0"/>
              <a:t>فلو اقتصر على الذلة لتوهم أن ذلتهم لضعفهم فلما قال اعزة على الكافرين علم انها تواضع لهم </a:t>
            </a:r>
            <a:r>
              <a:rPr lang="ar-IQ" sz="6200" dirty="0"/>
              <a:t> </a:t>
            </a:r>
            <a:r>
              <a:rPr lang="ar-IQ" sz="6200" dirty="0" smtClean="0"/>
              <a:t>، وقول </a:t>
            </a:r>
            <a:r>
              <a:rPr lang="ar-IQ" sz="6200" dirty="0"/>
              <a:t>عنترة : </a:t>
            </a:r>
            <a:endParaRPr lang="en-US" sz="6200" dirty="0"/>
          </a:p>
          <a:p>
            <a:pPr marL="0" indent="0" algn="just">
              <a:buNone/>
            </a:pPr>
            <a:r>
              <a:rPr lang="ar-IQ" sz="6200" dirty="0" smtClean="0"/>
              <a:t>   أثني </a:t>
            </a:r>
            <a:r>
              <a:rPr lang="ar-IQ" sz="6200" dirty="0"/>
              <a:t>علي علمتِ فإنني                       سهلٌ مُخالفتي </a:t>
            </a:r>
            <a:r>
              <a:rPr lang="ar-IQ" sz="6200" u="sng" dirty="0"/>
              <a:t>إذا لم أظلمِ</a:t>
            </a:r>
            <a:r>
              <a:rPr lang="ar-IQ" sz="6200" dirty="0"/>
              <a:t> </a:t>
            </a:r>
            <a:endParaRPr lang="en-US" sz="6200" dirty="0"/>
          </a:p>
          <a:p>
            <a:pPr marL="0" indent="0" algn="just">
              <a:buNone/>
            </a:pPr>
            <a:r>
              <a:rPr lang="ar-IQ" sz="6200" dirty="0"/>
              <a:t>احتراس دل به على انه قد يخالف فيرجع الى الحق راضياً ولكنه لا يقبل الظلم . </a:t>
            </a:r>
            <a:endParaRPr lang="en-US" sz="6200" dirty="0"/>
          </a:p>
          <a:p>
            <a:pPr marL="0" indent="0">
              <a:buNone/>
            </a:pPr>
            <a:r>
              <a:rPr lang="ar-IQ" dirty="0"/>
              <a:t> </a:t>
            </a:r>
            <a:endParaRPr lang="en-US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26865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045030"/>
            <a:ext cx="8686800" cy="5408306"/>
          </a:xfrm>
        </p:spPr>
        <p:txBody>
          <a:bodyPr>
            <a:normAutofit fontScale="32500" lnSpcReduction="20000"/>
          </a:bodyPr>
          <a:lstStyle/>
          <a:p>
            <a:pPr marL="0" lvl="0" indent="0" algn="just">
              <a:buNone/>
            </a:pPr>
            <a:r>
              <a:rPr lang="ar-IQ" sz="5000" b="1" dirty="0" smtClean="0"/>
              <a:t>8. </a:t>
            </a:r>
            <a:r>
              <a:rPr lang="ar-IQ" sz="5000" dirty="0" smtClean="0"/>
              <a:t>التقسيم </a:t>
            </a:r>
            <a:r>
              <a:rPr lang="ar-IQ" sz="5000" dirty="0"/>
              <a:t>/ هو أن يؤتى في كلام لا يوهم خلاف المقصود بفضله تفيد نكتة . أو كما قال العلوي ( هو تقييد الكلام بفضله ) .</a:t>
            </a:r>
            <a:endParaRPr lang="en-US" sz="5000" dirty="0"/>
          </a:p>
          <a:p>
            <a:pPr marL="0" indent="0" algn="just">
              <a:buNone/>
            </a:pPr>
            <a:r>
              <a:rPr lang="ar-IQ" sz="5000" dirty="0"/>
              <a:t> </a:t>
            </a:r>
            <a:endParaRPr lang="en-US" sz="5000" dirty="0"/>
          </a:p>
          <a:p>
            <a:pPr algn="just">
              <a:buFont typeface="Wingdings" pitchFamily="2" charset="2"/>
              <a:buChar char="v"/>
            </a:pPr>
            <a:r>
              <a:rPr lang="ar-IQ" sz="5000" b="1" dirty="0"/>
              <a:t>اغراضه :  </a:t>
            </a:r>
            <a:endParaRPr lang="en-US" sz="5000" dirty="0"/>
          </a:p>
          <a:p>
            <a:pPr marL="0" lvl="0" indent="0" algn="just">
              <a:buNone/>
            </a:pPr>
            <a:r>
              <a:rPr lang="ar-IQ" sz="5000" b="1" dirty="0" smtClean="0"/>
              <a:t>1. </a:t>
            </a:r>
            <a:r>
              <a:rPr lang="ar-IQ" sz="5000" dirty="0" smtClean="0"/>
              <a:t>المبالغة </a:t>
            </a:r>
            <a:r>
              <a:rPr lang="ar-IQ" sz="5000" dirty="0"/>
              <a:t>كقوله تعالى :</a:t>
            </a:r>
            <a:r>
              <a:rPr lang="en-US" sz="5000" dirty="0">
                <a:sym typeface="AGA Arabesque"/>
              </a:rPr>
              <a:t></a:t>
            </a:r>
            <a:r>
              <a:rPr lang="en-US" sz="5000" dirty="0"/>
              <a:t> </a:t>
            </a:r>
            <a:r>
              <a:rPr lang="ar-IQ" sz="5000" dirty="0"/>
              <a:t>وَيُطۡعِمُونَ ٱلطَّعَامَ عَلَىٰ حُبِّهِۦ مِسۡكِينٗا وَيَتِيمٗا وَأَسِيرًا٨</a:t>
            </a:r>
            <a:r>
              <a:rPr lang="en-US" sz="5000" dirty="0">
                <a:sym typeface="AGA Arabesque"/>
              </a:rPr>
              <a:t></a:t>
            </a:r>
            <a:r>
              <a:rPr lang="ar-IQ" sz="5000" dirty="0"/>
              <a:t> أي مع حبه والضمير للطعام اي مع اشتهائه والحاجة اليه </a:t>
            </a:r>
            <a:r>
              <a:rPr lang="ar-IQ" sz="5000" dirty="0" smtClean="0"/>
              <a:t>.</a:t>
            </a:r>
            <a:r>
              <a:rPr lang="ar-IQ" sz="5000" dirty="0"/>
              <a:t> </a:t>
            </a:r>
            <a:r>
              <a:rPr lang="ar-IQ" sz="5000" dirty="0" smtClean="0"/>
              <a:t>وقوله </a:t>
            </a:r>
            <a:r>
              <a:rPr lang="ar-IQ" sz="5000" dirty="0"/>
              <a:t>تعالى : </a:t>
            </a:r>
            <a:r>
              <a:rPr lang="en-US" sz="5000" dirty="0">
                <a:sym typeface="AGA Arabesque"/>
              </a:rPr>
              <a:t></a:t>
            </a:r>
            <a:r>
              <a:rPr lang="ar-IQ" sz="5000" dirty="0"/>
              <a:t>وَءَاتَى ٱلۡمَالَ عَلَىٰ حُبِّهِۦ</a:t>
            </a:r>
            <a:r>
              <a:rPr lang="en-US" sz="5000" dirty="0">
                <a:sym typeface="AGA Arabesque"/>
              </a:rPr>
              <a:t></a:t>
            </a:r>
            <a:r>
              <a:rPr lang="ar-IQ" sz="5000" dirty="0"/>
              <a:t> </a:t>
            </a:r>
            <a:r>
              <a:rPr lang="ar-IQ" sz="5000" dirty="0" smtClean="0"/>
              <a:t>.وقوله </a:t>
            </a:r>
            <a:r>
              <a:rPr lang="ar-IQ" sz="5000" dirty="0"/>
              <a:t>تعالى : </a:t>
            </a:r>
            <a:r>
              <a:rPr lang="en-US" sz="5000" dirty="0">
                <a:sym typeface="AGA Arabesque"/>
              </a:rPr>
              <a:t></a:t>
            </a:r>
            <a:r>
              <a:rPr lang="ar-IQ" sz="5000" dirty="0"/>
              <a:t>لَن تَنَالُواْ ٱلۡبِرَّ حَتَّىٰ تُنفِقُواْ مِمَّا تُحِبُّونَۚ</a:t>
            </a:r>
            <a:r>
              <a:rPr lang="en-US" sz="5000" dirty="0">
                <a:sym typeface="AGA Arabesque"/>
              </a:rPr>
              <a:t></a:t>
            </a:r>
            <a:r>
              <a:rPr lang="en-US" sz="5000" dirty="0"/>
              <a:t> </a:t>
            </a:r>
            <a:r>
              <a:rPr lang="ar-IQ" sz="5000" dirty="0" smtClean="0"/>
              <a:t>.</a:t>
            </a:r>
            <a:r>
              <a:rPr lang="ar-IQ" sz="5000" dirty="0"/>
              <a:t> </a:t>
            </a:r>
            <a:r>
              <a:rPr lang="ar-IQ" sz="5000" dirty="0" smtClean="0"/>
              <a:t>وقول </a:t>
            </a:r>
            <a:r>
              <a:rPr lang="ar-IQ" sz="5000" dirty="0"/>
              <a:t>زهير :</a:t>
            </a:r>
            <a:endParaRPr lang="en-US" sz="5000" dirty="0"/>
          </a:p>
          <a:p>
            <a:pPr marL="0" indent="0" algn="just">
              <a:buNone/>
            </a:pPr>
            <a:r>
              <a:rPr lang="ar-IQ" sz="5000" dirty="0" smtClean="0"/>
              <a:t>    من </a:t>
            </a:r>
            <a:r>
              <a:rPr lang="ar-IQ" sz="5000" dirty="0"/>
              <a:t>يلق يوماً </a:t>
            </a:r>
            <a:r>
              <a:rPr lang="ar-IQ" sz="5000" u="sng" dirty="0"/>
              <a:t>على علاته</a:t>
            </a:r>
            <a:r>
              <a:rPr lang="ar-IQ" sz="5000" dirty="0"/>
              <a:t> هرماً           يلق السماحة منه والندى </a:t>
            </a:r>
            <a:r>
              <a:rPr lang="ar-IQ" sz="5000" dirty="0" smtClean="0"/>
              <a:t>خُلقاً</a:t>
            </a:r>
            <a:endParaRPr lang="ar-IQ" sz="5000" dirty="0"/>
          </a:p>
          <a:p>
            <a:pPr marL="0" indent="0" algn="just">
              <a:buNone/>
            </a:pPr>
            <a:r>
              <a:rPr lang="ar-IQ" sz="5000" dirty="0" smtClean="0"/>
              <a:t>تتميم </a:t>
            </a:r>
            <a:r>
              <a:rPr lang="ar-IQ" sz="5000" dirty="0"/>
              <a:t>المبالغة </a:t>
            </a:r>
            <a:endParaRPr lang="en-US" sz="5000" dirty="0"/>
          </a:p>
          <a:p>
            <a:pPr marL="0" indent="0" algn="just">
              <a:buNone/>
            </a:pPr>
            <a:r>
              <a:rPr lang="ar-IQ" sz="5000" dirty="0"/>
              <a:t> </a:t>
            </a:r>
            <a:endParaRPr lang="en-US" sz="5000" dirty="0"/>
          </a:p>
          <a:p>
            <a:pPr marL="0" lvl="0" indent="0" algn="just">
              <a:buNone/>
            </a:pPr>
            <a:r>
              <a:rPr lang="ar-IQ" sz="5000" b="1" dirty="0" smtClean="0"/>
              <a:t>2. </a:t>
            </a:r>
            <a:r>
              <a:rPr lang="ar-IQ" sz="5000" dirty="0" smtClean="0"/>
              <a:t>الصيانة </a:t>
            </a:r>
            <a:r>
              <a:rPr lang="ar-IQ" sz="5000" dirty="0"/>
              <a:t>عن احتمال الخطأ فترة رافعة له . كقول الشاعر :</a:t>
            </a:r>
            <a:endParaRPr lang="en-US" sz="5000" dirty="0"/>
          </a:p>
          <a:p>
            <a:pPr marL="0" indent="0" algn="just">
              <a:buNone/>
            </a:pPr>
            <a:r>
              <a:rPr lang="ar-IQ" sz="5000" dirty="0" smtClean="0"/>
              <a:t>    لئن </a:t>
            </a:r>
            <a:r>
              <a:rPr lang="ar-IQ" sz="5000" dirty="0"/>
              <a:t>كان باقي عيشتنا مثلَ ما ماض     فللحبُ </a:t>
            </a:r>
            <a:r>
              <a:rPr lang="ar-IQ" sz="5000" u="sng" dirty="0"/>
              <a:t>إن لم يدخل النار</a:t>
            </a:r>
            <a:r>
              <a:rPr lang="ar-IQ" sz="5000" dirty="0"/>
              <a:t> أرواحُ</a:t>
            </a:r>
            <a:endParaRPr lang="en-US" sz="5000" dirty="0"/>
          </a:p>
          <a:p>
            <a:pPr marL="0" indent="0" algn="just">
              <a:buNone/>
            </a:pPr>
            <a:r>
              <a:rPr lang="ar-IQ" sz="5000" dirty="0"/>
              <a:t>معناه سلامة العاقبة وقد اثم به المعنى صيانة عن احتمال </a:t>
            </a:r>
            <a:r>
              <a:rPr lang="ar-IQ" sz="5000" dirty="0" smtClean="0"/>
              <a:t>الخطأ</a:t>
            </a:r>
            <a:r>
              <a:rPr lang="ar-IQ" sz="5000" dirty="0"/>
              <a:t> </a:t>
            </a:r>
            <a:r>
              <a:rPr lang="ar-IQ" sz="5000" dirty="0" smtClean="0"/>
              <a:t>، فأراد </a:t>
            </a:r>
            <a:r>
              <a:rPr lang="ar-IQ" sz="5000" dirty="0"/>
              <a:t>ان اول الحب لذة وراحة فإن كان آخره مثل أوله فهو لا محالة أحمد عاقبة لكن على أن تكون العاقبة سليمة . </a:t>
            </a:r>
            <a:endParaRPr lang="en-US" sz="5000" dirty="0"/>
          </a:p>
          <a:p>
            <a:pPr algn="just">
              <a:buFont typeface="Wingdings" pitchFamily="2" charset="2"/>
              <a:buChar char="v"/>
            </a:pPr>
            <a:endParaRPr lang="en-US" sz="5000" dirty="0"/>
          </a:p>
          <a:p>
            <a:pPr marL="0" lvl="0" indent="0" algn="just">
              <a:buNone/>
            </a:pPr>
            <a:r>
              <a:rPr lang="ar-IQ" sz="5000" b="1" dirty="0" smtClean="0"/>
              <a:t>3. </a:t>
            </a:r>
            <a:r>
              <a:rPr lang="ar-IQ" sz="5000" dirty="0" smtClean="0"/>
              <a:t>استقامة </a:t>
            </a:r>
            <a:r>
              <a:rPr lang="ar-IQ" sz="5000" dirty="0"/>
              <a:t>الوزن . كقول المتنبي : </a:t>
            </a:r>
            <a:endParaRPr lang="en-US" sz="5000" dirty="0"/>
          </a:p>
          <a:p>
            <a:pPr marL="0" indent="0" algn="just">
              <a:buNone/>
            </a:pPr>
            <a:r>
              <a:rPr lang="ar-IQ" sz="5000" dirty="0" smtClean="0"/>
              <a:t>   وخفوق </a:t>
            </a:r>
            <a:r>
              <a:rPr lang="ar-IQ" sz="5000" dirty="0"/>
              <a:t>قلب لو رأيت لهييه                  </a:t>
            </a:r>
            <a:r>
              <a:rPr lang="ar-IQ" sz="5000" u="sng" dirty="0"/>
              <a:t> يا جنتي </a:t>
            </a:r>
            <a:r>
              <a:rPr lang="ar-IQ" sz="5000" dirty="0"/>
              <a:t>لرأيت فيه جهنما</a:t>
            </a:r>
            <a:endParaRPr lang="en-US" sz="5000" dirty="0"/>
          </a:p>
          <a:p>
            <a:pPr marL="0" indent="0" algn="just">
              <a:buNone/>
            </a:pPr>
            <a:r>
              <a:rPr lang="ar-IQ" sz="5000" dirty="0"/>
              <a:t>أتى به من اجل استقامة الوزن </a:t>
            </a:r>
            <a:endParaRPr lang="en-US" sz="5000" dirty="0"/>
          </a:p>
          <a:p>
            <a:pPr marL="0" indent="0">
              <a:buNone/>
            </a:pPr>
            <a:r>
              <a:rPr lang="ar-IQ" dirty="0"/>
              <a:t> </a:t>
            </a:r>
            <a:endParaRPr lang="en-US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54513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328592"/>
          </a:xfrm>
        </p:spPr>
        <p:txBody>
          <a:bodyPr>
            <a:normAutofit fontScale="32500" lnSpcReduction="20000"/>
          </a:bodyPr>
          <a:lstStyle/>
          <a:p>
            <a:pPr marL="0" lvl="0" indent="0" algn="just">
              <a:buNone/>
            </a:pPr>
            <a:r>
              <a:rPr lang="ar-IQ" sz="5000" b="1" dirty="0" smtClean="0"/>
              <a:t>9. </a:t>
            </a:r>
            <a:r>
              <a:rPr lang="ar-IQ" sz="5000" dirty="0" smtClean="0"/>
              <a:t>الاعتراض / </a:t>
            </a:r>
            <a:r>
              <a:rPr lang="ar-IQ" sz="5000" dirty="0"/>
              <a:t>قال القزويني : هو أن يؤتى في اثناء الكلام أو بين كلامين متصلين معنى بجملة أو أكثر لا محل لها من الاعراب لنكتة سوى ما ذكر في تعريف التكميل . </a:t>
            </a:r>
            <a:endParaRPr lang="en-US" sz="5000" dirty="0"/>
          </a:p>
          <a:p>
            <a:pPr algn="just">
              <a:buFont typeface="Wingdings" pitchFamily="2" charset="2"/>
              <a:buChar char="v"/>
            </a:pPr>
            <a:r>
              <a:rPr lang="ar-IQ" sz="5000" dirty="0"/>
              <a:t>وقيل : هو الحشو ، وفرق ابن حجة الحموي بين الاعتراض والحشو فقال (  والفرق بينهما ظاهر وهو أن الاعتراض يفيد زيادة في غرض المتكلم والناظم ، والحشو إنما يأتي لإقامة الوزن لا غير ) .</a:t>
            </a:r>
            <a:endParaRPr lang="en-US" sz="5000" dirty="0"/>
          </a:p>
          <a:p>
            <a:pPr marL="0" indent="0" algn="just">
              <a:buNone/>
            </a:pPr>
            <a:r>
              <a:rPr lang="ar-IQ" sz="5000" dirty="0"/>
              <a:t> </a:t>
            </a:r>
            <a:endParaRPr lang="en-US" sz="5000" dirty="0"/>
          </a:p>
          <a:p>
            <a:pPr algn="just">
              <a:buFont typeface="Wingdings" pitchFamily="2" charset="2"/>
              <a:buChar char="v"/>
            </a:pPr>
            <a:r>
              <a:rPr lang="ar-IQ" sz="5000" b="1" dirty="0"/>
              <a:t>اغراضه :</a:t>
            </a:r>
            <a:endParaRPr lang="en-US" sz="5000" dirty="0"/>
          </a:p>
          <a:p>
            <a:pPr marL="0" lvl="0" indent="0" algn="just">
              <a:buNone/>
            </a:pPr>
            <a:r>
              <a:rPr lang="ar-IQ" sz="5000" b="1" dirty="0" smtClean="0"/>
              <a:t>1. </a:t>
            </a:r>
            <a:r>
              <a:rPr lang="ar-IQ" sz="5000" dirty="0" smtClean="0"/>
              <a:t>التنزيه </a:t>
            </a:r>
            <a:r>
              <a:rPr lang="ar-IQ" sz="5000" dirty="0"/>
              <a:t>كقوله تعالى : </a:t>
            </a:r>
            <a:r>
              <a:rPr lang="en-US" sz="5000" dirty="0">
                <a:sym typeface="AGA Arabesque"/>
              </a:rPr>
              <a:t></a:t>
            </a:r>
            <a:r>
              <a:rPr lang="ar-IQ" sz="5000" dirty="0"/>
              <a:t>وَيَجۡعَلُونَ لِلَّهِ ٱلۡبَنَٰتِ سُبۡحَٰنَهُۥ وَلَهُم مَّا يَشۡتَهُونَ٥٧</a:t>
            </a:r>
            <a:r>
              <a:rPr lang="en-US" sz="5000" dirty="0">
                <a:sym typeface="AGA Arabesque"/>
              </a:rPr>
              <a:t></a:t>
            </a:r>
            <a:r>
              <a:rPr lang="ar-IQ" sz="5000" dirty="0"/>
              <a:t>.</a:t>
            </a:r>
            <a:endParaRPr lang="en-US" sz="5000" dirty="0"/>
          </a:p>
          <a:p>
            <a:pPr marL="0" lvl="0" indent="0" algn="just">
              <a:buNone/>
            </a:pPr>
            <a:r>
              <a:rPr lang="ar-IQ" sz="5000" b="1" dirty="0" smtClean="0"/>
              <a:t>2. </a:t>
            </a:r>
            <a:r>
              <a:rPr lang="ar-IQ" sz="5000" dirty="0" smtClean="0"/>
              <a:t>تعظيم </a:t>
            </a:r>
            <a:r>
              <a:rPr lang="ar-IQ" sz="5000" dirty="0"/>
              <a:t>كقوله تعالى : </a:t>
            </a:r>
            <a:r>
              <a:rPr lang="en-US" sz="5000" dirty="0">
                <a:sym typeface="AGA Arabesque"/>
              </a:rPr>
              <a:t></a:t>
            </a:r>
            <a:r>
              <a:rPr lang="ar-IQ" sz="5000" dirty="0"/>
              <a:t>۞فَلَآ أُقۡسِمُ بِمَوَٰقِعِ ٱلنُّجُومِ٧٥ وَإِنَّهُۥ لَقَسَمٞ لَّوۡ تَعۡلَمُونَ عَظِيمٌ٧٦</a:t>
            </a:r>
            <a:r>
              <a:rPr lang="en-US" sz="5000" dirty="0">
                <a:sym typeface="AGA Arabesque"/>
              </a:rPr>
              <a:t></a:t>
            </a:r>
            <a:r>
              <a:rPr lang="en-US" sz="5000" dirty="0"/>
              <a:t> </a:t>
            </a:r>
            <a:r>
              <a:rPr lang="ar-IQ" sz="5000" dirty="0"/>
              <a:t>.</a:t>
            </a:r>
            <a:endParaRPr lang="en-US" sz="5000" dirty="0"/>
          </a:p>
          <a:p>
            <a:pPr marL="0" lvl="0" indent="0" algn="just">
              <a:buNone/>
            </a:pPr>
            <a:r>
              <a:rPr lang="ar-IQ" sz="5000" b="1" dirty="0" smtClean="0"/>
              <a:t>3.</a:t>
            </a:r>
            <a:r>
              <a:rPr lang="ar-IQ" sz="5000" dirty="0" smtClean="0"/>
              <a:t> الدعاء </a:t>
            </a:r>
            <a:r>
              <a:rPr lang="ar-IQ" sz="5000" dirty="0"/>
              <a:t>كقول عوف بن محلم يشكو كبره :</a:t>
            </a:r>
            <a:endParaRPr lang="en-US" sz="5000" dirty="0"/>
          </a:p>
          <a:p>
            <a:pPr marL="0" indent="0" algn="just">
              <a:buNone/>
            </a:pPr>
            <a:r>
              <a:rPr lang="ar-IQ" sz="5000" dirty="0" smtClean="0"/>
              <a:t>   إن </a:t>
            </a:r>
            <a:r>
              <a:rPr lang="ar-IQ" sz="5000" dirty="0"/>
              <a:t>الثمانين – </a:t>
            </a:r>
            <a:r>
              <a:rPr lang="ar-IQ" sz="5000" u="sng" dirty="0"/>
              <a:t>وبلغتها</a:t>
            </a:r>
            <a:r>
              <a:rPr lang="ar-IQ" sz="5000" dirty="0"/>
              <a:t> -                  قد أحوجت سمعي إلى ترجمان</a:t>
            </a:r>
            <a:endParaRPr lang="en-US" sz="5000" dirty="0"/>
          </a:p>
          <a:p>
            <a:pPr marL="0" indent="0" algn="just">
              <a:buNone/>
            </a:pPr>
            <a:r>
              <a:rPr lang="ar-IQ" sz="5000" dirty="0"/>
              <a:t> </a:t>
            </a:r>
            <a:endParaRPr lang="en-US" sz="5000" dirty="0"/>
          </a:p>
          <a:p>
            <a:pPr marL="0" indent="0" algn="just">
              <a:buNone/>
            </a:pPr>
            <a:r>
              <a:rPr lang="ar-IQ" sz="5000" dirty="0"/>
              <a:t>وقول المتنبي : </a:t>
            </a:r>
            <a:endParaRPr lang="en-US" sz="5000" dirty="0"/>
          </a:p>
          <a:p>
            <a:pPr marL="0" indent="0" algn="just">
              <a:buNone/>
            </a:pPr>
            <a:r>
              <a:rPr lang="ar-IQ" sz="5000" dirty="0" smtClean="0"/>
              <a:t>   وتحتقر </a:t>
            </a:r>
            <a:r>
              <a:rPr lang="ar-IQ" sz="5000" dirty="0"/>
              <a:t>الدنيا احتقارَ مجرب            يرى كل ما فيها – </a:t>
            </a:r>
            <a:r>
              <a:rPr lang="ar-IQ" sz="5000" u="sng" dirty="0"/>
              <a:t>وحاشاك</a:t>
            </a:r>
            <a:r>
              <a:rPr lang="ar-IQ" sz="5000" dirty="0"/>
              <a:t> – فاليا </a:t>
            </a:r>
            <a:endParaRPr lang="en-US" sz="5000" dirty="0"/>
          </a:p>
          <a:p>
            <a:pPr marL="0" indent="0" algn="just">
              <a:buNone/>
            </a:pPr>
            <a:r>
              <a:rPr lang="ar-IQ" sz="5000" dirty="0"/>
              <a:t> </a:t>
            </a:r>
            <a:endParaRPr lang="en-US" sz="5000" dirty="0"/>
          </a:p>
          <a:p>
            <a:pPr marL="0" lvl="0" indent="0" algn="just">
              <a:buNone/>
            </a:pPr>
            <a:r>
              <a:rPr lang="ar-IQ" sz="5000" b="1" dirty="0" smtClean="0"/>
              <a:t>4.</a:t>
            </a:r>
            <a:r>
              <a:rPr lang="ar-IQ" sz="5000" dirty="0" smtClean="0"/>
              <a:t> التنبيه </a:t>
            </a:r>
            <a:r>
              <a:rPr lang="ar-IQ" sz="5000" dirty="0"/>
              <a:t>كقول الشاعر : </a:t>
            </a:r>
            <a:endParaRPr lang="en-US" sz="5000" dirty="0"/>
          </a:p>
          <a:p>
            <a:pPr marL="0" indent="0" algn="just">
              <a:buNone/>
            </a:pPr>
            <a:r>
              <a:rPr lang="ar-IQ" sz="5000" dirty="0" smtClean="0"/>
              <a:t>   واعلم </a:t>
            </a:r>
            <a:r>
              <a:rPr lang="ar-IQ" sz="5000" dirty="0"/>
              <a:t>– </a:t>
            </a:r>
            <a:r>
              <a:rPr lang="ar-IQ" sz="5000" u="sng" dirty="0"/>
              <a:t>فعلم المرء ينفعه</a:t>
            </a:r>
            <a:r>
              <a:rPr lang="ar-IQ" sz="5000" dirty="0"/>
              <a:t> -                     أن سوى يأتي كُلُّ ما قُدِرا</a:t>
            </a:r>
            <a:endParaRPr lang="en-US" sz="5000" dirty="0"/>
          </a:p>
          <a:p>
            <a:pPr marL="0" indent="0" algn="just">
              <a:buNone/>
            </a:pPr>
            <a:r>
              <a:rPr lang="ar-IQ" sz="5000" dirty="0"/>
              <a:t> </a:t>
            </a:r>
            <a:endParaRPr lang="en-US" sz="5000" dirty="0"/>
          </a:p>
          <a:p>
            <a:pPr marL="0" indent="0" algn="just">
              <a:buNone/>
            </a:pPr>
            <a:r>
              <a:rPr lang="ar-IQ" sz="5000" dirty="0"/>
              <a:t>وقول أبي خراش الهذلي يذكر أخاه عروة :</a:t>
            </a:r>
            <a:endParaRPr lang="en-US" sz="5000" dirty="0"/>
          </a:p>
          <a:p>
            <a:pPr marL="0" indent="0" algn="just">
              <a:buNone/>
            </a:pPr>
            <a:r>
              <a:rPr lang="ar-IQ" sz="5000" dirty="0" smtClean="0"/>
              <a:t>   تقول </a:t>
            </a:r>
            <a:r>
              <a:rPr lang="ar-IQ" sz="5000" dirty="0"/>
              <a:t>أراه بعد عروة لاهيا                  وذلك رزء – </a:t>
            </a:r>
            <a:r>
              <a:rPr lang="ar-IQ" sz="5000" u="sng" dirty="0"/>
              <a:t>لو علمت</a:t>
            </a:r>
            <a:r>
              <a:rPr lang="ar-IQ" sz="5000" dirty="0"/>
              <a:t> – جليل</a:t>
            </a:r>
            <a:endParaRPr lang="en-US" sz="5000" dirty="0"/>
          </a:p>
          <a:p>
            <a:pPr marL="0" indent="0" algn="just">
              <a:buNone/>
            </a:pPr>
            <a:r>
              <a:rPr lang="ar-IQ" sz="5000" dirty="0" smtClean="0"/>
              <a:t>   فلا </a:t>
            </a:r>
            <a:r>
              <a:rPr lang="ar-IQ" sz="5000" dirty="0"/>
              <a:t>تحسبي أني تناسيت عهده             ولكن صبري –</a:t>
            </a:r>
            <a:r>
              <a:rPr lang="ar-IQ" sz="5000" u="sng" dirty="0"/>
              <a:t> يا اميم </a:t>
            </a:r>
            <a:r>
              <a:rPr lang="ar-IQ" sz="5000" dirty="0"/>
              <a:t>– جميل</a:t>
            </a:r>
            <a:endParaRPr lang="en-US" sz="5000" dirty="0"/>
          </a:p>
          <a:p>
            <a:pPr marL="0" indent="0" algn="just">
              <a:buNone/>
            </a:pPr>
            <a:r>
              <a:rPr lang="ar-IQ" sz="5000" dirty="0"/>
              <a:t>جمل اعتراضية افادت التنبيه على عظم المصاب وعلى تجلده وصبره</a:t>
            </a:r>
            <a:endParaRPr lang="en-US" sz="5000" dirty="0"/>
          </a:p>
          <a:p>
            <a:pPr marL="0" indent="0">
              <a:buNone/>
            </a:pPr>
            <a:r>
              <a:rPr lang="ar-IQ" dirty="0"/>
              <a:t> </a:t>
            </a:r>
            <a:endParaRPr lang="en-US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86845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>
            <a:normAutofit fontScale="32500" lnSpcReduction="20000"/>
          </a:bodyPr>
          <a:lstStyle/>
          <a:p>
            <a:pPr marL="0" lvl="0" indent="0" algn="just">
              <a:buNone/>
            </a:pPr>
            <a:r>
              <a:rPr lang="ar-IQ" sz="5000" b="1" dirty="0" smtClean="0"/>
              <a:t>5. ا</a:t>
            </a:r>
            <a:r>
              <a:rPr lang="ar-IQ" sz="5000" dirty="0" smtClean="0"/>
              <a:t>لمبادرة </a:t>
            </a:r>
            <a:r>
              <a:rPr lang="ar-IQ" sz="5000" dirty="0"/>
              <a:t>الى اللوم كقول كثير عزة : </a:t>
            </a:r>
            <a:endParaRPr lang="en-US" sz="5000" dirty="0"/>
          </a:p>
          <a:p>
            <a:pPr marL="0" indent="0" algn="just">
              <a:buNone/>
            </a:pPr>
            <a:r>
              <a:rPr lang="ar-IQ" sz="5000" dirty="0" smtClean="0"/>
              <a:t>   لو </a:t>
            </a:r>
            <a:r>
              <a:rPr lang="ar-IQ" sz="5000" dirty="0"/>
              <a:t>أن الباخلين – </a:t>
            </a:r>
            <a:r>
              <a:rPr lang="ar-IQ" sz="5000" u="sng" dirty="0"/>
              <a:t>وأنت منهم</a:t>
            </a:r>
            <a:r>
              <a:rPr lang="ar-IQ" sz="5000" dirty="0"/>
              <a:t> -                   رأوك تعلموا منك العطالا </a:t>
            </a:r>
            <a:endParaRPr lang="en-US" sz="5000" dirty="0"/>
          </a:p>
          <a:p>
            <a:pPr marL="0" indent="0" algn="just">
              <a:buNone/>
            </a:pPr>
            <a:r>
              <a:rPr lang="ar-IQ" sz="5000" dirty="0"/>
              <a:t> </a:t>
            </a:r>
            <a:endParaRPr lang="en-US" sz="5000" dirty="0"/>
          </a:p>
          <a:p>
            <a:pPr marL="0" lvl="0" indent="0" algn="just">
              <a:buNone/>
            </a:pPr>
            <a:r>
              <a:rPr lang="ar-IQ" sz="5000" b="1" dirty="0" smtClean="0"/>
              <a:t>6. </a:t>
            </a:r>
            <a:r>
              <a:rPr lang="ar-IQ" sz="5000" dirty="0" smtClean="0"/>
              <a:t>التحسر </a:t>
            </a:r>
            <a:r>
              <a:rPr lang="ar-IQ" sz="5000" dirty="0"/>
              <a:t>/ كقول ابراهيم بن المهدي في رثاء ابنه : </a:t>
            </a:r>
            <a:endParaRPr lang="en-US" sz="5000" dirty="0"/>
          </a:p>
          <a:p>
            <a:pPr marL="0" indent="0" algn="just">
              <a:buNone/>
            </a:pPr>
            <a:r>
              <a:rPr lang="ar-IQ" sz="5000" dirty="0"/>
              <a:t>وأتي – </a:t>
            </a:r>
            <a:r>
              <a:rPr lang="ar-IQ" sz="5000" u="sng" dirty="0"/>
              <a:t>وإن قدمت من قلبي</a:t>
            </a:r>
            <a:r>
              <a:rPr lang="ar-IQ" sz="5000" dirty="0"/>
              <a:t> – لعالم     يأتي – وقد أحزت – منك قريب</a:t>
            </a:r>
            <a:endParaRPr lang="en-US" sz="5000" dirty="0"/>
          </a:p>
          <a:p>
            <a:pPr marL="0" indent="0" algn="just">
              <a:buNone/>
            </a:pPr>
            <a:endParaRPr lang="en-US" sz="5000" dirty="0"/>
          </a:p>
          <a:p>
            <a:pPr marL="0" lvl="0" indent="0" algn="just">
              <a:buNone/>
            </a:pPr>
            <a:r>
              <a:rPr lang="ar-IQ" sz="5000" b="1" dirty="0" smtClean="0"/>
              <a:t>7. </a:t>
            </a:r>
            <a:r>
              <a:rPr lang="ar-IQ" sz="5000" dirty="0" smtClean="0"/>
              <a:t>الاستعطاف </a:t>
            </a:r>
            <a:r>
              <a:rPr lang="ar-IQ" sz="5000" dirty="0"/>
              <a:t>/ كقول المتنبي : ومثل به السبكي </a:t>
            </a:r>
            <a:endParaRPr lang="en-US" sz="5000" dirty="0"/>
          </a:p>
          <a:p>
            <a:pPr marL="0" indent="0" algn="just">
              <a:buNone/>
            </a:pPr>
            <a:r>
              <a:rPr lang="ar-IQ" sz="5000" dirty="0" smtClean="0"/>
              <a:t>   وخفوق </a:t>
            </a:r>
            <a:r>
              <a:rPr lang="ar-IQ" sz="5000" dirty="0"/>
              <a:t>قلب لو رأيت لهيبه               - </a:t>
            </a:r>
            <a:r>
              <a:rPr lang="ar-IQ" sz="5000" u="sng" dirty="0"/>
              <a:t>يا جنتي</a:t>
            </a:r>
            <a:r>
              <a:rPr lang="ar-IQ" sz="5000" dirty="0"/>
              <a:t> – لرأيت فيه جهنمي </a:t>
            </a:r>
            <a:endParaRPr lang="en-US" sz="5000" dirty="0"/>
          </a:p>
          <a:p>
            <a:pPr marL="0" indent="0" algn="just">
              <a:buNone/>
            </a:pPr>
            <a:r>
              <a:rPr lang="ar-IQ" sz="5000" dirty="0"/>
              <a:t> </a:t>
            </a:r>
            <a:r>
              <a:rPr lang="ar-IQ" sz="5000" dirty="0" smtClean="0"/>
              <a:t>ووجه </a:t>
            </a:r>
            <a:r>
              <a:rPr lang="ar-IQ" sz="5000" dirty="0"/>
              <a:t>حسن الاعتراض حسن الافادة وهذا النوع المقيد من الاعتراض أما غير المقيد فهو وجهين : </a:t>
            </a:r>
            <a:endParaRPr lang="en-US" sz="5000" dirty="0"/>
          </a:p>
          <a:p>
            <a:pPr marL="0" indent="0" algn="just">
              <a:buNone/>
            </a:pPr>
            <a:r>
              <a:rPr lang="ar-IQ" sz="5000" dirty="0"/>
              <a:t> </a:t>
            </a:r>
            <a:endParaRPr lang="en-US" sz="5000" dirty="0"/>
          </a:p>
          <a:p>
            <a:pPr marL="0" lvl="0" indent="0" algn="just">
              <a:buNone/>
            </a:pPr>
            <a:r>
              <a:rPr lang="ar-IQ" sz="5000" dirty="0" smtClean="0"/>
              <a:t>أ. أن </a:t>
            </a:r>
            <a:r>
              <a:rPr lang="ar-IQ" sz="5000" dirty="0"/>
              <a:t>يكون غير مقيد لكنه لا يكسب الكلام حسناً ولا قيماً </a:t>
            </a:r>
            <a:r>
              <a:rPr lang="ar-IQ" sz="5000" dirty="0"/>
              <a:t> </a:t>
            </a:r>
            <a:r>
              <a:rPr lang="ar-IQ" sz="5000" dirty="0" smtClean="0"/>
              <a:t>، كقول </a:t>
            </a:r>
            <a:r>
              <a:rPr lang="ar-IQ" sz="5000" dirty="0"/>
              <a:t>زهير :</a:t>
            </a:r>
            <a:endParaRPr lang="en-US" sz="5000" dirty="0"/>
          </a:p>
          <a:p>
            <a:pPr marL="0" indent="0" algn="just">
              <a:buNone/>
            </a:pPr>
            <a:r>
              <a:rPr lang="ar-IQ" sz="5000" dirty="0" smtClean="0"/>
              <a:t>   سئمت </a:t>
            </a:r>
            <a:r>
              <a:rPr lang="ar-IQ" sz="5000" dirty="0"/>
              <a:t>تكاليف الحياة ومن يعشى     ثمانين حولا – </a:t>
            </a:r>
            <a:r>
              <a:rPr lang="ar-IQ" sz="5000" u="sng" dirty="0"/>
              <a:t>لا أبا لك</a:t>
            </a:r>
            <a:r>
              <a:rPr lang="ar-IQ" sz="5000" dirty="0"/>
              <a:t> – يسأموا</a:t>
            </a:r>
            <a:endParaRPr lang="en-US" sz="5000" dirty="0"/>
          </a:p>
          <a:p>
            <a:pPr marL="0" indent="0" algn="just">
              <a:buNone/>
            </a:pPr>
            <a:r>
              <a:rPr lang="ar-IQ" sz="5000" dirty="0"/>
              <a:t>ليس فيه فائدة توكيد ولا قج</a:t>
            </a:r>
            <a:endParaRPr lang="en-US" sz="5000" dirty="0"/>
          </a:p>
          <a:p>
            <a:pPr marL="0" indent="0" algn="just">
              <a:buNone/>
            </a:pPr>
            <a:r>
              <a:rPr lang="ar-IQ" sz="5000" dirty="0"/>
              <a:t> </a:t>
            </a:r>
            <a:endParaRPr lang="en-US" sz="5000" dirty="0"/>
          </a:p>
          <a:p>
            <a:pPr marL="0" lvl="0" indent="0" algn="just">
              <a:buNone/>
            </a:pPr>
            <a:r>
              <a:rPr lang="ar-IQ" sz="5000" b="1" dirty="0" smtClean="0"/>
              <a:t>ب. </a:t>
            </a:r>
            <a:r>
              <a:rPr lang="ar-IQ" sz="5000" dirty="0" smtClean="0"/>
              <a:t>أن </a:t>
            </a:r>
            <a:r>
              <a:rPr lang="ar-IQ" sz="5000" dirty="0"/>
              <a:t>يكون غير مقيد لكنه قبيحاً لخروجه عن قوانين العربية وانحرافه عن اقيستها كقول الشاعر : </a:t>
            </a:r>
            <a:endParaRPr lang="en-US" sz="5000" dirty="0"/>
          </a:p>
          <a:p>
            <a:pPr marL="0" indent="0" algn="just">
              <a:buNone/>
            </a:pPr>
            <a:r>
              <a:rPr lang="ar-IQ" sz="5000" dirty="0" smtClean="0"/>
              <a:t>   فقد </a:t>
            </a:r>
            <a:r>
              <a:rPr lang="ar-IQ" sz="5000" dirty="0"/>
              <a:t>– </a:t>
            </a:r>
            <a:r>
              <a:rPr lang="ar-IQ" sz="5000" u="sng" dirty="0"/>
              <a:t>والشك</a:t>
            </a:r>
            <a:r>
              <a:rPr lang="ar-IQ" sz="5000" dirty="0"/>
              <a:t> – بينَ لي عناءٌ                بوشك فراقهم صُردٌ يصير</a:t>
            </a:r>
            <a:endParaRPr lang="en-US" sz="5000" dirty="0"/>
          </a:p>
          <a:p>
            <a:pPr marL="0" indent="0" algn="just">
              <a:buNone/>
            </a:pPr>
            <a:r>
              <a:rPr lang="ar-IQ" sz="5000" dirty="0" smtClean="0"/>
              <a:t>الاعتراض قبيح</a:t>
            </a:r>
            <a:r>
              <a:rPr lang="ar-IQ" sz="5000" dirty="0"/>
              <a:t> </a:t>
            </a:r>
            <a:r>
              <a:rPr lang="ar-IQ" sz="5000" dirty="0" smtClean="0"/>
              <a:t> ، ويكون </a:t>
            </a:r>
            <a:r>
              <a:rPr lang="ar-IQ" sz="5000" dirty="0"/>
              <a:t>اقبح في النثر لذلك لم يأتِ في فصيح كلام العرب وبليغه .</a:t>
            </a:r>
            <a:endParaRPr lang="en-US" sz="5000" dirty="0"/>
          </a:p>
          <a:p>
            <a:pPr marL="0" indent="0">
              <a:buNone/>
            </a:pPr>
            <a:r>
              <a:rPr lang="ar-IQ" dirty="0"/>
              <a:t> 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32316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2000" b="1" dirty="0"/>
              <a:t>المساواة</a:t>
            </a:r>
            <a:r>
              <a:rPr lang="ar-IQ" sz="2000" dirty="0"/>
              <a:t> / تساوي اللفظ والمعنى بحيث لا يزيد احدهما على الآخر ، او أن يكون اللفظ بمقدار أصل المراد لا ناقصاً عنه بحذف أو غيره ولا زائداً عليه بنحو تكرير أو تتميم أو اعتراض . </a:t>
            </a:r>
            <a:endParaRPr lang="en-US" sz="2000" dirty="0"/>
          </a:p>
          <a:p>
            <a:pPr marL="0" indent="0" algn="just">
              <a:buNone/>
            </a:pPr>
            <a:r>
              <a:rPr lang="ar-IQ" sz="2000" dirty="0"/>
              <a:t> </a:t>
            </a:r>
            <a:endParaRPr lang="en-US" sz="2000" dirty="0"/>
          </a:p>
          <a:p>
            <a:pPr algn="just">
              <a:buFont typeface="Wingdings" pitchFamily="2" charset="2"/>
              <a:buChar char="v"/>
            </a:pPr>
            <a:r>
              <a:rPr lang="ar-IQ" sz="2000" b="1" dirty="0"/>
              <a:t>آراء العلماء : </a:t>
            </a:r>
            <a:endParaRPr lang="en-US" sz="2000" dirty="0"/>
          </a:p>
          <a:p>
            <a:pPr lvl="0" algn="just">
              <a:buFont typeface="Wingdings" pitchFamily="2" charset="2"/>
              <a:buChar char="v"/>
            </a:pPr>
            <a:r>
              <a:rPr lang="ar-IQ" sz="2000" dirty="0"/>
              <a:t>يقول ابن مالك / اما المساواة وهو أن يكون لفظ الكلام بمقدار معناه لا ناقصاً عنه بحذف للاختصار ولا زائداً عليه بمثل الاعتراض والتتميم والتكرار . </a:t>
            </a:r>
            <a:endParaRPr lang="en-US" sz="2000" dirty="0"/>
          </a:p>
          <a:p>
            <a:pPr lvl="0" algn="just">
              <a:buFont typeface="Wingdings" pitchFamily="2" charset="2"/>
              <a:buChar char="v"/>
            </a:pPr>
            <a:r>
              <a:rPr lang="ar-IQ" sz="2000" dirty="0"/>
              <a:t>يرى ابو هلال العسكري / أن المساواة هي المذهب المتوسط بين الايجاز والاطناب . </a:t>
            </a:r>
            <a:endParaRPr lang="en-US" sz="2000" dirty="0"/>
          </a:p>
          <a:p>
            <a:pPr algn="just">
              <a:buFont typeface="Wingdings" pitchFamily="2" charset="2"/>
              <a:buChar char="v"/>
            </a:pPr>
            <a:r>
              <a:rPr lang="ar-IQ" sz="2000" dirty="0"/>
              <a:t>ولذلك قيل : أن الفاظه قوالب لمعاشه اي لا يزيد بعضها على بعض . </a:t>
            </a:r>
            <a:endParaRPr lang="en-US" sz="2000" dirty="0"/>
          </a:p>
          <a:p>
            <a:pPr lvl="0" algn="just">
              <a:buFont typeface="Wingdings" pitchFamily="2" charset="2"/>
              <a:buChar char="v"/>
            </a:pPr>
            <a:r>
              <a:rPr lang="ar-IQ" sz="2000" dirty="0"/>
              <a:t>قال حازم القرطاجي / فلا شفاء مع التقطيع المخل ولا راحة مع التطويل الممل ولكن خير الأمور أوسطها . </a:t>
            </a:r>
            <a:endParaRPr lang="en-US" sz="2000" dirty="0"/>
          </a:p>
          <a:p>
            <a:pPr marL="0" indent="0" algn="just">
              <a:buNone/>
            </a:pPr>
            <a:r>
              <a:rPr lang="ar-IQ" sz="2000" dirty="0"/>
              <a:t> </a:t>
            </a:r>
            <a:endParaRPr lang="en-US" sz="2000" dirty="0"/>
          </a:p>
          <a:p>
            <a:pPr algn="just">
              <a:buFont typeface="Wingdings" pitchFamily="2" charset="2"/>
              <a:buChar char="v"/>
            </a:pP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485904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12068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ar-IQ" sz="8000" b="1" u="sng" dirty="0"/>
              <a:t>امثلة المساواة :</a:t>
            </a:r>
            <a:endParaRPr lang="en-US" sz="8000" dirty="0"/>
          </a:p>
          <a:p>
            <a:pPr algn="just">
              <a:buFont typeface="Wingdings" pitchFamily="2" charset="2"/>
              <a:buChar char="v"/>
            </a:pPr>
            <a:r>
              <a:rPr lang="ar-IQ" sz="8000" dirty="0" smtClean="0"/>
              <a:t>قوله تعالى : </a:t>
            </a:r>
            <a:r>
              <a:rPr lang="en-US" sz="8000" dirty="0" smtClean="0">
                <a:sym typeface="AGA Arabesque"/>
              </a:rPr>
              <a:t></a:t>
            </a:r>
            <a:r>
              <a:rPr lang="en-US" sz="8000" dirty="0" smtClean="0"/>
              <a:t> </a:t>
            </a:r>
            <a:r>
              <a:rPr lang="ar-IQ" sz="8000" dirty="0" smtClean="0"/>
              <a:t>وَدُّواْ لَوۡ تُدۡهِنُ فَيُدۡهِنُونَ٩</a:t>
            </a:r>
            <a:r>
              <a:rPr lang="en-US" sz="8000" dirty="0" smtClean="0">
                <a:sym typeface="AGA Arabesque"/>
              </a:rPr>
              <a:t></a:t>
            </a:r>
            <a:r>
              <a:rPr lang="ar-IQ" sz="8000" dirty="0" smtClean="0"/>
              <a:t> . وقوله تعالى :</a:t>
            </a:r>
            <a:r>
              <a:rPr lang="en-US" sz="8000" dirty="0" smtClean="0">
                <a:sym typeface="AGA Arabesque"/>
              </a:rPr>
              <a:t></a:t>
            </a:r>
            <a:r>
              <a:rPr lang="en-US" sz="8000" dirty="0" smtClean="0"/>
              <a:t> </a:t>
            </a:r>
            <a:r>
              <a:rPr lang="ar-IQ" sz="8000" dirty="0" smtClean="0"/>
              <a:t>وَلَا يَحِيقُ ٱلۡمَكۡرُ ٱلسَّيِّئُ إِلَّا بِأَهۡلِهِۦۚ</a:t>
            </a:r>
            <a:r>
              <a:rPr lang="en-US" sz="8000" dirty="0" smtClean="0">
                <a:sym typeface="AGA Arabesque"/>
              </a:rPr>
              <a:t></a:t>
            </a:r>
            <a:r>
              <a:rPr lang="ar-IQ" sz="8000" dirty="0" smtClean="0"/>
              <a:t> .وقوله تعالى :</a:t>
            </a:r>
            <a:r>
              <a:rPr lang="en-US" sz="8000" dirty="0" smtClean="0">
                <a:sym typeface="AGA Arabesque"/>
              </a:rPr>
              <a:t></a:t>
            </a:r>
            <a:r>
              <a:rPr lang="en-US" sz="8000" dirty="0" smtClean="0"/>
              <a:t> </a:t>
            </a:r>
            <a:r>
              <a:rPr lang="ar-IQ" sz="8000" dirty="0" smtClean="0"/>
              <a:t>وَإِذَا رَأَيۡتَ ٱلَّذِينَ يَخُوضُونَ فِيٓ ءَايَٰتِنَا فَأَعۡرِضۡ عَنۡهُمۡ حَتَّىٰ يَخُوضُواْ فِي حَدِيثٍ غَيۡرِهِۦۚ</a:t>
            </a:r>
            <a:r>
              <a:rPr lang="en-US" sz="8000" dirty="0" smtClean="0">
                <a:sym typeface="AGA Arabesque"/>
              </a:rPr>
              <a:t></a:t>
            </a:r>
            <a:r>
              <a:rPr lang="ar-IQ" sz="8000" dirty="0" smtClean="0"/>
              <a:t> .وقوله تعالى : </a:t>
            </a:r>
            <a:r>
              <a:rPr lang="en-US" sz="8000" dirty="0" smtClean="0">
                <a:sym typeface="AGA Arabesque"/>
              </a:rPr>
              <a:t></a:t>
            </a:r>
            <a:r>
              <a:rPr lang="ar-IQ" sz="8000" dirty="0" smtClean="0"/>
              <a:t>هَلۡ جَزَآءُ ٱلۡإِحۡسَٰنِ إِلَّا ٱلۡإِحۡسَٰنُ٦٠</a:t>
            </a:r>
            <a:r>
              <a:rPr lang="en-US" sz="8000" dirty="0" smtClean="0">
                <a:sym typeface="AGA Arabesque"/>
              </a:rPr>
              <a:t></a:t>
            </a:r>
            <a:r>
              <a:rPr lang="ar-IQ" sz="8000" dirty="0" smtClean="0"/>
              <a:t> .وقوله تعالى : </a:t>
            </a:r>
            <a:r>
              <a:rPr lang="en-US" sz="8000" dirty="0" smtClean="0">
                <a:sym typeface="AGA Arabesque"/>
              </a:rPr>
              <a:t></a:t>
            </a:r>
            <a:r>
              <a:rPr lang="ar-IQ" sz="8000" dirty="0" smtClean="0"/>
              <a:t>وَهَلۡ نُجَٰزِيٓ إِلَّا ٱلۡكَفُورَ١٧</a:t>
            </a:r>
            <a:r>
              <a:rPr lang="en-US" sz="8000" dirty="0" smtClean="0">
                <a:sym typeface="AGA Arabesque"/>
              </a:rPr>
              <a:t></a:t>
            </a:r>
            <a:r>
              <a:rPr lang="ar-IQ" sz="8000" dirty="0" smtClean="0"/>
              <a:t> .وقوله تعالى : </a:t>
            </a:r>
            <a:r>
              <a:rPr lang="en-US" sz="8000" dirty="0" smtClean="0">
                <a:sym typeface="AGA Arabesque"/>
              </a:rPr>
              <a:t></a:t>
            </a:r>
            <a:r>
              <a:rPr lang="ar-IQ" sz="8000" dirty="0" smtClean="0"/>
              <a:t>۞إِنَّ ٱللَّهَ يَأۡمُرُ بِٱلۡعَدۡلِ وَٱلۡإِحۡسَٰنِ وَإِيتَآيِٕ ذِي ٱلۡقُرۡبَىٰ وَيَنۡهَىٰ عَنِ ٱلۡفَحۡشَآءِ وَٱلۡمُنكَرِ وَٱلۡبَغۡيِۚ يَعِظُكُمۡ لَعَلَّكُمۡ تَذَكَّرُونَ٩٠</a:t>
            </a:r>
            <a:r>
              <a:rPr lang="en-US" sz="8000" dirty="0" smtClean="0">
                <a:sym typeface="AGA Arabesque"/>
              </a:rPr>
              <a:t></a:t>
            </a:r>
            <a:r>
              <a:rPr lang="en-US" sz="8000" dirty="0" smtClean="0"/>
              <a:t> </a:t>
            </a:r>
            <a:r>
              <a:rPr lang="ar-IQ" sz="8000" dirty="0" smtClean="0"/>
              <a:t>.</a:t>
            </a:r>
            <a:r>
              <a:rPr lang="ar-IQ" sz="8000" dirty="0"/>
              <a:t> وقوله (</a:t>
            </a:r>
            <a:r>
              <a:rPr lang="en-US" sz="8000" dirty="0">
                <a:sym typeface="AGA Arabesque"/>
              </a:rPr>
              <a:t></a:t>
            </a:r>
            <a:r>
              <a:rPr lang="ar-IQ" sz="8000" dirty="0"/>
              <a:t>) : " لا تزال أمتي بخير مالم تر الأمانة مغنماً والزكاة مغرماً " . </a:t>
            </a:r>
            <a:endParaRPr lang="en-US" sz="8000" dirty="0" smtClean="0"/>
          </a:p>
          <a:p>
            <a:pPr algn="just">
              <a:buFont typeface="Wingdings" pitchFamily="2" charset="2"/>
              <a:buChar char="v"/>
            </a:pPr>
            <a:r>
              <a:rPr lang="ar-IQ" sz="8000" dirty="0" smtClean="0"/>
              <a:t>وقول </a:t>
            </a:r>
            <a:r>
              <a:rPr lang="ar-IQ" sz="8000" dirty="0"/>
              <a:t>النابغة الذبياني </a:t>
            </a:r>
            <a:r>
              <a:rPr lang="ar-IQ" sz="8000" dirty="0" smtClean="0"/>
              <a:t>:</a:t>
            </a:r>
            <a:endParaRPr lang="en-US" sz="8000" dirty="0" smtClean="0"/>
          </a:p>
          <a:p>
            <a:pPr marL="0" indent="0" algn="just">
              <a:buNone/>
            </a:pPr>
            <a:r>
              <a:rPr lang="ar-IQ" sz="8000" dirty="0" smtClean="0"/>
              <a:t>   فإنك </a:t>
            </a:r>
            <a:r>
              <a:rPr lang="ar-IQ" sz="8000" dirty="0"/>
              <a:t>كالليل الذي هو مدركي             وإن خلت أن المنتأى عنك </a:t>
            </a:r>
            <a:r>
              <a:rPr lang="ar-IQ" sz="8000" dirty="0" smtClean="0"/>
              <a:t>واسع</a:t>
            </a:r>
            <a:r>
              <a:rPr lang="ar-IQ" sz="8000" dirty="0"/>
              <a:t> </a:t>
            </a:r>
            <a:endParaRPr lang="en-US" sz="8000" dirty="0"/>
          </a:p>
          <a:p>
            <a:pPr algn="just">
              <a:buFont typeface="Wingdings" pitchFamily="2" charset="2"/>
              <a:buChar char="v"/>
            </a:pPr>
            <a:r>
              <a:rPr lang="ar-IQ" sz="8000" dirty="0"/>
              <a:t>وقول طرفة </a:t>
            </a:r>
            <a:r>
              <a:rPr lang="ar-IQ" sz="8000" dirty="0" smtClean="0"/>
              <a:t>:</a:t>
            </a:r>
            <a:endParaRPr lang="en-US" sz="8000" dirty="0"/>
          </a:p>
          <a:p>
            <a:pPr marL="0" indent="0" algn="just">
              <a:buNone/>
            </a:pPr>
            <a:r>
              <a:rPr lang="ar-IQ" sz="8000" dirty="0" smtClean="0"/>
              <a:t>   ستبدي </a:t>
            </a:r>
            <a:r>
              <a:rPr lang="ar-IQ" sz="8000" dirty="0"/>
              <a:t>لك الايام ما كنت جاهلاً              ويأتيك بالإخبار من لم </a:t>
            </a:r>
            <a:r>
              <a:rPr lang="ar-IQ" sz="8000" dirty="0" smtClean="0"/>
              <a:t>تزود</a:t>
            </a:r>
            <a:endParaRPr lang="en-US" sz="8000" dirty="0"/>
          </a:p>
          <a:p>
            <a:pPr algn="just">
              <a:buFont typeface="Wingdings" pitchFamily="2" charset="2"/>
              <a:buChar char="v"/>
            </a:pPr>
            <a:r>
              <a:rPr lang="ar-IQ" sz="8000" dirty="0"/>
              <a:t>وقول الشاعر : </a:t>
            </a:r>
            <a:endParaRPr lang="en-US" sz="8000" dirty="0"/>
          </a:p>
          <a:p>
            <a:pPr marL="0" indent="0" algn="just">
              <a:buNone/>
            </a:pPr>
            <a:r>
              <a:rPr lang="ar-IQ" sz="8000" dirty="0" smtClean="0"/>
              <a:t>   تُهدى </a:t>
            </a:r>
            <a:r>
              <a:rPr lang="ar-IQ" sz="8000" dirty="0"/>
              <a:t>الامور بأهل الرأي ما صلحت           فإن تولت فبالإشرار </a:t>
            </a:r>
            <a:r>
              <a:rPr lang="ar-IQ" sz="8000" dirty="0" smtClean="0"/>
              <a:t>تنقاد</a:t>
            </a:r>
            <a:endParaRPr lang="en-US" sz="8000" dirty="0"/>
          </a:p>
          <a:p>
            <a:pPr algn="just">
              <a:buFont typeface="Wingdings" pitchFamily="2" charset="2"/>
              <a:buChar char="v"/>
            </a:pPr>
            <a:r>
              <a:rPr lang="ar-IQ" sz="8000" dirty="0"/>
              <a:t>وقول الشاعر : </a:t>
            </a:r>
            <a:endParaRPr lang="en-US" sz="8000" dirty="0"/>
          </a:p>
          <a:p>
            <a:pPr marL="0" indent="0" algn="just">
              <a:buNone/>
            </a:pPr>
            <a:r>
              <a:rPr lang="ar-IQ" sz="8000" dirty="0" smtClean="0"/>
              <a:t>   أهابك </a:t>
            </a:r>
            <a:r>
              <a:rPr lang="ar-IQ" sz="8000" dirty="0"/>
              <a:t>اجلالاً وما بك قدرة                     عليُّ ولكن مكُ عين جيبها</a:t>
            </a:r>
            <a:endParaRPr lang="en-US" sz="8000" dirty="0"/>
          </a:p>
          <a:p>
            <a:pPr marL="0" indent="0" algn="just">
              <a:buNone/>
            </a:pPr>
            <a:r>
              <a:rPr lang="ar-IQ" sz="8000" dirty="0" smtClean="0"/>
              <a:t>   وما </a:t>
            </a:r>
            <a:r>
              <a:rPr lang="ar-IQ" sz="8000" dirty="0"/>
              <a:t>هَجرتك النفسُ إنك عندها                 قليلٌ ولكن قل منك </a:t>
            </a:r>
            <a:r>
              <a:rPr lang="ar-IQ" sz="8000" dirty="0" smtClean="0"/>
              <a:t>نصيبها</a:t>
            </a:r>
            <a:endParaRPr lang="en-US" sz="8000" dirty="0"/>
          </a:p>
          <a:p>
            <a:pPr algn="just">
              <a:buFont typeface="Wingdings" pitchFamily="2" charset="2"/>
              <a:buChar char="v"/>
            </a:pPr>
            <a:r>
              <a:rPr lang="ar-IQ" sz="8000" dirty="0"/>
              <a:t>وقول زهير : </a:t>
            </a:r>
            <a:endParaRPr lang="en-US" sz="8000" dirty="0"/>
          </a:p>
          <a:p>
            <a:pPr marL="0" indent="0" algn="just">
              <a:buNone/>
            </a:pPr>
            <a:r>
              <a:rPr lang="ar-IQ" sz="8000" dirty="0" smtClean="0"/>
              <a:t>   ومهما </a:t>
            </a:r>
            <a:r>
              <a:rPr lang="ar-IQ" sz="8000" dirty="0"/>
              <a:t>يكن عند أمرىء من خليفةٍ        وإن خالها تخفى على الناس تُعلم</a:t>
            </a:r>
            <a:endParaRPr lang="en-US" sz="8000" dirty="0"/>
          </a:p>
          <a:p>
            <a:pPr algn="just">
              <a:buFont typeface="Wingdings" pitchFamily="2" charset="2"/>
              <a:buChar char="v"/>
            </a:pPr>
            <a:r>
              <a:rPr lang="ar-IQ" sz="8000" dirty="0"/>
              <a:t>وقوله :</a:t>
            </a:r>
            <a:endParaRPr lang="en-US" sz="8000" dirty="0"/>
          </a:p>
          <a:p>
            <a:pPr marL="0" indent="0" algn="just">
              <a:buNone/>
            </a:pPr>
            <a:r>
              <a:rPr lang="ar-IQ" sz="8000" dirty="0" smtClean="0"/>
              <a:t>    </a:t>
            </a:r>
            <a:r>
              <a:rPr lang="ar-IQ" sz="8000" dirty="0"/>
              <a:t>إذا انت لم تقصر عن الجهل والحنا       أصبت حليماً أو اصابك </a:t>
            </a:r>
            <a:r>
              <a:rPr lang="ar-IQ" sz="8000" dirty="0" smtClean="0"/>
              <a:t>جاهل</a:t>
            </a:r>
            <a:r>
              <a:rPr lang="ar-IQ" sz="8000" dirty="0"/>
              <a:t> </a:t>
            </a:r>
            <a:endParaRPr lang="en-US" sz="8000" dirty="0"/>
          </a:p>
          <a:p>
            <a:pPr marL="0" indent="0">
              <a:buNone/>
            </a:pPr>
            <a:r>
              <a:rPr lang="ar-IQ" dirty="0"/>
              <a:t> </a:t>
            </a:r>
            <a:endParaRPr lang="en-US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8965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</TotalTime>
  <Words>353</Words>
  <Application>Microsoft Office PowerPoint</Application>
  <PresentationFormat>عرض على الشاشة (3:4)‏</PresentationFormat>
  <Paragraphs>99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رحلة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App store mobile</dc:creator>
  <cp:lastModifiedBy>App store mobile</cp:lastModifiedBy>
  <cp:revision>7</cp:revision>
  <dcterms:created xsi:type="dcterms:W3CDTF">2019-05-11T19:45:57Z</dcterms:created>
  <dcterms:modified xsi:type="dcterms:W3CDTF">2019-05-11T20:12:46Z</dcterms:modified>
</cp:coreProperties>
</file>