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2"/>
  </p:notesMasterIdLst>
  <p:sldIdLst>
    <p:sldId id="276" r:id="rId2"/>
    <p:sldId id="277" r:id="rId3"/>
    <p:sldId id="286" r:id="rId4"/>
    <p:sldId id="287" r:id="rId5"/>
    <p:sldId id="259" r:id="rId6"/>
    <p:sldId id="257" r:id="rId7"/>
    <p:sldId id="258" r:id="rId8"/>
    <p:sldId id="262" r:id="rId9"/>
    <p:sldId id="261" r:id="rId10"/>
    <p:sldId id="278" r:id="rId11"/>
    <p:sldId id="260" r:id="rId12"/>
    <p:sldId id="263" r:id="rId13"/>
    <p:sldId id="264" r:id="rId14"/>
    <p:sldId id="265" r:id="rId15"/>
    <p:sldId id="267" r:id="rId16"/>
    <p:sldId id="266" r:id="rId17"/>
    <p:sldId id="279" r:id="rId18"/>
    <p:sldId id="280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81" r:id="rId27"/>
    <p:sldId id="284" r:id="rId28"/>
    <p:sldId id="285" r:id="rId29"/>
    <p:sldId id="282" r:id="rId30"/>
    <p:sldId id="283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993366"/>
    </p:penClr>
  </p:showPr>
  <p:clrMru>
    <a:srgbClr val="800080"/>
    <a:srgbClr val="9A3077"/>
    <a:srgbClr val="404ED2"/>
    <a:srgbClr val="30102A"/>
    <a:srgbClr val="AD403D"/>
    <a:srgbClr val="FF0066"/>
    <a:srgbClr val="19B12B"/>
    <a:srgbClr val="531146"/>
    <a:srgbClr val="360A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09" autoAdjust="0"/>
    <p:restoredTop sz="94607" autoAdjust="0"/>
  </p:normalViewPr>
  <p:slideViewPr>
    <p:cSldViewPr>
      <p:cViewPr varScale="1">
        <p:scale>
          <a:sx n="65" d="100"/>
          <a:sy n="65" d="100"/>
        </p:scale>
        <p:origin x="-6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A7038D8-9896-482C-A6A9-6B0E2A5B704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569E2CB-403E-4E08-ABFD-844A758EE5A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 رفع اليدين في الدعاء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9E2CB-403E-4E08-ABFD-844A758EE5A0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ED4-9F6F-499B-AEB7-A48DFD67491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88EB-DA7D-4E97-81E5-11ACA7663C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ED4-9F6F-499B-AEB7-A48DFD67491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88EB-DA7D-4E97-81E5-11ACA7663C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ED4-9F6F-499B-AEB7-A48DFD67491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88EB-DA7D-4E97-81E5-11ACA7663C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ED4-9F6F-499B-AEB7-A48DFD67491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88EB-DA7D-4E97-81E5-11ACA7663C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ED4-9F6F-499B-AEB7-A48DFD67491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88EB-DA7D-4E97-81E5-11ACA7663C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ED4-9F6F-499B-AEB7-A48DFD67491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88EB-DA7D-4E97-81E5-11ACA7663C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ED4-9F6F-499B-AEB7-A48DFD67491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88EB-DA7D-4E97-81E5-11ACA7663C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ED4-9F6F-499B-AEB7-A48DFD67491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88EB-DA7D-4E97-81E5-11ACA7663C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ED4-9F6F-499B-AEB7-A48DFD67491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88EB-DA7D-4E97-81E5-11ACA7663C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ED4-9F6F-499B-AEB7-A48DFD67491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88EB-DA7D-4E97-81E5-11ACA7663C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7ED4-9F6F-499B-AEB7-A48DFD67491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9F88EB-DA7D-4E97-81E5-11ACA7663C9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4F7ED4-9F6F-499B-AEB7-A48DFD674914}" type="datetimeFigureOut">
              <a:rPr lang="ar-SA" smtClean="0"/>
              <a:pPr/>
              <a:t>06/02/1440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9F88EB-DA7D-4E97-81E5-11ACA7663C91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914400"/>
            <a:ext cx="8763000" cy="5410200"/>
          </a:xfrm>
        </p:spPr>
        <p:txBody>
          <a:bodyPr/>
          <a:lstStyle/>
          <a:p>
            <a:r>
              <a:rPr lang="ar-IQ" sz="4000" b="1" dirty="0" smtClean="0"/>
              <a:t>عَنْ أَبِي </a:t>
            </a:r>
            <a:r>
              <a:rPr lang="ar-IQ" sz="4000" b="1" dirty="0" err="1" smtClean="0"/>
              <a:t>جُحَيْفَةَ</a:t>
            </a:r>
            <a:r>
              <a:rPr lang="ar-IQ" sz="4000" b="1" dirty="0" smtClean="0"/>
              <a:t> رَضِيَ اللَّهُ عَنْهُ </a:t>
            </a:r>
            <a:r>
              <a:rPr lang="ar-IQ" sz="4000" b="1" smtClean="0"/>
              <a:t>قَالَ : قُلْتُ </a:t>
            </a:r>
            <a:r>
              <a:rPr lang="ar-IQ" sz="4000" b="1" dirty="0" smtClean="0"/>
              <a:t>لِعَلِيٍّ رَضِيَ اللَّهُ عَنْهُ هَلْ عِنْدَكُمْ شَيْءٌ مِنْ الْوَحْيِ إِلَّا مَا فِي كِتَابِ اللَّهِ ؟ قَالَ : لَا ، وَالَّذِي فَلَقَ الْحَبَّةَ وَبَرَأَ النَّسَمَةَ مَا أَعْلَمُهُ إِلَّا فَهْمًا يُعْطِيهِ اللَّهُ رَجُلًا فِي الْقُرْآنِ ، وَمَا فِي هَذِهِ </a:t>
            </a:r>
            <a:r>
              <a:rPr lang="ar-IQ" sz="4000" b="1" smtClean="0"/>
              <a:t>الصَّحِيفَةِ . قُلْتُ </a:t>
            </a:r>
            <a:r>
              <a:rPr lang="ar-IQ" sz="4000" b="1" dirty="0" smtClean="0"/>
              <a:t>: وَمَا فِي الصَّحِيفَةِ ؟ قَالَ : </a:t>
            </a:r>
            <a:r>
              <a:rPr lang="ar-IQ" sz="4000" b="1" dirty="0" smtClean="0">
                <a:solidFill>
                  <a:srgbClr val="404ED2"/>
                </a:solidFill>
              </a:rPr>
              <a:t>الْعَقْلُ ، وَفَكَاكُ الْأَسِيرِ ، وَأَنْ لَا يُقْتَلَ مُسْلِمٌ بِكَافِرٍ .</a:t>
            </a:r>
          </a:p>
          <a:p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304800" y="762000"/>
            <a:ext cx="8610600" cy="5562600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C00000"/>
                </a:solidFill>
              </a:rPr>
              <a:t>أربعون </a:t>
            </a:r>
          </a:p>
          <a:p>
            <a:r>
              <a:rPr lang="ar-IQ" dirty="0" smtClean="0"/>
              <a:t>أخذاً بعدد الصحابة الذين لم يَغُرَّهم قدومُ العير يوم الجمعة ؛ فلم يتركوا رسول الله </a:t>
            </a:r>
            <a:r>
              <a:rPr lang="en-US" dirty="0" smtClean="0">
                <a:sym typeface="AGA Arabesque"/>
              </a:rPr>
              <a:t></a:t>
            </a:r>
            <a:r>
              <a:rPr lang="ar-IQ" dirty="0" smtClean="0"/>
              <a:t> وهو على المنبر , وهم كانوا أربعين صحابياً , فهذا يعني أن هذا العدد من الناس يصلح للاعتماد عليه للتواتر </a:t>
            </a:r>
          </a:p>
          <a:p>
            <a:r>
              <a:rPr lang="ar-IQ" dirty="0" smtClean="0">
                <a:solidFill>
                  <a:srgbClr val="C00000"/>
                </a:solidFill>
              </a:rPr>
              <a:t>سبعون </a:t>
            </a:r>
          </a:p>
          <a:p>
            <a:pPr lvl="0"/>
            <a:r>
              <a:rPr lang="ar-IQ" dirty="0" smtClean="0"/>
              <a:t>: تمسكاً بقوله تعالى :</a:t>
            </a:r>
            <a:r>
              <a:rPr lang="ar-IQ" b="1" dirty="0" smtClean="0"/>
              <a:t> </a:t>
            </a:r>
            <a:r>
              <a:rPr lang="ar-SA" b="1" dirty="0" smtClean="0">
                <a:latin typeface="Leelawadee UI"/>
              </a:rPr>
              <a:t>{</a:t>
            </a:r>
            <a:r>
              <a:rPr lang="ar-SA" b="1" dirty="0" smtClean="0"/>
              <a:t>وَاخْتَارَ مُوسَىٰ قَوْمَهُ سَبْعِينَ رَجُلًا لِّمِيقَاتِنَا</a:t>
            </a:r>
            <a:r>
              <a:rPr lang="ar-SA" b="1" dirty="0" smtClean="0">
                <a:latin typeface="Leelawadee UI"/>
              </a:rPr>
              <a:t>}</a:t>
            </a:r>
            <a:r>
              <a:rPr lang="ar-SA" dirty="0" smtClean="0"/>
              <a:t> </a:t>
            </a:r>
            <a:r>
              <a:rPr lang="ar-IQ" dirty="0" smtClean="0"/>
              <a:t>(</a:t>
            </a:r>
            <a:r>
              <a:rPr lang="ar-IQ" dirty="0" err="1" smtClean="0"/>
              <a:t>الاعراف</a:t>
            </a:r>
            <a:r>
              <a:rPr lang="ar-IQ" dirty="0" smtClean="0"/>
              <a:t> : 155) .</a:t>
            </a:r>
          </a:p>
          <a:p>
            <a:pPr lvl="0"/>
            <a:r>
              <a:rPr lang="ar-IQ" dirty="0" smtClean="0"/>
              <a:t> وإنما خصهم بذلك لحصول العلم بخبرهم . </a:t>
            </a:r>
            <a:endParaRPr lang="en-US" dirty="0" smtClean="0"/>
          </a:p>
          <a:p>
            <a:endParaRPr lang="ar-IQ" dirty="0" smtClean="0"/>
          </a:p>
          <a:p>
            <a:r>
              <a:rPr lang="ar-IQ" dirty="0" smtClean="0">
                <a:solidFill>
                  <a:srgbClr val="C00000"/>
                </a:solidFill>
              </a:rPr>
              <a:t>ثلاثمائة وبضعة عشر </a:t>
            </a:r>
          </a:p>
          <a:p>
            <a:pPr lvl="0"/>
            <a:r>
              <a:rPr lang="ar-IQ" dirty="0" smtClean="0"/>
              <a:t>: نظراً لعدد أهل غزوة بدر الكبرى إذ حصل به الفتح فيحصل بخبره العلم .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القول المختار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4400" dirty="0" smtClean="0">
                <a:solidFill>
                  <a:srgbClr val="C00000"/>
                </a:solidFill>
              </a:rPr>
              <a:t>؟؟؟؟؟ </a:t>
            </a:r>
            <a:endParaRPr lang="ar-SA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ثانيا : تكون الكثرة في جميع طبقات السند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الصحابي </a:t>
            </a:r>
          </a:p>
          <a:p>
            <a:r>
              <a:rPr lang="ar-IQ" dirty="0" smtClean="0"/>
              <a:t>التابعي </a:t>
            </a:r>
          </a:p>
          <a:p>
            <a:r>
              <a:rPr lang="ar-IQ" dirty="0" smtClean="0"/>
              <a:t>تابع التابعي </a:t>
            </a:r>
          </a:p>
          <a:p>
            <a:r>
              <a:rPr lang="ar-IQ" dirty="0" smtClean="0"/>
              <a:t>ما عداه لا يضر ..................  لماذا ؟ 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500"/>
                            </p:stCondLst>
                            <p:childTnLst>
                              <p:par>
                                <p:cTn id="66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500"/>
                            </p:stCondLst>
                            <p:childTnLst>
                              <p:par>
                                <p:cTn id="76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6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6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000"/>
                            </p:stCondLst>
                            <p:childTnLst>
                              <p:par>
                                <p:cTn id="89" presetID="6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0"/>
                            </p:stCondLst>
                            <p:childTnLst>
                              <p:par>
                                <p:cTn id="93" presetID="6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2000"/>
                            </p:stCondLst>
                            <p:childTnLst>
                              <p:par>
                                <p:cTn id="97" presetID="35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4" presetID="35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1" presetID="35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8" presetID="35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5" presetID="25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6" presetID="25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47" presetID="25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58" presetID="25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69" presetID="18" presetClass="entr" presetSubtype="1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3" presetID="18" presetClass="entr" presetSubtype="1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5000"/>
                            </p:stCondLst>
                            <p:childTnLst>
                              <p:par>
                                <p:cTn id="177" presetID="18" presetClass="entr" presetSubtype="1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1" presetID="18" presetClass="entr" presetSubtype="1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  <p:bldP spid="3" grpId="6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ar-IQ" sz="4800" dirty="0" smtClean="0">
                <a:solidFill>
                  <a:srgbClr val="800080"/>
                </a:solidFill>
              </a:rPr>
              <a:t>ثالثا : أن يستحيل تواطؤهم  وتوافقهم على اختلاق ذلك الحديث </a:t>
            </a:r>
          </a:p>
          <a:p>
            <a:r>
              <a:rPr lang="ar-IQ" sz="2800" dirty="0" smtClean="0">
                <a:solidFill>
                  <a:srgbClr val="800080"/>
                </a:solidFill>
              </a:rPr>
              <a:t>علل : </a:t>
            </a:r>
          </a:p>
          <a:p>
            <a:r>
              <a:rPr lang="ar-IQ" sz="2800" dirty="0" smtClean="0">
                <a:solidFill>
                  <a:srgbClr val="800080"/>
                </a:solidFill>
              </a:rPr>
              <a:t>اختلاف المكان والزمان </a:t>
            </a:r>
          </a:p>
          <a:p>
            <a:r>
              <a:rPr lang="ar-IQ" sz="2800" dirty="0" smtClean="0">
                <a:solidFill>
                  <a:srgbClr val="800080"/>
                </a:solidFill>
              </a:rPr>
              <a:t>يستحيل عقلا أن يجتمع الرواة جيلا بعد جيل على الكذب والاختلاق </a:t>
            </a:r>
            <a:endParaRPr lang="ar-SA" sz="2800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رابعا : </a:t>
            </a:r>
            <a:r>
              <a:rPr lang="ar-IQ" dirty="0" err="1" smtClean="0"/>
              <a:t>ان</a:t>
            </a:r>
            <a:r>
              <a:rPr lang="ar-IQ" dirty="0" smtClean="0"/>
              <a:t> يكون مستند انتهائهم </a:t>
            </a:r>
            <a:r>
              <a:rPr lang="ar-IQ" dirty="0" err="1" smtClean="0"/>
              <a:t>الى</a:t>
            </a:r>
            <a:r>
              <a:rPr lang="ar-IQ" dirty="0" smtClean="0"/>
              <a:t> الحديث </a:t>
            </a:r>
            <a:r>
              <a:rPr lang="ar-IQ" dirty="0" err="1" smtClean="0"/>
              <a:t>احدى</a:t>
            </a:r>
            <a:r>
              <a:rPr lang="ar-IQ" dirty="0" smtClean="0"/>
              <a:t> الحواس الخمس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السماع     المشاهدة    اللمس    الذوق     الشم 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العكس ؟؟؟؟ 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حكم المتواتر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قطعي الثبوت </a:t>
            </a:r>
          </a:p>
          <a:p>
            <a:r>
              <a:rPr lang="ar-IQ" dirty="0" smtClean="0"/>
              <a:t>يجب الإيمان به والعمل به </a:t>
            </a:r>
          </a:p>
          <a:p>
            <a:r>
              <a:rPr lang="ar-IQ" dirty="0" smtClean="0"/>
              <a:t>يكفر منكره </a:t>
            </a:r>
          </a:p>
          <a:p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r"/>
            <a:r>
              <a:rPr lang="ar-IQ" dirty="0" smtClean="0"/>
              <a:t>أحكام المتواتر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ar-IQ" dirty="0" smtClean="0"/>
              <a:t>انه يفيد علم اليقين الذي يضطر الإنسان إلى التصديق به تصديقا جازما  </a:t>
            </a:r>
          </a:p>
          <a:p>
            <a:pPr>
              <a:buNone/>
            </a:pPr>
            <a:r>
              <a:rPr lang="ar-IQ" dirty="0" smtClean="0"/>
              <a:t>مثل : يقين من شاهد </a:t>
            </a:r>
            <a:r>
              <a:rPr lang="ar-IQ" dirty="0" err="1" smtClean="0"/>
              <a:t>امرا</a:t>
            </a:r>
            <a:r>
              <a:rPr lang="ar-IQ" dirty="0" smtClean="0"/>
              <a:t> ما  بعينه ، فلا يتردد في تصديقه .</a:t>
            </a:r>
          </a:p>
          <a:p>
            <a:pPr>
              <a:buFont typeface="Arial" pitchFamily="34" charset="0"/>
              <a:buChar char="•"/>
            </a:pPr>
            <a:r>
              <a:rPr lang="ar-IQ" dirty="0" smtClean="0"/>
              <a:t>انه مقطوع بصحته  ، فلا يحتاج إلى البحث عن أحوال رواته ، لأنهم لا يخضعون لقواعد الجرح والتعديل لكثرتهم . </a:t>
            </a:r>
          </a:p>
          <a:p>
            <a:pPr>
              <a:buFont typeface="Arial" pitchFamily="34" charset="0"/>
              <a:buChar char="•"/>
            </a:pPr>
            <a:r>
              <a:rPr lang="ar-IQ" dirty="0" smtClean="0"/>
              <a:t>انه يجب الاعتقاد بصحته كالاعتقاد بصحة القران الكريم ، فإنكار الخبر المتواتر يؤدي إلى الكفر ، ويجب العمل به بحسب ما يفيده من أحكام تشريعية ..  </a:t>
            </a:r>
          </a:p>
          <a:p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err="1" smtClean="0"/>
              <a:t>الامثلة</a:t>
            </a:r>
            <a:r>
              <a:rPr lang="ar-IQ" dirty="0" smtClean="0"/>
              <a:t>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قوله صلى الله عليه وسلم : من شهد أن لا اله إلا الله وجبت له الجنة </a:t>
            </a:r>
          </a:p>
          <a:p>
            <a:r>
              <a:rPr lang="ar-IQ" dirty="0" smtClean="0"/>
              <a:t>رواه 34 صحابيا </a:t>
            </a:r>
          </a:p>
          <a:p>
            <a:r>
              <a:rPr lang="ar-IQ" dirty="0" smtClean="0"/>
              <a:t>من كذب علي متعمدا فليتبوأ مقعده من النار </a:t>
            </a:r>
          </a:p>
          <a:p>
            <a:r>
              <a:rPr lang="ar-IQ" dirty="0" smtClean="0"/>
              <a:t>رواه 103 صحابي </a:t>
            </a:r>
          </a:p>
          <a:p>
            <a:r>
              <a:rPr lang="ar-IQ" dirty="0" err="1" smtClean="0"/>
              <a:t>احاديث</a:t>
            </a:r>
            <a:r>
              <a:rPr lang="ar-IQ" dirty="0" smtClean="0"/>
              <a:t> رفع اليدين في الدعاء </a:t>
            </a:r>
          </a:p>
          <a:p>
            <a:r>
              <a:rPr lang="ar-IQ" dirty="0" smtClean="0"/>
              <a:t>نحو مائة حديث عن النبي صلى الله عليه وسلم </a:t>
            </a:r>
          </a:p>
          <a:p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153400" cy="914400"/>
          </a:xfrm>
        </p:spPr>
        <p:txBody>
          <a:bodyPr>
            <a:normAutofit fontScale="90000"/>
          </a:bodyPr>
          <a:lstStyle/>
          <a:p>
            <a:pPr algn="r"/>
            <a:r>
              <a:rPr lang="ar-IQ" sz="8000" dirty="0" smtClean="0"/>
              <a:t> </a:t>
            </a:r>
            <a:r>
              <a:rPr lang="ar-IQ" dirty="0" smtClean="0"/>
              <a:t>: </a:t>
            </a:r>
            <a:br>
              <a:rPr lang="ar-IQ" dirty="0" smtClean="0"/>
            </a:br>
            <a:r>
              <a:rPr lang="ar-IQ" dirty="0" smtClean="0"/>
              <a:t> </a:t>
            </a:r>
            <a:r>
              <a:rPr lang="ar-IQ" sz="6700" dirty="0" err="1" smtClean="0"/>
              <a:t>انواع</a:t>
            </a:r>
            <a:r>
              <a:rPr lang="ar-IQ" dirty="0" smtClean="0"/>
              <a:t> </a:t>
            </a:r>
            <a:r>
              <a:rPr lang="ar-IQ" sz="6700" dirty="0" smtClean="0"/>
              <a:t>المتواتر : </a:t>
            </a:r>
            <a:endParaRPr lang="ar-SA" sz="67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</a:t>
            </a:r>
            <a:r>
              <a:rPr lang="ar-IQ" dirty="0" smtClean="0">
                <a:solidFill>
                  <a:srgbClr val="9A3077"/>
                </a:solidFill>
              </a:rPr>
              <a:t>- المتواتر اللفظي </a:t>
            </a:r>
          </a:p>
          <a:p>
            <a:r>
              <a:rPr lang="ar-IQ" dirty="0" smtClean="0">
                <a:solidFill>
                  <a:srgbClr val="9A3077"/>
                </a:solidFill>
              </a:rPr>
              <a:t>2- المتواتر المعنوي </a:t>
            </a:r>
          </a:p>
          <a:p>
            <a:r>
              <a:rPr lang="ar-IQ" dirty="0" smtClean="0">
                <a:solidFill>
                  <a:srgbClr val="9A3077"/>
                </a:solidFill>
              </a:rPr>
              <a:t>3- المتواتر العملي </a:t>
            </a:r>
            <a:endParaRPr lang="ar-SA" dirty="0">
              <a:solidFill>
                <a:srgbClr val="9A307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r"/>
            <a:r>
              <a:rPr lang="ar-IQ" dirty="0" smtClean="0"/>
              <a:t>الكتب المؤلفة في الحديث المتواتر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ar-IQ" b="1" dirty="0" err="1" smtClean="0"/>
              <a:t>الازهار</a:t>
            </a:r>
            <a:r>
              <a:rPr lang="ar-IQ" b="1" dirty="0" smtClean="0"/>
              <a:t> المتناثرة في </a:t>
            </a:r>
            <a:r>
              <a:rPr lang="ar-IQ" b="1" dirty="0" err="1" smtClean="0"/>
              <a:t>الاخبار</a:t>
            </a:r>
            <a:r>
              <a:rPr lang="ar-IQ" b="1" dirty="0" smtClean="0"/>
              <a:t> المتواترة للسيوطي  ( قطف </a:t>
            </a:r>
            <a:r>
              <a:rPr lang="ar-IQ" b="1" dirty="0" err="1" smtClean="0"/>
              <a:t>الازهار</a:t>
            </a:r>
            <a:r>
              <a:rPr lang="ar-IQ" b="1" dirty="0" smtClean="0"/>
              <a:t> ) </a:t>
            </a:r>
          </a:p>
          <a:p>
            <a:r>
              <a:rPr lang="ar-IQ" b="1" dirty="0" smtClean="0"/>
              <a:t>نظم المتناثر في الحديث المتواتر  للكتاني </a:t>
            </a:r>
          </a:p>
          <a:p>
            <a:r>
              <a:rPr lang="ar-IQ" b="1" dirty="0" err="1" smtClean="0"/>
              <a:t>اتحاف</a:t>
            </a:r>
            <a:r>
              <a:rPr lang="ar-IQ" b="1" dirty="0" smtClean="0"/>
              <a:t> ذوي الفضائل للشيخ </a:t>
            </a:r>
            <a:r>
              <a:rPr lang="ar-IQ" b="1" dirty="0" err="1" smtClean="0"/>
              <a:t>عبدالعزيز</a:t>
            </a:r>
            <a:r>
              <a:rPr lang="ar-IQ" b="1" dirty="0" smtClean="0"/>
              <a:t> </a:t>
            </a:r>
            <a:r>
              <a:rPr lang="ar-IQ" b="1" dirty="0" err="1" smtClean="0"/>
              <a:t>الغماري</a:t>
            </a:r>
            <a:r>
              <a:rPr lang="ar-IQ" b="1" dirty="0" smtClean="0"/>
              <a:t> </a:t>
            </a:r>
          </a:p>
          <a:p>
            <a:r>
              <a:rPr lang="ar-IQ" b="1" dirty="0" smtClean="0"/>
              <a:t>اللآلئ المتناثرة في </a:t>
            </a:r>
            <a:r>
              <a:rPr lang="ar-IQ" b="1" dirty="0" err="1" smtClean="0"/>
              <a:t>الاحاديث</a:t>
            </a:r>
            <a:r>
              <a:rPr lang="ar-IQ" b="1" dirty="0" smtClean="0"/>
              <a:t> المتواترة  لمحمد بن طولون الدمشقي . </a:t>
            </a:r>
          </a:p>
          <a:p>
            <a:endParaRPr lang="ar-SA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838200" y="838200"/>
            <a:ext cx="7924800" cy="5486400"/>
          </a:xfrm>
        </p:spPr>
        <p:txBody>
          <a:bodyPr/>
          <a:lstStyle/>
          <a:p>
            <a:r>
              <a:rPr lang="ar-IQ" b="1" dirty="0" smtClean="0">
                <a:solidFill>
                  <a:srgbClr val="AD403D"/>
                </a:solidFill>
              </a:rPr>
              <a:t> </a:t>
            </a:r>
            <a:r>
              <a:rPr lang="ar-IQ" sz="4000" b="1" dirty="0" smtClean="0">
                <a:solidFill>
                  <a:srgbClr val="AD403D"/>
                </a:solidFill>
              </a:rPr>
              <a:t>عن</a:t>
            </a:r>
            <a:r>
              <a:rPr lang="ar-IQ" b="1" dirty="0" smtClean="0">
                <a:solidFill>
                  <a:srgbClr val="AD403D"/>
                </a:solidFill>
              </a:rPr>
              <a:t> </a:t>
            </a:r>
            <a:r>
              <a:rPr lang="ar-IQ" sz="4000" b="1" dirty="0" smtClean="0">
                <a:solidFill>
                  <a:srgbClr val="AD403D"/>
                </a:solidFill>
              </a:rPr>
              <a:t>عَبْدِ اللَّهِ بْنِ عَمْرٍو قَالَ كُنْتُ أَكْتُبُ كُلَّ شَىْءٍ أَسْمَعُهُ مِنْ رَسُولِ اللَّهِ -صلى الله عليه وسلم- أُرِيدُ حِفْظَهُ فَنَهَتْنِى قُرَيْشٌ وَقَالُوا أَتَكْتُبُ كُلَّ شَىْءٍ تَسْمَعُهُ وَرَسُولُ اللَّهِ -صلى الله عليه وسلم- بَشَرٌ يَتَكَلَّمُ </a:t>
            </a:r>
            <a:r>
              <a:rPr lang="ar-IQ" sz="4000" b="1" dirty="0" err="1" smtClean="0">
                <a:solidFill>
                  <a:srgbClr val="AD403D"/>
                </a:solidFill>
              </a:rPr>
              <a:t>فِى</a:t>
            </a:r>
            <a:r>
              <a:rPr lang="ar-IQ" sz="4000" b="1" dirty="0" smtClean="0">
                <a:solidFill>
                  <a:srgbClr val="AD403D"/>
                </a:solidFill>
              </a:rPr>
              <a:t> الْغَضَبِ وَالرِّضَا فَأَمْسَكْتُ عَنِ الْكِتَابِ فَذَكَرْتُ ذَلِكَ لِرَسُولِ اللَّهِ -صلى الله عليه وسلم- فَأَوْمَأَ بِأُصْبُعِهِ إِلَى فِيهِ فَقَالَ « </a:t>
            </a:r>
            <a:r>
              <a:rPr lang="ar-IQ" sz="4000" b="1" dirty="0" smtClean="0">
                <a:solidFill>
                  <a:srgbClr val="30102A"/>
                </a:solidFill>
              </a:rPr>
              <a:t>اكْتُبْ فَوَالَّذِى نَفْسِى بِيَدِهِ مَا يَخْرُجُ مِنْهُ إِلاَّ حَقٌّ ».</a:t>
            </a:r>
          </a:p>
          <a:p>
            <a:endParaRPr lang="ar-SA" dirty="0">
              <a:solidFill>
                <a:srgbClr val="AD403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r"/>
            <a:r>
              <a:rPr lang="ar-IQ" dirty="0" smtClean="0"/>
              <a:t>الآحاد : لغة  جمع احد وهو بمعنى الواحد 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sz="4000" dirty="0" smtClean="0"/>
              <a:t>اصطلاحا : الخبر الذي لم تجتمع فيه شروط المتواتر </a:t>
            </a:r>
          </a:p>
          <a:p>
            <a:pPr>
              <a:buNone/>
            </a:pPr>
            <a:r>
              <a:rPr lang="ar-IQ" sz="4000" dirty="0" smtClean="0"/>
              <a:t> تدخل كل الأنواع تحت مسمى ( الآحاد ) .</a:t>
            </a:r>
          </a:p>
          <a:p>
            <a:pPr>
              <a:buNone/>
            </a:pPr>
            <a:r>
              <a:rPr lang="ar-IQ" sz="4000" dirty="0" smtClean="0"/>
              <a:t>                                       الآحاد </a:t>
            </a:r>
            <a:endParaRPr lang="ar-IQ" sz="4000" dirty="0"/>
          </a:p>
          <a:p>
            <a:pPr>
              <a:buNone/>
            </a:pPr>
            <a:r>
              <a:rPr lang="ar-IQ" sz="4000" dirty="0" smtClean="0"/>
              <a:t>   من حيث الطرق </a:t>
            </a:r>
          </a:p>
          <a:p>
            <a:pPr>
              <a:buNone/>
            </a:pPr>
            <a:r>
              <a:rPr lang="ar-IQ" sz="4000" dirty="0" smtClean="0"/>
              <a:t>   مشهور  عزيز غريب</a:t>
            </a:r>
          </a:p>
          <a:p>
            <a:pPr>
              <a:buNone/>
            </a:pPr>
            <a:endParaRPr lang="ar-IQ" sz="4000" dirty="0" smtClean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343400" y="3810000"/>
            <a:ext cx="2438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6629400" y="47244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6439694" y="4837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10800000" flipV="1">
            <a:off x="5791200" y="4648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  <p:bldP spid="3" grpId="2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914400"/>
          </a:xfrm>
        </p:spPr>
        <p:txBody>
          <a:bodyPr/>
          <a:lstStyle/>
          <a:p>
            <a:pPr algn="r"/>
            <a:r>
              <a:rPr lang="ar-IQ" dirty="0" err="1" smtClean="0"/>
              <a:t>تعاريف</a:t>
            </a:r>
            <a:r>
              <a:rPr lang="ar-IQ" dirty="0" smtClean="0"/>
              <a:t> المشهور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447800"/>
            <a:ext cx="8229600" cy="4876800"/>
          </a:xfrm>
        </p:spPr>
        <p:txBody>
          <a:bodyPr>
            <a:normAutofit/>
          </a:bodyPr>
          <a:lstStyle/>
          <a:p>
            <a:r>
              <a:rPr lang="ar-IQ" sz="4400" dirty="0" smtClean="0"/>
              <a:t>1- ماله طرق محصورة </a:t>
            </a:r>
            <a:r>
              <a:rPr lang="ar-IQ" sz="4400" dirty="0" err="1" smtClean="0"/>
              <a:t>باكثر</a:t>
            </a:r>
            <a:r>
              <a:rPr lang="ar-IQ" sz="4400" dirty="0" smtClean="0"/>
              <a:t> من اثنين ولم يبلغ حد التواتر. </a:t>
            </a:r>
          </a:p>
          <a:p>
            <a:r>
              <a:rPr lang="ar-IQ" sz="4400" dirty="0" smtClean="0"/>
              <a:t>2- هو الحديث الذي يرويه ثلاثة </a:t>
            </a:r>
            <a:r>
              <a:rPr lang="ar-IQ" sz="4400" dirty="0" err="1" smtClean="0"/>
              <a:t>او</a:t>
            </a:r>
            <a:r>
              <a:rPr lang="ar-IQ" sz="4400" dirty="0" smtClean="0"/>
              <a:t> </a:t>
            </a:r>
            <a:r>
              <a:rPr lang="ar-IQ" sz="4400" dirty="0" err="1" smtClean="0"/>
              <a:t>اكثر</a:t>
            </a:r>
            <a:r>
              <a:rPr lang="ar-IQ" sz="4400" dirty="0" smtClean="0"/>
              <a:t> في كل طبقة ولم يبلغ في كثرة </a:t>
            </a:r>
            <a:r>
              <a:rPr lang="ar-IQ" sz="4400" dirty="0" err="1" smtClean="0"/>
              <a:t>الاسانيد</a:t>
            </a:r>
            <a:r>
              <a:rPr lang="ar-IQ" sz="4400" dirty="0" smtClean="0"/>
              <a:t> ما ينزل منزل التواتر. .</a:t>
            </a:r>
          </a:p>
          <a:p>
            <a:r>
              <a:rPr lang="ar-IQ" sz="4400" dirty="0" smtClean="0"/>
              <a:t>3- ما اشتهر بين </a:t>
            </a:r>
            <a:r>
              <a:rPr lang="ar-IQ" sz="4400" dirty="0" err="1" smtClean="0"/>
              <a:t>اهل</a:t>
            </a:r>
            <a:r>
              <a:rPr lang="ar-IQ" sz="4400" dirty="0" smtClean="0"/>
              <a:t> العلم بالحديث والفقه . </a:t>
            </a:r>
          </a:p>
          <a:p>
            <a:pPr>
              <a:buNone/>
            </a:pPr>
            <a:endParaRPr lang="ar-SA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الأسماء الأخرى للمشهور : المستفيض من فاض الماء </a:t>
            </a:r>
            <a:r>
              <a:rPr lang="ar-IQ" dirty="0" err="1" smtClean="0"/>
              <a:t>اذا</a:t>
            </a:r>
            <a:r>
              <a:rPr lang="ar-IQ" dirty="0" smtClean="0"/>
              <a:t> كثر وسال في الوادي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dirty="0" smtClean="0"/>
              <a:t>بينهما عموم وخصوص </a:t>
            </a:r>
          </a:p>
          <a:p>
            <a:r>
              <a:rPr lang="ar-IQ" sz="3600" dirty="0" smtClean="0"/>
              <a:t> 1- من العلماء من قال  من قال </a:t>
            </a:r>
            <a:r>
              <a:rPr lang="ar-IQ" sz="3600" dirty="0" err="1" smtClean="0"/>
              <a:t>ان</a:t>
            </a:r>
            <a:r>
              <a:rPr lang="ar-IQ" sz="3600" dirty="0" smtClean="0"/>
              <a:t> المشهور والمستفيض سواء . </a:t>
            </a:r>
          </a:p>
          <a:p>
            <a:r>
              <a:rPr lang="ar-IQ" sz="3600" dirty="0" smtClean="0"/>
              <a:t>2- ومنهم من غاير بينهما ، المستفيض يكون في ابتدائه وانتهائه سواء , والمشهور اعم . </a:t>
            </a:r>
          </a:p>
          <a:p>
            <a:r>
              <a:rPr lang="ar-IQ" sz="3600" dirty="0" smtClean="0"/>
              <a:t>3- ومنهم من قال عكس ذلك . </a:t>
            </a:r>
            <a:endParaRPr lang="ar-SA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الفرق بين المتواتر والمشهور على </a:t>
            </a:r>
            <a:r>
              <a:rPr lang="ar-IQ" dirty="0" err="1" smtClean="0"/>
              <a:t>اوجه</a:t>
            </a:r>
            <a:r>
              <a:rPr lang="ar-IQ" dirty="0" smtClean="0"/>
              <a:t> :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200" dirty="0" smtClean="0">
                <a:solidFill>
                  <a:srgbClr val="FF0000"/>
                </a:solidFill>
              </a:rPr>
              <a:t>1- إن العلم الذي يفيده المتواتر ضروري والعلم الذي يفيده المشهور .....نظري............</a:t>
            </a:r>
          </a:p>
          <a:p>
            <a:r>
              <a:rPr lang="ar-IQ" sz="3200" dirty="0" smtClean="0">
                <a:solidFill>
                  <a:srgbClr val="FF0000"/>
                </a:solidFill>
              </a:rPr>
              <a:t>2- </a:t>
            </a:r>
            <a:r>
              <a:rPr lang="ar-IQ" sz="3200" dirty="0" err="1" smtClean="0">
                <a:solidFill>
                  <a:srgbClr val="FF0000"/>
                </a:solidFill>
              </a:rPr>
              <a:t>ان</a:t>
            </a:r>
            <a:r>
              <a:rPr lang="ar-IQ" sz="3200" dirty="0" smtClean="0">
                <a:solidFill>
                  <a:srgbClr val="FF0000"/>
                </a:solidFill>
              </a:rPr>
              <a:t> المتواتر لا يشترط فيه عدالة ناقليه </a:t>
            </a:r>
          </a:p>
          <a:p>
            <a:pPr>
              <a:buNone/>
            </a:pPr>
            <a:r>
              <a:rPr lang="ar-IQ" sz="3200" dirty="0" smtClean="0">
                <a:solidFill>
                  <a:srgbClr val="FF0000"/>
                </a:solidFill>
              </a:rPr>
              <a:t>           والمشهور لابد من عدالة نقلته وسلامة طرقه من التعليل . </a:t>
            </a:r>
          </a:p>
          <a:p>
            <a:pPr>
              <a:buNone/>
            </a:pPr>
            <a:r>
              <a:rPr lang="ar-IQ" sz="3200" dirty="0" smtClean="0">
                <a:solidFill>
                  <a:srgbClr val="FF0000"/>
                </a:solidFill>
              </a:rPr>
              <a:t>3- </a:t>
            </a:r>
            <a:r>
              <a:rPr lang="ar-IQ" sz="3200" dirty="0" err="1" smtClean="0">
                <a:solidFill>
                  <a:srgbClr val="FF0000"/>
                </a:solidFill>
              </a:rPr>
              <a:t>ان</a:t>
            </a:r>
            <a:r>
              <a:rPr lang="ar-IQ" sz="3200" dirty="0" smtClean="0">
                <a:solidFill>
                  <a:srgbClr val="FF0000"/>
                </a:solidFill>
              </a:rPr>
              <a:t> الخبر المتواتر يحصل العلم به لكل من وصل إليه </a:t>
            </a:r>
          </a:p>
          <a:p>
            <a:pPr>
              <a:buNone/>
            </a:pPr>
            <a:r>
              <a:rPr lang="ar-IQ" sz="3200" dirty="0" smtClean="0">
                <a:solidFill>
                  <a:srgbClr val="FF0000"/>
                </a:solidFill>
              </a:rPr>
              <a:t>    والمشهور لا يحصل العلم به  إلا للعالم المتبحر فيه العارف بأحوال الرجال المطلع على العلل .  </a:t>
            </a:r>
            <a:endParaRPr lang="ar-SA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العزيز : هو الذي لا يقل رواته عن اثنين في جميع طبقات السند 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لعزته </a:t>
            </a:r>
            <a:r>
              <a:rPr lang="ar-IQ" dirty="0" err="1" smtClean="0"/>
              <a:t>اي</a:t>
            </a:r>
            <a:r>
              <a:rPr lang="ar-IQ" dirty="0" smtClean="0"/>
              <a:t> ندرته </a:t>
            </a:r>
          </a:p>
          <a:p>
            <a:r>
              <a:rPr lang="ar-IQ" dirty="0" smtClean="0"/>
              <a:t>2- لقوته بمجيئه من طرق </a:t>
            </a:r>
            <a:r>
              <a:rPr lang="ar-IQ" dirty="0" err="1" smtClean="0"/>
              <a:t>اخرى</a:t>
            </a:r>
            <a:r>
              <a:rPr lang="ar-IQ" dirty="0" smtClean="0"/>
              <a:t> . قال تعالى </a:t>
            </a:r>
            <a:r>
              <a:rPr lang="ar-IQ" dirty="0" smtClean="0">
                <a:latin typeface="Leelawadee UI Semilight"/>
              </a:rPr>
              <a:t>( فعززنا بثالث ) </a:t>
            </a:r>
            <a:endParaRPr lang="ar-IQ" dirty="0" smtClean="0"/>
          </a:p>
          <a:p>
            <a:endParaRPr lang="ar-IQ" dirty="0" smtClean="0"/>
          </a:p>
          <a:p>
            <a:pPr>
              <a:buNone/>
            </a:pPr>
            <a:r>
              <a:rPr lang="ar-IQ" dirty="0" smtClean="0">
                <a:solidFill>
                  <a:srgbClr val="FF0066"/>
                </a:solidFill>
              </a:rPr>
              <a:t>مثاله : لا يؤمن </a:t>
            </a:r>
            <a:r>
              <a:rPr lang="ar-IQ" dirty="0" err="1" smtClean="0">
                <a:solidFill>
                  <a:srgbClr val="FF0066"/>
                </a:solidFill>
              </a:rPr>
              <a:t>احدكم</a:t>
            </a:r>
            <a:r>
              <a:rPr lang="ar-IQ" dirty="0" smtClean="0">
                <a:solidFill>
                  <a:srgbClr val="FF0066"/>
                </a:solidFill>
              </a:rPr>
              <a:t> حتى </a:t>
            </a:r>
            <a:r>
              <a:rPr lang="ar-IQ" dirty="0" err="1" smtClean="0">
                <a:solidFill>
                  <a:srgbClr val="FF0066"/>
                </a:solidFill>
              </a:rPr>
              <a:t>اكون</a:t>
            </a:r>
            <a:r>
              <a:rPr lang="ar-IQ" dirty="0" smtClean="0">
                <a:solidFill>
                  <a:srgbClr val="FF0066"/>
                </a:solidFill>
              </a:rPr>
              <a:t> </a:t>
            </a:r>
            <a:r>
              <a:rPr lang="ar-IQ" dirty="0" err="1" smtClean="0">
                <a:solidFill>
                  <a:srgbClr val="FF0066"/>
                </a:solidFill>
              </a:rPr>
              <a:t>احب</a:t>
            </a:r>
            <a:r>
              <a:rPr lang="ar-IQ" dirty="0" smtClean="0">
                <a:solidFill>
                  <a:srgbClr val="FF0066"/>
                </a:solidFill>
              </a:rPr>
              <a:t> </a:t>
            </a:r>
            <a:r>
              <a:rPr lang="ar-IQ" dirty="0" err="1" smtClean="0">
                <a:solidFill>
                  <a:srgbClr val="FF0066"/>
                </a:solidFill>
              </a:rPr>
              <a:t>اليه</a:t>
            </a:r>
            <a:r>
              <a:rPr lang="ar-IQ" dirty="0" smtClean="0">
                <a:solidFill>
                  <a:srgbClr val="FF0066"/>
                </a:solidFill>
              </a:rPr>
              <a:t> من والده وولده والناس </a:t>
            </a:r>
            <a:r>
              <a:rPr lang="ar-IQ" dirty="0" err="1" smtClean="0">
                <a:solidFill>
                  <a:srgbClr val="FF0066"/>
                </a:solidFill>
              </a:rPr>
              <a:t>اجمعين</a:t>
            </a:r>
            <a:r>
              <a:rPr lang="ar-IQ" dirty="0" smtClean="0">
                <a:solidFill>
                  <a:srgbClr val="FF0066"/>
                </a:solidFill>
              </a:rPr>
              <a:t> </a:t>
            </a:r>
          </a:p>
          <a:p>
            <a:pPr>
              <a:buNone/>
            </a:pPr>
            <a:r>
              <a:rPr lang="ar-IQ" dirty="0" smtClean="0">
                <a:solidFill>
                  <a:srgbClr val="FF0066"/>
                </a:solidFill>
              </a:rPr>
              <a:t>                                            شعبة </a:t>
            </a:r>
          </a:p>
          <a:p>
            <a:pPr>
              <a:buNone/>
            </a:pPr>
            <a:r>
              <a:rPr lang="ar-IQ" dirty="0" smtClean="0">
                <a:solidFill>
                  <a:srgbClr val="FF0066"/>
                </a:solidFill>
              </a:rPr>
              <a:t>                     قتادة              سعيد  </a:t>
            </a:r>
          </a:p>
          <a:p>
            <a:pPr>
              <a:buNone/>
            </a:pPr>
            <a:r>
              <a:rPr lang="ar-IQ" dirty="0" smtClean="0">
                <a:solidFill>
                  <a:srgbClr val="FF0066"/>
                </a:solidFill>
              </a:rPr>
              <a:t>انس                                                </a:t>
            </a:r>
            <a:r>
              <a:rPr lang="ar-IQ" dirty="0" err="1" smtClean="0">
                <a:solidFill>
                  <a:srgbClr val="FF0066"/>
                </a:solidFill>
              </a:rPr>
              <a:t>اسماعيل</a:t>
            </a:r>
            <a:r>
              <a:rPr lang="ar-IQ" dirty="0" smtClean="0">
                <a:solidFill>
                  <a:srgbClr val="FF0066"/>
                </a:solidFill>
              </a:rPr>
              <a:t> بن علية </a:t>
            </a:r>
          </a:p>
          <a:p>
            <a:pPr>
              <a:buNone/>
            </a:pPr>
            <a:r>
              <a:rPr lang="ar-IQ" dirty="0" smtClean="0">
                <a:solidFill>
                  <a:srgbClr val="FF0066"/>
                </a:solidFill>
              </a:rPr>
              <a:t>                       </a:t>
            </a:r>
            <a:r>
              <a:rPr lang="ar-IQ" dirty="0" err="1" smtClean="0">
                <a:solidFill>
                  <a:srgbClr val="FF0066"/>
                </a:solidFill>
              </a:rPr>
              <a:t>عبدالعزيز</a:t>
            </a:r>
            <a:endParaRPr lang="ar-IQ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ar-IQ" dirty="0" smtClean="0">
                <a:solidFill>
                  <a:srgbClr val="FF0066"/>
                </a:solidFill>
              </a:rPr>
              <a:t>                                                         </a:t>
            </a:r>
            <a:r>
              <a:rPr lang="ar-IQ" dirty="0" err="1" smtClean="0">
                <a:solidFill>
                  <a:srgbClr val="FF0066"/>
                </a:solidFill>
              </a:rPr>
              <a:t>عبدالوارث</a:t>
            </a:r>
            <a:r>
              <a:rPr lang="ar-IQ" dirty="0" smtClean="0">
                <a:solidFill>
                  <a:srgbClr val="FF0066"/>
                </a:solidFill>
              </a:rPr>
              <a:t>       </a:t>
            </a:r>
            <a:endParaRPr lang="ar-SA" dirty="0">
              <a:solidFill>
                <a:srgbClr val="FF0066"/>
              </a:solidFill>
            </a:endParaRPr>
          </a:p>
        </p:txBody>
      </p:sp>
      <p:cxnSp>
        <p:nvCxnSpPr>
          <p:cNvPr id="9" name="رابط مستقيم 8"/>
          <p:cNvCxnSpPr/>
          <p:nvPr/>
        </p:nvCxnSpPr>
        <p:spPr>
          <a:xfrm>
            <a:off x="7620000" y="46482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V="1">
            <a:off x="7543800" y="51054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6553200" y="4191000"/>
            <a:ext cx="457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flipV="1">
            <a:off x="6400800" y="4573588"/>
            <a:ext cx="685800" cy="150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 rot="10800000">
            <a:off x="5943600" y="51816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rot="10800000" flipV="1">
            <a:off x="5943600" y="56388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153400" cy="167640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الغريب : ما ينفرد بروايته واحد من الرواة في </a:t>
            </a:r>
            <a:r>
              <a:rPr lang="ar-IQ" dirty="0" err="1" smtClean="0"/>
              <a:t>اي</a:t>
            </a:r>
            <a:r>
              <a:rPr lang="ar-IQ" dirty="0" smtClean="0"/>
              <a:t> موضع كان ذلك الانفراد واقعا من السند ( ولو في طبقة من طبقاته )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r>
              <a:rPr lang="ar-IQ" dirty="0" smtClean="0"/>
              <a:t>الغريب المطلق ( الفرد المطلق ) .</a:t>
            </a:r>
          </a:p>
          <a:p>
            <a:r>
              <a:rPr lang="ar-IQ" dirty="0" smtClean="0"/>
              <a:t>الغريب النسبي (الفرد النسبي ) . 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أنواع الغريب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400" b="1" dirty="0" smtClean="0">
                <a:solidFill>
                  <a:srgbClr val="800080"/>
                </a:solidFill>
              </a:rPr>
              <a:t>الفرد المطلق : التفرد في </a:t>
            </a:r>
            <a:r>
              <a:rPr lang="ar-IQ" sz="4400" b="1" dirty="0" err="1" smtClean="0">
                <a:solidFill>
                  <a:srgbClr val="800080"/>
                </a:solidFill>
              </a:rPr>
              <a:t>اصل</a:t>
            </a:r>
            <a:r>
              <a:rPr lang="ar-IQ" sz="4400" b="1" dirty="0" smtClean="0">
                <a:solidFill>
                  <a:srgbClr val="800080"/>
                </a:solidFill>
              </a:rPr>
              <a:t> السند ؟ </a:t>
            </a:r>
          </a:p>
          <a:p>
            <a:endParaRPr lang="ar-IQ" sz="4400" b="1" dirty="0" smtClean="0">
              <a:solidFill>
                <a:srgbClr val="800080"/>
              </a:solidFill>
            </a:endParaRPr>
          </a:p>
          <a:p>
            <a:r>
              <a:rPr lang="ar-IQ" sz="4400" b="1" dirty="0" smtClean="0">
                <a:solidFill>
                  <a:srgbClr val="800080"/>
                </a:solidFill>
              </a:rPr>
              <a:t>الفرد النسبي : التفرد حصل بالنسبة </a:t>
            </a:r>
            <a:r>
              <a:rPr lang="ar-IQ" sz="4400" b="1" dirty="0" err="1" smtClean="0">
                <a:solidFill>
                  <a:srgbClr val="800080"/>
                </a:solidFill>
              </a:rPr>
              <a:t>الى</a:t>
            </a:r>
            <a:r>
              <a:rPr lang="ar-IQ" sz="4400" b="1" dirty="0" smtClean="0">
                <a:solidFill>
                  <a:srgbClr val="800080"/>
                </a:solidFill>
              </a:rPr>
              <a:t>  بلد  </a:t>
            </a:r>
            <a:r>
              <a:rPr lang="ar-IQ" sz="4400" b="1" dirty="0" err="1" smtClean="0">
                <a:solidFill>
                  <a:srgbClr val="800080"/>
                </a:solidFill>
              </a:rPr>
              <a:t>او</a:t>
            </a:r>
            <a:r>
              <a:rPr lang="ar-IQ" sz="4400" b="1" dirty="0" smtClean="0">
                <a:solidFill>
                  <a:srgbClr val="800080"/>
                </a:solidFill>
              </a:rPr>
              <a:t> شخص </a:t>
            </a:r>
          </a:p>
          <a:p>
            <a:endParaRPr lang="ar-SA" sz="44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الفرد المطلق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dirty="0" err="1" smtClean="0">
                <a:solidFill>
                  <a:srgbClr val="800080"/>
                </a:solidFill>
              </a:rPr>
              <a:t>اما</a:t>
            </a:r>
            <a:r>
              <a:rPr lang="ar-IQ" sz="3600" dirty="0" smtClean="0">
                <a:solidFill>
                  <a:srgbClr val="800080"/>
                </a:solidFill>
              </a:rPr>
              <a:t> </a:t>
            </a:r>
            <a:r>
              <a:rPr lang="ar-IQ" sz="3600" dirty="0" err="1" smtClean="0">
                <a:solidFill>
                  <a:srgbClr val="800080"/>
                </a:solidFill>
              </a:rPr>
              <a:t>ان</a:t>
            </a:r>
            <a:r>
              <a:rPr lang="ar-IQ" sz="3600" dirty="0" smtClean="0">
                <a:solidFill>
                  <a:srgbClr val="800080"/>
                </a:solidFill>
              </a:rPr>
              <a:t> تكون في </a:t>
            </a:r>
            <a:r>
              <a:rPr lang="ar-IQ" sz="3600" dirty="0" err="1" smtClean="0">
                <a:solidFill>
                  <a:srgbClr val="800080"/>
                </a:solidFill>
              </a:rPr>
              <a:t>اصل</a:t>
            </a:r>
            <a:r>
              <a:rPr lang="ar-IQ" sz="3600" dirty="0" smtClean="0">
                <a:solidFill>
                  <a:srgbClr val="800080"/>
                </a:solidFill>
              </a:rPr>
              <a:t> السند ( الصحابي ) </a:t>
            </a:r>
          </a:p>
          <a:p>
            <a:r>
              <a:rPr lang="ar-IQ" sz="3600" dirty="0" err="1" smtClean="0">
                <a:solidFill>
                  <a:srgbClr val="800080"/>
                </a:solidFill>
              </a:rPr>
              <a:t>او</a:t>
            </a:r>
            <a:r>
              <a:rPr lang="ar-IQ" sz="3600" dirty="0" smtClean="0">
                <a:solidFill>
                  <a:srgbClr val="800080"/>
                </a:solidFill>
              </a:rPr>
              <a:t> تكون في </a:t>
            </a:r>
            <a:r>
              <a:rPr lang="ar-IQ" sz="3600" dirty="0" err="1" smtClean="0">
                <a:solidFill>
                  <a:srgbClr val="800080"/>
                </a:solidFill>
              </a:rPr>
              <a:t>اثنائه</a:t>
            </a:r>
            <a:r>
              <a:rPr lang="ar-IQ" sz="3600" dirty="0" smtClean="0">
                <a:solidFill>
                  <a:srgbClr val="800080"/>
                </a:solidFill>
              </a:rPr>
              <a:t> </a:t>
            </a:r>
          </a:p>
          <a:p>
            <a:r>
              <a:rPr lang="ar-IQ" sz="3600" dirty="0" err="1" smtClean="0">
                <a:solidFill>
                  <a:srgbClr val="800080"/>
                </a:solidFill>
              </a:rPr>
              <a:t>او</a:t>
            </a:r>
            <a:r>
              <a:rPr lang="ar-IQ" sz="3600" dirty="0" smtClean="0">
                <a:solidFill>
                  <a:srgbClr val="800080"/>
                </a:solidFill>
              </a:rPr>
              <a:t> في طرفه </a:t>
            </a:r>
            <a:r>
              <a:rPr lang="ar-IQ" sz="3600" dirty="0" err="1" smtClean="0">
                <a:solidFill>
                  <a:srgbClr val="800080"/>
                </a:solidFill>
              </a:rPr>
              <a:t>الاخر</a:t>
            </a:r>
            <a:r>
              <a:rPr lang="ar-IQ" sz="3600" dirty="0" smtClean="0">
                <a:solidFill>
                  <a:srgbClr val="800080"/>
                </a:solidFill>
              </a:rPr>
              <a:t> ، بان يكون الحديث قد رواه جماعة  من التابعين عن الصحابي ،  ورواه كل واحد منهم جماعة ، فيتفرد برواية ذلك الحديث عن رجل منهم احد من الرواة ، لم يرد ذلك الحديث عن غير هذا الرجل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r"/>
            <a:r>
              <a:rPr lang="ar-IQ" dirty="0" smtClean="0"/>
              <a:t>مثال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ar-IQ" sz="4000" b="1" dirty="0" smtClean="0"/>
              <a:t>حَدَّثَنَا </a:t>
            </a:r>
            <a:r>
              <a:rPr lang="ar-IQ" sz="4000" b="1" dirty="0" err="1" smtClean="0"/>
              <a:t>الْحُمَيْدِيُّ</a:t>
            </a:r>
            <a:r>
              <a:rPr lang="ar-IQ" sz="4000" b="1" dirty="0" smtClean="0"/>
              <a:t> عَبْدُ اللَّهِ بْنُ الزُّبَيْرِ قَالَ حَدَّثَنَا سُفْيَانُ قَالَ حَدَّثَنَا يَحْيَى بْنُ سَعِيدٍ الْأَنْصَارِيُّ قَالَ أَخْبَرَنِي مُحَمَّدُ بْنُ إِبْرَاهِيمَ </a:t>
            </a:r>
            <a:r>
              <a:rPr lang="ar-IQ" sz="4000" b="1" dirty="0" err="1" smtClean="0"/>
              <a:t>التَّيْمِيُّ</a:t>
            </a:r>
            <a:r>
              <a:rPr lang="ar-IQ" sz="4000" b="1" dirty="0" smtClean="0"/>
              <a:t> أَنَّهُ سَمِعَ </a:t>
            </a:r>
            <a:r>
              <a:rPr lang="ar-IQ" sz="4000" b="1" dirty="0" err="1" smtClean="0"/>
              <a:t>عَلْقَمَةَ</a:t>
            </a:r>
            <a:r>
              <a:rPr lang="ar-IQ" sz="4000" b="1" dirty="0" smtClean="0"/>
              <a:t> بْنَ وَقَّاصٍ </a:t>
            </a:r>
            <a:r>
              <a:rPr lang="ar-IQ" sz="4000" b="1" dirty="0" err="1" smtClean="0"/>
              <a:t>اللَّيْثِيَّ</a:t>
            </a:r>
            <a:r>
              <a:rPr lang="ar-IQ" sz="4000" b="1" dirty="0" smtClean="0"/>
              <a:t> يَقُولُ سَمِعْتُ عُمَرَ بْنَ الْخَطَّابِ رَضِيَ اللَّهُ عَنْهُ عَلَى الْمِنْبَرِ قَالَ سَمِعْتُ رَسُولَ اللَّهِ صَلَّى اللَّهُ عَلَيْهِ وَسَلَّمَ يَقُولُ </a:t>
            </a:r>
            <a:r>
              <a:rPr lang="ar-IQ" sz="4000" b="1" dirty="0" smtClean="0">
                <a:solidFill>
                  <a:srgbClr val="C00000"/>
                </a:solidFill>
              </a:rPr>
              <a:t>إِنَّمَا الْأَعْمَالُ بِالنِّيَّاتِ وَإِنَّمَا لِكُلِّ امْرِئٍ مَا نَوَى فَمَنْ كَانَتْ هِجْرَتُهُ إِلَى دُنْيَا يُصِيبُهَا أَوْ إِلَى امْرَأَةٍ يَنْكِحُهَا فَهِجْرَتُهُ إِلَى مَا هَاجَرَ إِلَيْهِ.</a:t>
            </a:r>
          </a:p>
          <a:p>
            <a:endParaRPr lang="ar-SA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مثال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 </a:t>
            </a:r>
            <a:r>
              <a:rPr lang="ar-IQ" sz="4800" dirty="0" smtClean="0"/>
              <a:t>قال </a:t>
            </a:r>
            <a:r>
              <a:rPr lang="ar-IQ" sz="4800" dirty="0" err="1" smtClean="0"/>
              <a:t>ابو</a:t>
            </a:r>
            <a:r>
              <a:rPr lang="ar-IQ" sz="4800" dirty="0" smtClean="0"/>
              <a:t> داود  :  حدثنا أبو الوليد الطيالسي ، قال : حدثنا همام، عن قتادة، عن أبي نضرة عن  أبي سعيد </a:t>
            </a:r>
            <a:r>
              <a:rPr lang="ar-IQ" sz="4800" dirty="0" err="1" smtClean="0"/>
              <a:t>الخدري</a:t>
            </a:r>
            <a:r>
              <a:rPr lang="ar-IQ" sz="4800" dirty="0" smtClean="0"/>
              <a:t> - رضي الله عنه - قال : «أُمِرْنا أن نقرأَ بفاتحة الكتاب، وما تَيَسَّرَ»</a:t>
            </a:r>
            <a:endParaRPr lang="ar-SA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ar-IQ" sz="4000" b="1" dirty="0" smtClean="0"/>
              <a:t>حَدَّثَنِى زُهَيْرُ بْنُ حَرْبٍ حَدَّثَنَا جَرِيرٌ عَنْ سُهَيْلٍ عَنْ أَبِيهِ عَنْ أَبِى هُرَيْرَةَ قَالَ قَالَ رَسُولُ اللَّهِ -صلى الله عليه وسلم- « </a:t>
            </a:r>
            <a:r>
              <a:rPr lang="ar-IQ" sz="4000" b="1" dirty="0" smtClean="0">
                <a:solidFill>
                  <a:srgbClr val="C00000"/>
                </a:solidFill>
              </a:rPr>
              <a:t>صِنْفَانِ مِنْ أَهْلِ النَّارِ لَمْ أَرَهُمَا قَوْمٌ مَعَهُمْ سِيَاطٌ كَأَذْنَابِ الْبَقَرِ يَضْرِبُونَ </a:t>
            </a:r>
            <a:r>
              <a:rPr lang="ar-IQ" sz="4000" b="1" dirty="0" err="1" smtClean="0">
                <a:solidFill>
                  <a:srgbClr val="C00000"/>
                </a:solidFill>
              </a:rPr>
              <a:t>بِهَا</a:t>
            </a:r>
            <a:r>
              <a:rPr lang="ar-IQ" sz="4000" b="1" dirty="0" smtClean="0">
                <a:solidFill>
                  <a:srgbClr val="C00000"/>
                </a:solidFill>
              </a:rPr>
              <a:t> النَّاسَ وَنِسَاءٌ كَاسِيَاتٌ عَارِيَاتٌ مُمِيلاَتٌ مَائِلاَتٌ رُءُوسُهُنَّ كَأَسْنِمَةِ الْبُخْتِ الْمَائِلَةِ لاَ يَدْخُلْنَ الْجَنَّةَ وَلاَ يَجِدْنَ رِيحَهَا وَإِنَّ رِيحَهَا لَيُوجَدُ مِنْ مَسِيرَةِ كَذَا </a:t>
            </a:r>
            <a:r>
              <a:rPr lang="ar-IQ" sz="4000" b="1" dirty="0" smtClean="0">
                <a:solidFill>
                  <a:srgbClr val="C00000"/>
                </a:solidFill>
              </a:rPr>
              <a:t>وَكَذَا».</a:t>
            </a:r>
            <a:endParaRPr lang="ar-IQ" sz="4000" b="1" dirty="0" smtClean="0">
              <a:solidFill>
                <a:srgbClr val="C00000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r>
              <a:rPr lang="ar-IQ" sz="5400" dirty="0" smtClean="0"/>
              <a:t>عن عبدالله بن </a:t>
            </a:r>
            <a:r>
              <a:rPr lang="ar-IQ" sz="5400" dirty="0" err="1" smtClean="0"/>
              <a:t>بريدة</a:t>
            </a:r>
            <a:r>
              <a:rPr lang="ar-IQ" sz="5400" dirty="0" smtClean="0"/>
              <a:t> عن أبيه يقول : سمعت رسول الله صلى الله عليه وسلم يقول : القضاة ثلاثة اثنان في النار ، وواحد في الجنة فأما الاثنان فقاض قضى ......</a:t>
            </a:r>
            <a:endParaRPr lang="ar-SA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57200" y="1234281"/>
            <a:ext cx="8229600" cy="4389437"/>
          </a:xfrm>
        </p:spPr>
        <p:txBody>
          <a:bodyPr>
            <a:normAutofit fontScale="92500" lnSpcReduction="20000"/>
          </a:bodyPr>
          <a:lstStyle/>
          <a:p>
            <a:r>
              <a:rPr lang="ar-IQ" sz="4000" b="1" dirty="0" smtClean="0"/>
              <a:t>أن </a:t>
            </a:r>
            <a:r>
              <a:rPr lang="ar-IQ" sz="4000" b="1" dirty="0" smtClean="0"/>
              <a:t>عبد الله بن مسعود </a:t>
            </a:r>
            <a:r>
              <a:rPr lang="ar-IQ" sz="4000" b="1" dirty="0" smtClean="0"/>
              <a:t>( رضي الله عنه ) : كان إذا  رأى </a:t>
            </a:r>
            <a:r>
              <a:rPr lang="ar-IQ" sz="4000" b="1" dirty="0" smtClean="0"/>
              <a:t>النساء قال </a:t>
            </a:r>
            <a:r>
              <a:rPr lang="ar-IQ" sz="4000" b="1" dirty="0" smtClean="0"/>
              <a:t>أخروهن </a:t>
            </a:r>
            <a:r>
              <a:rPr lang="ar-IQ" sz="4000" b="1" dirty="0" smtClean="0"/>
              <a:t>حيث جعلهن الله </a:t>
            </a:r>
            <a:endParaRPr lang="ar-IQ" sz="4000" b="1" dirty="0" smtClean="0"/>
          </a:p>
          <a:p>
            <a:r>
              <a:rPr lang="ar-IQ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قال الترمذي : </a:t>
            </a:r>
          </a:p>
          <a:p>
            <a:r>
              <a:rPr lang="ar-IQ" sz="4000" b="1" dirty="0" smtClean="0"/>
              <a:t>حدثنا أبو هاشم </a:t>
            </a:r>
            <a:r>
              <a:rPr lang="ar-IQ" sz="4000" b="1" dirty="0" err="1" smtClean="0"/>
              <a:t>الرفاعي</a:t>
            </a:r>
            <a:r>
              <a:rPr lang="ar-IQ" sz="4000" b="1" dirty="0" smtClean="0"/>
              <a:t> محمد بن يزيد حدثنا محمد بن </a:t>
            </a:r>
            <a:r>
              <a:rPr lang="ar-IQ" sz="4000" b="1" dirty="0" err="1" smtClean="0"/>
              <a:t>فضيل</a:t>
            </a:r>
            <a:r>
              <a:rPr lang="ar-IQ" sz="4000" b="1" dirty="0" smtClean="0"/>
              <a:t> عن الوليد بن عبد الله بن جميع عن أبي </a:t>
            </a:r>
            <a:r>
              <a:rPr lang="ar-IQ" sz="4000" b="1" dirty="0" err="1" smtClean="0"/>
              <a:t>الطفيل</a:t>
            </a:r>
            <a:r>
              <a:rPr lang="ar-IQ" sz="4000" b="1" dirty="0" smtClean="0"/>
              <a:t> عن حذيفة قال : قال رسول الله صلى الله عليه وسلم : </a:t>
            </a:r>
            <a:r>
              <a:rPr lang="ar-IQ" sz="4000" b="1" dirty="0" smtClean="0">
                <a:solidFill>
                  <a:srgbClr val="FF0000"/>
                </a:solidFill>
              </a:rPr>
              <a:t>لا تكونوا إمعة تقولون إن أحسن الناس أحسنا وإن ظلموا ظلمنا </a:t>
            </a:r>
            <a:r>
              <a:rPr lang="ar-IQ" sz="4000" b="1" dirty="0" smtClean="0">
                <a:solidFill>
                  <a:srgbClr val="FF0000"/>
                </a:solidFill>
              </a:rPr>
              <a:t>، ولكن </a:t>
            </a:r>
            <a:r>
              <a:rPr lang="ar-IQ" sz="4000" b="1" dirty="0" smtClean="0">
                <a:solidFill>
                  <a:srgbClr val="FF0000"/>
                </a:solidFill>
              </a:rPr>
              <a:t>وطنوا أنفسكم إن أحسن الناس أن تحسنوا وإن </a:t>
            </a:r>
            <a:r>
              <a:rPr lang="ar-IQ" sz="4000" b="1" dirty="0" smtClean="0">
                <a:solidFill>
                  <a:srgbClr val="FF0000"/>
                </a:solidFill>
              </a:rPr>
              <a:t>أساءوا </a:t>
            </a:r>
            <a:r>
              <a:rPr lang="ar-IQ" sz="4000" b="1" dirty="0" smtClean="0">
                <a:solidFill>
                  <a:srgbClr val="FF0000"/>
                </a:solidFill>
              </a:rPr>
              <a:t>فلا تظلموا . </a:t>
            </a:r>
            <a:endParaRPr lang="ar-SA" sz="4000" dirty="0" smtClean="0">
              <a:solidFill>
                <a:srgbClr val="FF0000"/>
              </a:solidFill>
            </a:endParaRPr>
          </a:p>
          <a:p>
            <a:endParaRPr lang="ar-SA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أقسام الحديث باعتبار طرق وصوله إلينا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>
                <a:solidFill>
                  <a:srgbClr val="404E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المتواتر </a:t>
            </a:r>
          </a:p>
          <a:p>
            <a:r>
              <a:rPr lang="ar-IQ" sz="4000" dirty="0" smtClean="0">
                <a:solidFill>
                  <a:srgbClr val="404E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الآحاد  </a:t>
            </a:r>
            <a:endParaRPr lang="ar-SA" sz="4000" dirty="0" smtClean="0">
              <a:solidFill>
                <a:srgbClr val="404E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ar-SA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solidFill>
                  <a:srgbClr val="404ED2"/>
                </a:solidFill>
              </a:rPr>
              <a:t>المتواتر لغة : اسم فاعل من (التواتر) وهو التتابع </a:t>
            </a:r>
            <a:endParaRPr lang="ar-SA" dirty="0">
              <a:solidFill>
                <a:srgbClr val="404ED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9A3077"/>
                </a:solidFill>
              </a:rPr>
              <a:t>وهو مجيء الواحد بعد الآخر </a:t>
            </a:r>
          </a:p>
          <a:p>
            <a:pPr>
              <a:buNone/>
            </a:pPr>
            <a:r>
              <a:rPr lang="ar-IQ" dirty="0">
                <a:solidFill>
                  <a:srgbClr val="9A3077"/>
                </a:solidFill>
              </a:rPr>
              <a:t> </a:t>
            </a:r>
            <a:r>
              <a:rPr lang="ar-IQ" dirty="0" smtClean="0">
                <a:solidFill>
                  <a:srgbClr val="9A3077"/>
                </a:solidFill>
              </a:rPr>
              <a:t>ومنه قوله تعالى  :</a:t>
            </a:r>
            <a:r>
              <a:rPr lang="ar-SA" dirty="0">
                <a:solidFill>
                  <a:srgbClr val="9A3077"/>
                </a:solidFill>
              </a:rPr>
              <a:t> </a:t>
            </a:r>
            <a:r>
              <a:rPr lang="ar-IQ" dirty="0" smtClean="0">
                <a:solidFill>
                  <a:srgbClr val="00B050"/>
                </a:solidFill>
              </a:rPr>
              <a:t>( </a:t>
            </a:r>
            <a:r>
              <a:rPr lang="ar-SA" dirty="0" smtClean="0">
                <a:solidFill>
                  <a:srgbClr val="00B050"/>
                </a:solidFill>
              </a:rPr>
              <a:t>ثُمَّ </a:t>
            </a:r>
            <a:r>
              <a:rPr lang="ar-SA" dirty="0">
                <a:solidFill>
                  <a:srgbClr val="00B050"/>
                </a:solidFill>
              </a:rPr>
              <a:t>أَرْسَلْنَا رُسُلَنَا تَتْرَا </a:t>
            </a:r>
            <a:r>
              <a:rPr lang="ar-SA" dirty="0" smtClean="0">
                <a:solidFill>
                  <a:srgbClr val="00B050"/>
                </a:solidFill>
              </a:rPr>
              <a:t>ۖ</a:t>
            </a:r>
            <a:r>
              <a:rPr lang="ar-IQ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endParaRPr lang="ar-IQ" dirty="0">
              <a:solidFill>
                <a:srgbClr val="9A3077"/>
              </a:solidFill>
            </a:endParaRPr>
          </a:p>
          <a:p>
            <a:pPr>
              <a:buNone/>
            </a:pPr>
            <a:r>
              <a:rPr lang="ar-IQ" dirty="0" smtClean="0">
                <a:solidFill>
                  <a:srgbClr val="9A3077"/>
                </a:solidFill>
              </a:rPr>
              <a:t>ومثلا تقول : تواتر  المطر أي تتابع </a:t>
            </a:r>
          </a:p>
          <a:p>
            <a:pPr>
              <a:buNone/>
            </a:pPr>
            <a:r>
              <a:rPr lang="ar-IQ" dirty="0" smtClean="0">
                <a:solidFill>
                  <a:srgbClr val="9A3077"/>
                </a:solidFill>
              </a:rPr>
              <a:t>تواترت </a:t>
            </a:r>
            <a:r>
              <a:rPr lang="ar-IQ" dirty="0" err="1" smtClean="0">
                <a:solidFill>
                  <a:srgbClr val="9A3077"/>
                </a:solidFill>
              </a:rPr>
              <a:t>الابل</a:t>
            </a:r>
            <a:r>
              <a:rPr lang="ar-IQ" dirty="0" smtClean="0">
                <a:solidFill>
                  <a:srgbClr val="9A3077"/>
                </a:solidFill>
              </a:rPr>
              <a:t> : </a:t>
            </a:r>
            <a:r>
              <a:rPr lang="ar-IQ" dirty="0" err="1" smtClean="0">
                <a:solidFill>
                  <a:srgbClr val="9A3077"/>
                </a:solidFill>
              </a:rPr>
              <a:t>اذا</a:t>
            </a:r>
            <a:r>
              <a:rPr lang="ar-IQ" dirty="0" smtClean="0">
                <a:solidFill>
                  <a:srgbClr val="9A3077"/>
                </a:solidFill>
              </a:rPr>
              <a:t> جاء بعضها في اثر بعض</a:t>
            </a:r>
          </a:p>
          <a:p>
            <a:pPr>
              <a:buNone/>
            </a:pPr>
            <a:endParaRPr lang="ar-IQ" dirty="0" smtClean="0">
              <a:solidFill>
                <a:srgbClr val="9A3077"/>
              </a:solidFill>
            </a:endParaRPr>
          </a:p>
          <a:p>
            <a:pPr>
              <a:buNone/>
            </a:pPr>
            <a:r>
              <a:rPr lang="ar-IQ" dirty="0" smtClean="0">
                <a:solidFill>
                  <a:srgbClr val="19B12B"/>
                </a:solidFill>
              </a:rPr>
              <a:t>قال </a:t>
            </a:r>
            <a:r>
              <a:rPr lang="ar-IQ" dirty="0" err="1" smtClean="0">
                <a:solidFill>
                  <a:srgbClr val="19B12B"/>
                </a:solidFill>
              </a:rPr>
              <a:t>السخاوي</a:t>
            </a:r>
            <a:r>
              <a:rPr lang="ar-IQ" dirty="0" smtClean="0">
                <a:solidFill>
                  <a:srgbClr val="19B12B"/>
                </a:solidFill>
              </a:rPr>
              <a:t> : </a:t>
            </a:r>
            <a:r>
              <a:rPr lang="ar-IQ" dirty="0" smtClean="0">
                <a:solidFill>
                  <a:srgbClr val="FFC000"/>
                </a:solidFill>
              </a:rPr>
              <a:t>هو التتابع مع فترات فاصلة </a:t>
            </a:r>
            <a:r>
              <a:rPr lang="ar-IQ" dirty="0" smtClean="0">
                <a:solidFill>
                  <a:srgbClr val="9A3077"/>
                </a:solidFill>
              </a:rPr>
              <a:t> </a:t>
            </a:r>
            <a:endParaRPr lang="ar-SA" dirty="0">
              <a:solidFill>
                <a:srgbClr val="9A307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المتواتر : اصطلاحا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sz="4400" dirty="0" smtClean="0">
                <a:solidFill>
                  <a:srgbClr val="FF0000"/>
                </a:solidFill>
              </a:rPr>
              <a:t>ما رواه عدد كثير في كل طبقة من طبقات السند،بحيث يستحيل عادة اتفاقهم على اختلاق ذلــــــــــــك الحديث، ويكون  مستندهم  في نقله الحــــــــــــــــــــــــــواس كالسمـــــــــاع ، أو المشاهدة ، أو غيرها من الحواس الخمس .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علل: </a:t>
            </a:r>
          </a:p>
          <a:p>
            <a:pPr>
              <a:buNone/>
            </a:pPr>
            <a:r>
              <a:rPr lang="ar-IQ" dirty="0" smtClean="0"/>
              <a:t>   لماذا سمي هذا الخبر بالمتواتر ؟ لتابع عدد كثير من الناس على روايته ونقله 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شروط المتواتر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000" dirty="0" err="1" smtClean="0">
                <a:solidFill>
                  <a:srgbClr val="C00000"/>
                </a:solidFill>
              </a:rPr>
              <a:t>ان</a:t>
            </a:r>
            <a:r>
              <a:rPr lang="ar-IQ" sz="4000" dirty="0" smtClean="0">
                <a:solidFill>
                  <a:srgbClr val="C00000"/>
                </a:solidFill>
              </a:rPr>
              <a:t> يرويه العدد الكثير </a:t>
            </a:r>
          </a:p>
          <a:p>
            <a:r>
              <a:rPr lang="ar-IQ" sz="4000" dirty="0" err="1" smtClean="0">
                <a:solidFill>
                  <a:srgbClr val="C00000"/>
                </a:solidFill>
              </a:rPr>
              <a:t>ان</a:t>
            </a:r>
            <a:r>
              <a:rPr lang="ar-IQ" sz="4000" dirty="0" smtClean="0">
                <a:solidFill>
                  <a:srgbClr val="C00000"/>
                </a:solidFill>
              </a:rPr>
              <a:t> تكون تلك الكثرة في جميع طبقات السند </a:t>
            </a:r>
          </a:p>
          <a:p>
            <a:r>
              <a:rPr lang="ar-IQ" sz="4000" dirty="0" err="1" smtClean="0">
                <a:solidFill>
                  <a:srgbClr val="C00000"/>
                </a:solidFill>
              </a:rPr>
              <a:t>ان</a:t>
            </a:r>
            <a:r>
              <a:rPr lang="ar-IQ" sz="4000" dirty="0" smtClean="0">
                <a:solidFill>
                  <a:srgbClr val="C00000"/>
                </a:solidFill>
              </a:rPr>
              <a:t> يستحيل تواطؤهم وتوافقهم على اختلاق ذلك الحديث </a:t>
            </a:r>
          </a:p>
          <a:p>
            <a:r>
              <a:rPr lang="ar-IQ" sz="4000" dirty="0" err="1" smtClean="0">
                <a:solidFill>
                  <a:srgbClr val="C00000"/>
                </a:solidFill>
              </a:rPr>
              <a:t>ان</a:t>
            </a:r>
            <a:r>
              <a:rPr lang="ar-IQ" sz="4000" dirty="0" smtClean="0">
                <a:solidFill>
                  <a:srgbClr val="C00000"/>
                </a:solidFill>
              </a:rPr>
              <a:t> يكون مستند انتهائهم </a:t>
            </a:r>
            <a:r>
              <a:rPr lang="ar-IQ" sz="4000" dirty="0" err="1" smtClean="0">
                <a:solidFill>
                  <a:srgbClr val="C00000"/>
                </a:solidFill>
              </a:rPr>
              <a:t>الى</a:t>
            </a:r>
            <a:r>
              <a:rPr lang="ar-IQ" sz="4000" dirty="0" smtClean="0">
                <a:solidFill>
                  <a:srgbClr val="C00000"/>
                </a:solidFill>
              </a:rPr>
              <a:t> الحديث </a:t>
            </a:r>
            <a:r>
              <a:rPr lang="ar-IQ" sz="4000" dirty="0" err="1" smtClean="0">
                <a:solidFill>
                  <a:srgbClr val="C00000"/>
                </a:solidFill>
              </a:rPr>
              <a:t>احدى</a:t>
            </a:r>
            <a:r>
              <a:rPr lang="ar-IQ" sz="4000" dirty="0" smtClean="0">
                <a:solidFill>
                  <a:srgbClr val="C00000"/>
                </a:solidFill>
              </a:rPr>
              <a:t> الحواس الخمس </a:t>
            </a:r>
            <a:endParaRPr lang="ar-SA" sz="4000" dirty="0" smtClean="0">
              <a:solidFill>
                <a:srgbClr val="C00000"/>
              </a:solidFill>
            </a:endParaRPr>
          </a:p>
          <a:p>
            <a:endParaRPr lang="ar-SA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اختلف العلماء في تحديد هذه الكثرة بعدد معين على أقوال عدة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ar-IQ" dirty="0" smtClean="0">
                <a:solidFill>
                  <a:srgbClr val="C00000"/>
                </a:solidFill>
              </a:rPr>
              <a:t>اقله خمسة : </a:t>
            </a:r>
          </a:p>
          <a:p>
            <a:r>
              <a:rPr lang="ar-IQ" dirty="0" smtClean="0"/>
              <a:t>. لأن أقل عدد الشهود في حد الزنا أربعة , فإذا زِيدَ عليه واحدٌ كان أقوى. </a:t>
            </a:r>
          </a:p>
          <a:p>
            <a:r>
              <a:rPr lang="ar-IQ" dirty="0" smtClean="0">
                <a:solidFill>
                  <a:srgbClr val="C00000"/>
                </a:solidFill>
              </a:rPr>
              <a:t>اقله عشرة </a:t>
            </a:r>
          </a:p>
          <a:p>
            <a:r>
              <a:rPr lang="ar-IQ" dirty="0" smtClean="0"/>
              <a:t>لأنه أول جموع الكثرة , وما دونه فهو الآحاد , قال به </a:t>
            </a:r>
            <a:r>
              <a:rPr lang="ar-IQ" dirty="0" err="1" smtClean="0"/>
              <a:t>الإصطخري</a:t>
            </a:r>
            <a:r>
              <a:rPr lang="ar-IQ" dirty="0" smtClean="0"/>
              <a:t> , واختاره السيوطي . </a:t>
            </a:r>
          </a:p>
          <a:p>
            <a:r>
              <a:rPr lang="ar-IQ" dirty="0" smtClean="0">
                <a:solidFill>
                  <a:srgbClr val="C00000"/>
                </a:solidFill>
              </a:rPr>
              <a:t>اقله اثنا عشر </a:t>
            </a:r>
          </a:p>
          <a:p>
            <a:r>
              <a:rPr lang="ar-IQ" dirty="0" smtClean="0"/>
              <a:t>لأن ذلك العدد تصح به الجمعة عند الإمام مالك . كأن ذلك العدد هو الكثير , </a:t>
            </a:r>
            <a:r>
              <a:rPr lang="ar-IQ" dirty="0" err="1" smtClean="0"/>
              <a:t>واسْتُؤنِس</a:t>
            </a:r>
            <a:r>
              <a:rPr lang="ar-IQ" dirty="0" smtClean="0"/>
              <a:t> لهذا القول بعدد </a:t>
            </a:r>
            <a:r>
              <a:rPr lang="ar-IQ" dirty="0" err="1" smtClean="0"/>
              <a:t>نقباء</a:t>
            </a:r>
            <a:r>
              <a:rPr lang="ar-IQ" dirty="0" smtClean="0"/>
              <a:t> بني إسرائيل في قوله تعالى : </a:t>
            </a:r>
            <a:r>
              <a:rPr lang="ar-SA" dirty="0" smtClean="0"/>
              <a:t> </a:t>
            </a:r>
            <a:r>
              <a:rPr lang="ar-SA" b="1" dirty="0" smtClean="0">
                <a:latin typeface="Leelawadee UI"/>
              </a:rPr>
              <a:t>{</a:t>
            </a:r>
            <a:r>
              <a:rPr lang="ar-SA" b="1" dirty="0" smtClean="0"/>
              <a:t>وَلَقَدْ أَخَذَ اللَّهُ مِيثَاقَ بَنِي إِسْرَائِيلَ وَبَعَثْنَا مِنْهُمُ اثْنَيْ عَشَرَ نَقِيبًا </a:t>
            </a:r>
            <a:r>
              <a:rPr lang="ar-SA" b="1" dirty="0" smtClean="0">
                <a:latin typeface="Leelawadee UI"/>
              </a:rPr>
              <a:t>}</a:t>
            </a:r>
            <a:r>
              <a:rPr lang="ar-IQ" dirty="0" smtClean="0"/>
              <a:t>(المائدة : 12) . قيل إنما خُصَّ </a:t>
            </a:r>
            <a:r>
              <a:rPr lang="ar-IQ" dirty="0" err="1" smtClean="0"/>
              <a:t>النقباء</a:t>
            </a:r>
            <a:r>
              <a:rPr lang="ar-IQ" dirty="0" smtClean="0"/>
              <a:t> بهذا العدد لحصول العلم بخبرهم </a:t>
            </a:r>
          </a:p>
          <a:p>
            <a:r>
              <a:rPr lang="ar-IQ" dirty="0" smtClean="0">
                <a:solidFill>
                  <a:srgbClr val="C00000"/>
                </a:solidFill>
              </a:rPr>
              <a:t>اقله عشرون </a:t>
            </a:r>
          </a:p>
          <a:p>
            <a:pPr lvl="0"/>
            <a:r>
              <a:rPr lang="ar-IQ" dirty="0" smtClean="0"/>
              <a:t>وهو قول أبي </a:t>
            </a:r>
            <a:r>
              <a:rPr lang="ar-IQ" dirty="0" err="1" smtClean="0"/>
              <a:t>الهذيل</a:t>
            </a:r>
            <a:r>
              <a:rPr lang="ar-IQ" dirty="0" smtClean="0"/>
              <a:t> </a:t>
            </a:r>
            <a:r>
              <a:rPr lang="ar-IQ" dirty="0" err="1" smtClean="0"/>
              <a:t>المعتزلي</a:t>
            </a:r>
            <a:r>
              <a:rPr lang="ar-IQ" dirty="0" smtClean="0"/>
              <a:t> استئناساً بقوله تعالى:</a:t>
            </a:r>
            <a:r>
              <a:rPr lang="ar-SA" dirty="0" smtClean="0"/>
              <a:t> </a:t>
            </a:r>
            <a:r>
              <a:rPr lang="ar-SA" b="1" dirty="0" smtClean="0">
                <a:latin typeface="Leelawadee UI"/>
              </a:rPr>
              <a:t>{</a:t>
            </a:r>
            <a:r>
              <a:rPr lang="ar-SA" b="1" dirty="0" smtClean="0"/>
              <a:t>يَا أَيُّهَا النَّبِيُّ حَرِّضِ الْمُؤْمِنِينَ عَلَى الْقِتَالِ ۚ إِن يَكُن مِّنكُمْ عِشْرُونَ صَابِرُونَ يَغْلِبُوا مِائَتَيْنِ ۚ</a:t>
            </a:r>
            <a:r>
              <a:rPr lang="ar-SA" b="1" dirty="0" smtClean="0">
                <a:latin typeface="Leelawadee UI"/>
              </a:rPr>
              <a:t> } </a:t>
            </a:r>
            <a:r>
              <a:rPr lang="ar-IQ" dirty="0" smtClean="0"/>
              <a:t>(الأنفال : 65). إنما خصهم بذلك العدد لحصول العلم بما يخبرون به إذا حصل به الفتح. </a:t>
            </a:r>
            <a:endParaRPr lang="en-US" dirty="0" smtClean="0"/>
          </a:p>
          <a:p>
            <a:endParaRPr lang="ar-IQ" dirty="0" smtClean="0"/>
          </a:p>
          <a:p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16017</TotalTime>
  <Words>1389</Words>
  <Application>Microsoft Office PowerPoint</Application>
  <PresentationFormat>عرض على الشاشة (3:4)‏</PresentationFormat>
  <Paragraphs>138</Paragraphs>
  <Slides>30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تدفق</vt:lpstr>
      <vt:lpstr>الشريحة 1</vt:lpstr>
      <vt:lpstr>الشريحة 2</vt:lpstr>
      <vt:lpstr>الشريحة 3</vt:lpstr>
      <vt:lpstr>الشريحة 4</vt:lpstr>
      <vt:lpstr>أقسام الحديث باعتبار طرق وصوله إلينا </vt:lpstr>
      <vt:lpstr>المتواتر لغة : اسم فاعل من (التواتر) وهو التتابع </vt:lpstr>
      <vt:lpstr>المتواتر : اصطلاحا </vt:lpstr>
      <vt:lpstr>شروط المتواتر : </vt:lpstr>
      <vt:lpstr>اختلف العلماء في تحديد هذه الكثرة بعدد معين على أقوال عدة : </vt:lpstr>
      <vt:lpstr>الشريحة 10</vt:lpstr>
      <vt:lpstr>القول المختار : </vt:lpstr>
      <vt:lpstr>ثانيا : تكون الكثرة في جميع طبقات السند : </vt:lpstr>
      <vt:lpstr>الشريحة 13</vt:lpstr>
      <vt:lpstr>رابعا : ان يكون مستند انتهائهم الى الحديث احدى الحواس الخمس : </vt:lpstr>
      <vt:lpstr>حكم المتواتر :</vt:lpstr>
      <vt:lpstr>أحكام المتواتر : </vt:lpstr>
      <vt:lpstr>الامثلة : </vt:lpstr>
      <vt:lpstr> :   انواع المتواتر : </vt:lpstr>
      <vt:lpstr>الكتب المؤلفة في الحديث المتواتر </vt:lpstr>
      <vt:lpstr>الآحاد : لغة  جمع احد وهو بمعنى الواحد   </vt:lpstr>
      <vt:lpstr>تعاريف المشهور </vt:lpstr>
      <vt:lpstr>الأسماء الأخرى للمشهور : المستفيض من فاض الماء اذا كثر وسال في الوادي </vt:lpstr>
      <vt:lpstr>الفرق بين المتواتر والمشهور على اوجه :  </vt:lpstr>
      <vt:lpstr>العزيز : هو الذي لا يقل رواته عن اثنين في جميع طبقات السند </vt:lpstr>
      <vt:lpstr>      الغريب : ما ينفرد بروايته واحد من الرواة في اي موضع كان ذلك الانفراد واقعا من السند ( ولو في طبقة من طبقاته ) </vt:lpstr>
      <vt:lpstr>أنواع الغريب :</vt:lpstr>
      <vt:lpstr>الفرد المطلق : </vt:lpstr>
      <vt:lpstr>مثال :</vt:lpstr>
      <vt:lpstr>مثال : </vt:lpstr>
      <vt:lpstr>الشريحة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أقسام الحديث باعتبار طرق وصوله إلينا</dc:title>
  <dc:creator>Acer1</dc:creator>
  <cp:lastModifiedBy>Acer1</cp:lastModifiedBy>
  <cp:revision>130</cp:revision>
  <dcterms:created xsi:type="dcterms:W3CDTF">2016-10-15T14:16:15Z</dcterms:created>
  <dcterms:modified xsi:type="dcterms:W3CDTF">2018-10-16T09:04:16Z</dcterms:modified>
</cp:coreProperties>
</file>