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70" r:id="rId7"/>
    <p:sldId id="259" r:id="rId8"/>
    <p:sldId id="260" r:id="rId9"/>
    <p:sldId id="267" r:id="rId10"/>
    <p:sldId id="261" r:id="rId11"/>
    <p:sldId id="262" r:id="rId12"/>
    <p:sldId id="263" r:id="rId13"/>
    <p:sldId id="264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50618F-50AE-440F-A0A7-E7D1C830CFB7}" type="datetimeFigureOut">
              <a:rPr lang="ar-SA" smtClean="0"/>
              <a:pPr/>
              <a:t>02/03/1440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023DD9-DA64-4D71-8E16-B32463BBB7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الضعيف : 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لغة : ضد القوي ، خلاف القوة </a:t>
            </a:r>
          </a:p>
          <a:p>
            <a:r>
              <a:rPr lang="ar-IQ" dirty="0" smtClean="0"/>
              <a:t>اصطلاحا : هو الحديث الذي لم تجتمع فيه صفات القبول 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تعريف العلماء للحديث الضعيف : 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تعريف ابن الصلاح : كل حديث لم تجتمع فيه صفات الحديث الصحيح ولا صفات الحديث الحسن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ابن دقيق العيد : هو ما نقص </a:t>
            </a:r>
            <a:r>
              <a:rPr lang="ar-IQ" b="1" smtClean="0">
                <a:solidFill>
                  <a:srgbClr val="FF0000"/>
                </a:solidFill>
              </a:rPr>
              <a:t>عن درجة الحديث الحسن  </a:t>
            </a:r>
            <a:endParaRPr lang="ar-IQ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حكم ذكر الحديث الضعيف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يجوز ذكر الحديث الضعيف من غير بيان ضعفه بشرط </a:t>
            </a:r>
            <a:r>
              <a:rPr lang="ar-IQ" dirty="0" err="1" smtClean="0"/>
              <a:t>ان</a:t>
            </a:r>
            <a:r>
              <a:rPr lang="ar-IQ" dirty="0" smtClean="0"/>
              <a:t> لا يتعلق بالعقيدة </a:t>
            </a:r>
            <a:r>
              <a:rPr lang="ar-IQ" dirty="0" err="1" smtClean="0"/>
              <a:t>او</a:t>
            </a:r>
            <a:r>
              <a:rPr lang="ar-IQ" dirty="0" smtClean="0"/>
              <a:t> الحلال والحرام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الاحكام</a:t>
            </a:r>
            <a:r>
              <a:rPr lang="ar-IQ" dirty="0" smtClean="0"/>
              <a:t> الشرعية </a:t>
            </a:r>
          </a:p>
          <a:p>
            <a:endParaRPr lang="ar-IQ" dirty="0" smtClean="0"/>
          </a:p>
          <a:p>
            <a:r>
              <a:rPr lang="ar-IQ" dirty="0" smtClean="0"/>
              <a:t>ويكون في المواعظ والفضائل والترغيب والترهيب والقصص </a:t>
            </a:r>
          </a:p>
          <a:p>
            <a:r>
              <a:rPr lang="ar-IQ" dirty="0" err="1" smtClean="0"/>
              <a:t>واذا</a:t>
            </a:r>
            <a:r>
              <a:rPr lang="ar-IQ" dirty="0" smtClean="0"/>
              <a:t> كان بدون سند ؟؟؟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حكم العمل بالحديث الضعيف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لا يعمل </a:t>
            </a:r>
            <a:r>
              <a:rPr lang="ar-IQ" dirty="0" err="1" smtClean="0"/>
              <a:t>به</a:t>
            </a:r>
            <a:r>
              <a:rPr lang="ar-IQ" dirty="0" smtClean="0"/>
              <a:t> مطلقا </a:t>
            </a:r>
          </a:p>
          <a:p>
            <a:r>
              <a:rPr lang="ar-IQ" dirty="0" smtClean="0"/>
              <a:t>2- يعمل </a:t>
            </a:r>
            <a:r>
              <a:rPr lang="ar-IQ" dirty="0" err="1" smtClean="0"/>
              <a:t>به</a:t>
            </a:r>
            <a:r>
              <a:rPr lang="ar-IQ" dirty="0" smtClean="0"/>
              <a:t> مطلقا ( على </a:t>
            </a:r>
            <a:r>
              <a:rPr lang="ar-IQ" dirty="0" err="1" smtClean="0"/>
              <a:t>ان</a:t>
            </a:r>
            <a:r>
              <a:rPr lang="ar-IQ" dirty="0" smtClean="0"/>
              <a:t> لا يكون --------- ) </a:t>
            </a:r>
          </a:p>
          <a:p>
            <a:r>
              <a:rPr lang="ar-IQ" dirty="0" smtClean="0"/>
              <a:t>يقول </a:t>
            </a:r>
            <a:r>
              <a:rPr lang="ar-IQ" dirty="0" err="1" smtClean="0"/>
              <a:t>الامام</a:t>
            </a:r>
            <a:r>
              <a:rPr lang="ar-IQ" dirty="0" smtClean="0"/>
              <a:t> احمد : ضعيف الحديث </a:t>
            </a:r>
            <a:r>
              <a:rPr lang="ar-IQ" dirty="0" err="1" smtClean="0"/>
              <a:t>احب</a:t>
            </a:r>
            <a:r>
              <a:rPr lang="ar-IQ" dirty="0" smtClean="0"/>
              <a:t> </a:t>
            </a:r>
            <a:r>
              <a:rPr lang="ar-IQ" dirty="0" err="1" smtClean="0"/>
              <a:t>الي</a:t>
            </a:r>
            <a:r>
              <a:rPr lang="ar-IQ" dirty="0" smtClean="0"/>
              <a:t> من </a:t>
            </a:r>
            <a:r>
              <a:rPr lang="ar-IQ" dirty="0" err="1" smtClean="0"/>
              <a:t>راي</a:t>
            </a:r>
            <a:r>
              <a:rPr lang="ar-IQ" dirty="0" smtClean="0"/>
              <a:t> الرجال </a:t>
            </a:r>
          </a:p>
          <a:p>
            <a:r>
              <a:rPr lang="ar-IQ" dirty="0" smtClean="0"/>
              <a:t>3- يعمل </a:t>
            </a:r>
            <a:r>
              <a:rPr lang="ar-IQ" dirty="0" err="1" smtClean="0"/>
              <a:t>به</a:t>
            </a:r>
            <a:r>
              <a:rPr lang="ar-IQ" dirty="0" smtClean="0"/>
              <a:t> في الفضائل  والمناقب ( رأي جمهور المحدثين)</a:t>
            </a:r>
          </a:p>
          <a:p>
            <a:r>
              <a:rPr lang="ar-IQ" dirty="0" smtClean="0"/>
              <a:t>لماذا ؟؟؟  علل :-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ولهم شروط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1- </a:t>
            </a:r>
            <a:r>
              <a:rPr lang="ar-IQ" dirty="0" err="1" smtClean="0"/>
              <a:t>ان</a:t>
            </a:r>
            <a:r>
              <a:rPr lang="ar-IQ" dirty="0" smtClean="0"/>
              <a:t> يكون ضعفه غير شديد مثل : </a:t>
            </a:r>
          </a:p>
          <a:p>
            <a:r>
              <a:rPr lang="ar-IQ" dirty="0" smtClean="0"/>
              <a:t>المعلق – المرسل – حديث المختلط  ( علل)</a:t>
            </a:r>
          </a:p>
          <a:p>
            <a:pPr>
              <a:buNone/>
            </a:pPr>
            <a:r>
              <a:rPr lang="ar-IQ" dirty="0" smtClean="0"/>
              <a:t>2- </a:t>
            </a:r>
            <a:r>
              <a:rPr lang="ar-IQ" dirty="0" err="1" smtClean="0"/>
              <a:t>ان</a:t>
            </a:r>
            <a:r>
              <a:rPr lang="ar-IQ" dirty="0" smtClean="0"/>
              <a:t> يكون في الحديث في فضل عمل ، </a:t>
            </a:r>
            <a:r>
              <a:rPr lang="ar-IQ" dirty="0" err="1" smtClean="0"/>
              <a:t>او</a:t>
            </a:r>
            <a:r>
              <a:rPr lang="ar-IQ" dirty="0" smtClean="0"/>
              <a:t> ثواب عمل ، </a:t>
            </a:r>
            <a:r>
              <a:rPr lang="ar-IQ" dirty="0" err="1" smtClean="0"/>
              <a:t>او</a:t>
            </a:r>
            <a:r>
              <a:rPr lang="ar-IQ" dirty="0" smtClean="0"/>
              <a:t> عقاب عمل ترغيبا وترهيبا ( ويكون العمل ثابت </a:t>
            </a:r>
            <a:r>
              <a:rPr lang="ar-IQ" dirty="0" err="1" smtClean="0"/>
              <a:t>اصلا</a:t>
            </a:r>
            <a:r>
              <a:rPr lang="ar-IQ" dirty="0" smtClean="0"/>
              <a:t> في الشريعة ) </a:t>
            </a:r>
          </a:p>
          <a:p>
            <a:pPr>
              <a:buNone/>
            </a:pPr>
            <a:r>
              <a:rPr lang="ar-IQ" dirty="0" smtClean="0"/>
              <a:t>   كصلة الرحم وبر الوالدين </a:t>
            </a:r>
            <a:r>
              <a:rPr lang="ar-IQ" dirty="0" err="1" smtClean="0"/>
              <a:t>او</a:t>
            </a:r>
            <a:r>
              <a:rPr lang="ar-IQ" dirty="0" smtClean="0"/>
              <a:t> مدح </a:t>
            </a:r>
            <a:r>
              <a:rPr lang="ar-IQ" dirty="0" err="1" smtClean="0"/>
              <a:t>او</a:t>
            </a:r>
            <a:r>
              <a:rPr lang="ar-IQ" dirty="0" smtClean="0"/>
              <a:t> ذم </a:t>
            </a:r>
          </a:p>
          <a:p>
            <a:pPr>
              <a:buNone/>
            </a:pPr>
            <a:r>
              <a:rPr lang="ar-IQ" dirty="0" smtClean="0"/>
              <a:t>3- </a:t>
            </a:r>
            <a:r>
              <a:rPr lang="ar-IQ" dirty="0" err="1" smtClean="0"/>
              <a:t>ان</a:t>
            </a:r>
            <a:r>
              <a:rPr lang="ar-IQ" dirty="0" smtClean="0"/>
              <a:t> لا يشمل على ذلك الحديث على تقديرات وتفصيلات زائدة على ما ثبت في الصحيح </a:t>
            </a:r>
          </a:p>
          <a:p>
            <a:pPr>
              <a:buNone/>
            </a:pPr>
            <a:r>
              <a:rPr lang="ar-IQ" dirty="0" smtClean="0"/>
              <a:t>مثل : صلاة </a:t>
            </a:r>
            <a:r>
              <a:rPr lang="ar-IQ" dirty="0" err="1" smtClean="0"/>
              <a:t>الرغائب</a:t>
            </a:r>
            <a:r>
              <a:rPr lang="ar-IQ" dirty="0" smtClean="0"/>
              <a:t> : تصلى في </a:t>
            </a:r>
            <a:r>
              <a:rPr lang="ar-IQ" dirty="0" err="1" smtClean="0"/>
              <a:t>اول</a:t>
            </a:r>
            <a:r>
              <a:rPr lang="ar-IQ" dirty="0" smtClean="0"/>
              <a:t> جمعة من رجب </a:t>
            </a:r>
            <a:endParaRPr lang="ar-IQ" dirty="0" smtClean="0"/>
          </a:p>
          <a:p>
            <a:pPr>
              <a:buNone/>
            </a:pPr>
            <a:r>
              <a:rPr lang="ar-IQ" dirty="0" err="1" smtClean="0"/>
              <a:t>او</a:t>
            </a:r>
            <a:r>
              <a:rPr lang="ar-IQ" dirty="0" smtClean="0"/>
              <a:t> صلاة مائة ركعة في ليلة النصف من شعبان </a:t>
            </a:r>
            <a:endParaRPr lang="ar-IQ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زاد العلماء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4- العز بن </a:t>
            </a:r>
            <a:r>
              <a:rPr lang="ar-IQ" dirty="0" err="1" smtClean="0"/>
              <a:t>عبدالسلام</a:t>
            </a:r>
            <a:r>
              <a:rPr lang="ar-IQ" dirty="0" smtClean="0"/>
              <a:t> : </a:t>
            </a:r>
            <a:r>
              <a:rPr lang="ar-IQ" dirty="0" err="1" smtClean="0"/>
              <a:t>ان</a:t>
            </a:r>
            <a:r>
              <a:rPr lang="ar-IQ" dirty="0" smtClean="0"/>
              <a:t> لا يشتهر ذلك الحديث بين الناس . </a:t>
            </a:r>
          </a:p>
          <a:p>
            <a:r>
              <a:rPr lang="ar-IQ" dirty="0" smtClean="0"/>
              <a:t>علل : </a:t>
            </a:r>
          </a:p>
          <a:p>
            <a:pPr>
              <a:buNone/>
            </a:pPr>
            <a:r>
              <a:rPr lang="ar-IQ" dirty="0" smtClean="0"/>
              <a:t>5- ابن دقيق العيد :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لايعتقد</a:t>
            </a:r>
            <a:r>
              <a:rPr lang="ar-IQ" dirty="0" smtClean="0"/>
              <a:t> ثبوته عند العمل </a:t>
            </a:r>
            <a:r>
              <a:rPr lang="ar-IQ" dirty="0" err="1" smtClean="0"/>
              <a:t>به</a:t>
            </a:r>
            <a:r>
              <a:rPr lang="ar-IQ" dirty="0" smtClean="0"/>
              <a:t> بل الاحتياط والخروج من العهدة . </a:t>
            </a:r>
          </a:p>
          <a:p>
            <a:pPr>
              <a:buNone/>
            </a:pPr>
            <a:r>
              <a:rPr lang="ar-IQ" dirty="0" smtClean="0"/>
              <a:t>علل : </a:t>
            </a:r>
          </a:p>
          <a:p>
            <a:pPr>
              <a:buNone/>
            </a:pPr>
            <a:r>
              <a:rPr lang="ar-IQ" dirty="0" smtClean="0"/>
              <a:t>6-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لايعارضه</a:t>
            </a:r>
            <a:r>
              <a:rPr lang="ar-IQ" dirty="0" smtClean="0"/>
              <a:t> دليل آخر </a:t>
            </a:r>
            <a:r>
              <a:rPr lang="ar-IQ" dirty="0" err="1" smtClean="0"/>
              <a:t>اقوى</a:t>
            </a:r>
            <a:r>
              <a:rPr lang="ar-IQ" dirty="0" smtClean="0"/>
              <a:t> منه .</a:t>
            </a:r>
          </a:p>
          <a:p>
            <a:pPr>
              <a:buNone/>
            </a:pPr>
            <a:r>
              <a:rPr lang="ar-IQ" dirty="0" smtClean="0"/>
              <a:t>علل :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مثال  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سنن الترمذي </a:t>
            </a:r>
          </a:p>
          <a:p>
            <a:r>
              <a:rPr lang="ar-SA" dirty="0" smtClean="0"/>
              <a:t> 195 - حدثنا أحمد بن الحسن حدثنا المعلى بن أسد حدثنا عبد المنعم هو صاحب السقاء قال حدثنا يحيى بن مسلم عن الحسن </a:t>
            </a:r>
            <a:r>
              <a:rPr lang="ar-SA" dirty="0" err="1" smtClean="0"/>
              <a:t>و</a:t>
            </a:r>
            <a:r>
              <a:rPr lang="ar-SA" dirty="0" smtClean="0"/>
              <a:t> عطاء عن جابر [ بن عبد الله ] </a:t>
            </a:r>
            <a:r>
              <a:rPr lang="ar-SA" dirty="0" err="1" smtClean="0"/>
              <a:t>ان</a:t>
            </a:r>
            <a:r>
              <a:rPr lang="ar-SA" dirty="0" smtClean="0"/>
              <a:t>  رسول الله صلى الله عليه </a:t>
            </a:r>
            <a:r>
              <a:rPr lang="ar-SA" dirty="0" err="1" smtClean="0"/>
              <a:t>و</a:t>
            </a:r>
            <a:r>
              <a:rPr lang="ar-SA" dirty="0" smtClean="0"/>
              <a:t> سلم قال لبلال  : </a:t>
            </a:r>
            <a:r>
              <a:rPr lang="ar-SA" dirty="0" smtClean="0">
                <a:solidFill>
                  <a:srgbClr val="0070C0"/>
                </a:solidFill>
              </a:rPr>
              <a:t>يا بلال إذا أذّنت فترسل في أذانك وإذا أقمت </a:t>
            </a:r>
            <a:r>
              <a:rPr lang="ar-SA" dirty="0" err="1" smtClean="0">
                <a:solidFill>
                  <a:srgbClr val="0070C0"/>
                </a:solidFill>
              </a:rPr>
              <a:t>فاحدُر</a:t>
            </a:r>
            <a:r>
              <a:rPr lang="ar-SA" dirty="0" smtClean="0">
                <a:solidFill>
                  <a:srgbClr val="0070C0"/>
                </a:solidFill>
              </a:rPr>
              <a:t> ، واجعل بين أذانك وإقامتك قدر ما يفرغ الآكل من أكله ، </a:t>
            </a:r>
            <a:r>
              <a:rPr lang="ar-IQ" dirty="0" smtClean="0">
                <a:solidFill>
                  <a:srgbClr val="0070C0"/>
                </a:solidFill>
              </a:rPr>
              <a:t>والشارب </a:t>
            </a:r>
            <a:r>
              <a:rPr lang="ar-SA" dirty="0" smtClean="0">
                <a:solidFill>
                  <a:srgbClr val="0070C0"/>
                </a:solidFill>
              </a:rPr>
              <a:t>من </a:t>
            </a:r>
            <a:r>
              <a:rPr lang="ar-SA" dirty="0" smtClean="0">
                <a:solidFill>
                  <a:srgbClr val="0070C0"/>
                </a:solidFill>
              </a:rPr>
              <a:t>شربه </a:t>
            </a:r>
            <a:r>
              <a:rPr lang="ar-IQ" dirty="0" smtClean="0">
                <a:solidFill>
                  <a:srgbClr val="0070C0"/>
                </a:solidFill>
              </a:rPr>
              <a:t>، </a:t>
            </a:r>
            <a:r>
              <a:rPr lang="ar-SA" dirty="0" smtClean="0">
                <a:solidFill>
                  <a:srgbClr val="0070C0"/>
                </a:solidFill>
              </a:rPr>
              <a:t>والمعتصر </a:t>
            </a:r>
            <a:r>
              <a:rPr lang="ar-SA" dirty="0" smtClean="0">
                <a:solidFill>
                  <a:srgbClr val="0070C0"/>
                </a:solidFill>
              </a:rPr>
              <a:t>إذا دخل لقضاء حاجته ، ولا تقوموا حتى تروني .</a:t>
            </a:r>
          </a:p>
          <a:p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/>
              <a:t>قال أبو عيسى </a:t>
            </a:r>
            <a:r>
              <a:rPr lang="en-US" dirty="0" smtClean="0"/>
              <a:t>) </a:t>
            </a:r>
            <a:r>
              <a:rPr lang="ar-IQ" dirty="0" smtClean="0"/>
              <a:t>الترمذي ) : </a:t>
            </a:r>
            <a:r>
              <a:rPr lang="ar-SA" dirty="0" smtClean="0"/>
              <a:t>حديث </a:t>
            </a:r>
            <a:r>
              <a:rPr lang="ar-SA" dirty="0" smtClean="0"/>
              <a:t>جابر هذا حديث لا نعرفه إلا من هذا الوجه من حديث عبد المنعم وهو إسناد مجهول </a:t>
            </a:r>
            <a:endParaRPr lang="ar-IQ" dirty="0" smtClean="0"/>
          </a:p>
          <a:p>
            <a:pPr>
              <a:buNone/>
            </a:pPr>
            <a:r>
              <a:rPr lang="ar-SA" dirty="0" smtClean="0"/>
              <a:t>[ </a:t>
            </a:r>
            <a:r>
              <a:rPr lang="ar-IQ" dirty="0" smtClean="0"/>
              <a:t> </a:t>
            </a:r>
            <a:r>
              <a:rPr lang="ar-SA" dirty="0" smtClean="0"/>
              <a:t>و </a:t>
            </a:r>
            <a:r>
              <a:rPr lang="ar-SA" dirty="0" smtClean="0"/>
              <a:t>عبد المنعم شيخ </a:t>
            </a:r>
            <a:r>
              <a:rPr lang="ar-SA" dirty="0" smtClean="0"/>
              <a:t>بصري </a:t>
            </a:r>
            <a:r>
              <a:rPr lang="ar-SA" dirty="0" smtClean="0"/>
              <a:t>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قال </a:t>
            </a:r>
            <a:r>
              <a:rPr lang="ar-SA" dirty="0" err="1" smtClean="0"/>
              <a:t>الامام</a:t>
            </a:r>
            <a:r>
              <a:rPr lang="ar-SA" dirty="0" smtClean="0"/>
              <a:t> احمد </a:t>
            </a:r>
          </a:p>
          <a:p>
            <a:r>
              <a:rPr lang="ar-IQ" b="1" dirty="0" smtClean="0"/>
              <a:t>حدثنا </a:t>
            </a:r>
            <a:r>
              <a:rPr lang="ar-IQ" b="1" dirty="0" smtClean="0"/>
              <a:t>أبو مسلمة الخزاعي ثنا سليمان بن بلال عن ربيعة بن أبي عبد الرحمن عن إسماعيل بن عمرو بن قيس بن سعد بن عبادة عن </a:t>
            </a:r>
            <a:r>
              <a:rPr lang="ar-IQ" b="1" smtClean="0"/>
              <a:t>أبيه </a:t>
            </a:r>
            <a:r>
              <a:rPr lang="ar-IQ" b="1" smtClean="0"/>
              <a:t>: أنهم </a:t>
            </a:r>
            <a:r>
              <a:rPr lang="ar-IQ" b="1" dirty="0" smtClean="0"/>
              <a:t>وجدوا في كتب أو في كتاب سعد </a:t>
            </a:r>
            <a:r>
              <a:rPr lang="ar-IQ" b="1" smtClean="0"/>
              <a:t>بن </a:t>
            </a:r>
            <a:r>
              <a:rPr lang="ar-IQ" b="1" smtClean="0"/>
              <a:t>عبادة :  </a:t>
            </a:r>
            <a:r>
              <a:rPr lang="ar-IQ" b="1" dirty="0" smtClean="0"/>
              <a:t>أ</a:t>
            </a:r>
            <a:r>
              <a:rPr lang="ar-IQ" b="1" dirty="0" smtClean="0"/>
              <a:t>ن </a:t>
            </a:r>
            <a:r>
              <a:rPr lang="ar-IQ" b="1" dirty="0" smtClean="0"/>
              <a:t>رسول الله صلى الله عليه </a:t>
            </a:r>
            <a:r>
              <a:rPr lang="ar-IQ" b="1" dirty="0" err="1" smtClean="0"/>
              <a:t>و</a:t>
            </a:r>
            <a:r>
              <a:rPr lang="ar-IQ" b="1" dirty="0" smtClean="0"/>
              <a:t> سلم قضى باليمين مع الشاهد </a:t>
            </a:r>
            <a:r>
              <a:rPr lang="ar-IQ" b="1" dirty="0" smtClean="0"/>
              <a:t>،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مراتبه :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تتفاوت مراتب الحديث الضعيف بحسب تفاوت ضعف الحديث شدة وخفة </a:t>
            </a:r>
            <a:r>
              <a:rPr lang="ar-IQ" dirty="0" err="1" smtClean="0"/>
              <a:t>ً</a:t>
            </a:r>
            <a:r>
              <a:rPr lang="ar-IQ" dirty="0" smtClean="0"/>
              <a:t>، وبحسب الصفة التي فقدت من صفات القبول .</a:t>
            </a:r>
          </a:p>
          <a:p>
            <a:r>
              <a:rPr lang="ar-IQ" dirty="0" smtClean="0">
                <a:solidFill>
                  <a:srgbClr val="0070C0"/>
                </a:solidFill>
              </a:rPr>
              <a:t>كلما كان الحديث اشد في الضعف كان ابعد عن إمكانية قبوله للتقوية ، وكلما خفت درجة الضعف كانت إمكانية جبره وارتقائه للحسن لغيره أكثر </a:t>
            </a:r>
            <a:r>
              <a:rPr lang="ar-IQ" dirty="0" smtClean="0"/>
              <a:t>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صفات القبول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مجئ الحديث من وجه آخر مثله ،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اقوى</a:t>
            </a:r>
            <a:r>
              <a:rPr lang="ar-IQ" dirty="0" smtClean="0"/>
              <a:t> منه   </a:t>
            </a:r>
          </a:p>
          <a:p>
            <a:r>
              <a:rPr lang="ar-IQ" dirty="0" err="1" smtClean="0"/>
              <a:t>اذا</a:t>
            </a:r>
            <a:r>
              <a:rPr lang="ar-IQ" dirty="0" smtClean="0"/>
              <a:t> </a:t>
            </a:r>
            <a:r>
              <a:rPr lang="ar-IQ" dirty="0" smtClean="0"/>
              <a:t>كان الحديث ضعيفا ضعفا خفيفا </a:t>
            </a:r>
          </a:p>
          <a:p>
            <a:r>
              <a:rPr lang="ar-IQ" dirty="0" smtClean="0"/>
              <a:t>مثل : </a:t>
            </a:r>
            <a:r>
              <a:rPr lang="ar-IQ" dirty="0" smtClean="0"/>
              <a:t>الإرسال  </a:t>
            </a:r>
            <a:r>
              <a:rPr lang="ar-IQ" dirty="0" smtClean="0"/>
              <a:t>،  الانقطاع ، </a:t>
            </a:r>
            <a:r>
              <a:rPr lang="ar-IQ" dirty="0" smtClean="0"/>
              <a:t>الإعضال  </a:t>
            </a:r>
            <a:r>
              <a:rPr lang="ar-IQ" dirty="0" smtClean="0"/>
              <a:t>،  </a:t>
            </a:r>
            <a:r>
              <a:rPr lang="ar-IQ" dirty="0" err="1" smtClean="0"/>
              <a:t>سئ</a:t>
            </a:r>
            <a:r>
              <a:rPr lang="ar-IQ" dirty="0" smtClean="0"/>
              <a:t> الحفظ ،.....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مثال الحديث الضعيف الذي يمكن ارتقاؤه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ما رواه الترمذي من طريق حجاج بن </a:t>
            </a:r>
            <a:r>
              <a:rPr lang="ar-IQ" dirty="0" err="1" smtClean="0"/>
              <a:t>ارطأة</a:t>
            </a:r>
            <a:r>
              <a:rPr lang="ar-IQ" dirty="0" smtClean="0"/>
              <a:t> ، عن عطية ، عن ابن عمر ، قال : صليت مع النبي صلى الله عليه وسلم الظهر في السفر ركعتين ، وبعدها ركعتين </a:t>
            </a:r>
          </a:p>
          <a:p>
            <a:r>
              <a:rPr lang="ar-IQ" dirty="0" smtClean="0">
                <a:solidFill>
                  <a:srgbClr val="C00000"/>
                </a:solidFill>
              </a:rPr>
              <a:t>قال الترمذي : هذا حديث حسن وقد رواه ابن </a:t>
            </a:r>
            <a:r>
              <a:rPr lang="ar-IQ" dirty="0" err="1" smtClean="0">
                <a:solidFill>
                  <a:srgbClr val="C00000"/>
                </a:solidFill>
              </a:rPr>
              <a:t>ابي</a:t>
            </a:r>
            <a:r>
              <a:rPr lang="ar-IQ" dirty="0" smtClean="0">
                <a:solidFill>
                  <a:srgbClr val="C00000"/>
                </a:solidFill>
              </a:rPr>
              <a:t> ليلى عن عطية ونافع عن ابن عمر وقال : هذا حديث حسن </a:t>
            </a:r>
          </a:p>
          <a:p>
            <a:r>
              <a:rPr lang="ar-IQ" dirty="0" smtClean="0"/>
              <a:t>الحجاج   تكلم فيه المحدثون من قبل حفظه وكذلك ابن </a:t>
            </a:r>
            <a:r>
              <a:rPr lang="ar-IQ" dirty="0" err="1" smtClean="0"/>
              <a:t>ابي</a:t>
            </a:r>
            <a:r>
              <a:rPr lang="ar-IQ" dirty="0" smtClean="0"/>
              <a:t> ليلى </a:t>
            </a:r>
          </a:p>
          <a:p>
            <a:r>
              <a:rPr lang="ar-IQ" dirty="0" err="1" smtClean="0"/>
              <a:t>وانما</a:t>
            </a:r>
            <a:r>
              <a:rPr lang="ar-IQ" dirty="0" smtClean="0"/>
              <a:t> حسن الترمذي حديثيهما بتعاضد كل منهما </a:t>
            </a:r>
            <a:r>
              <a:rPr lang="ar-IQ" dirty="0" err="1" smtClean="0"/>
              <a:t>بالاخر</a:t>
            </a:r>
            <a:r>
              <a:rPr lang="ar-IQ" dirty="0" smtClean="0"/>
              <a:t>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err="1" smtClean="0"/>
              <a:t>اسباب</a:t>
            </a:r>
            <a:r>
              <a:rPr lang="ar-IQ" dirty="0" smtClean="0"/>
              <a:t> الضعف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                سقط </a:t>
            </a:r>
            <a:r>
              <a:rPr lang="ar-IQ" dirty="0" err="1" smtClean="0"/>
              <a:t>الاسناد</a:t>
            </a:r>
            <a:endParaRPr lang="ar-IQ" dirty="0" smtClean="0"/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                  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ظاهر         خفي</a:t>
            </a:r>
            <a:r>
              <a:rPr lang="ar-IQ" dirty="0" smtClean="0"/>
              <a:t> </a:t>
            </a:r>
          </a:p>
          <a:p>
            <a:r>
              <a:rPr lang="ar-IQ" dirty="0" smtClean="0"/>
              <a:t>                  معلق          مدلس</a:t>
            </a:r>
          </a:p>
          <a:p>
            <a:r>
              <a:rPr lang="ar-IQ" dirty="0" smtClean="0"/>
              <a:t>                 مرسل          مدلس خفي</a:t>
            </a:r>
          </a:p>
          <a:p>
            <a:r>
              <a:rPr lang="ar-IQ" dirty="0" smtClean="0"/>
              <a:t>                منقطع  </a:t>
            </a:r>
          </a:p>
          <a:p>
            <a:r>
              <a:rPr lang="ar-IQ" dirty="0" smtClean="0"/>
              <a:t>               معضل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طعن في الراوي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العدالة                                               الضبط </a:t>
            </a:r>
          </a:p>
          <a:p>
            <a:r>
              <a:rPr lang="ar-IQ" dirty="0" smtClean="0"/>
              <a:t>الكذب                                               كثرة الغلط : منكر </a:t>
            </a:r>
          </a:p>
          <a:p>
            <a:r>
              <a:rPr lang="ar-IQ" dirty="0" smtClean="0"/>
              <a:t>المتروك                                             كثرة الغفلة : المنكر </a:t>
            </a:r>
          </a:p>
          <a:p>
            <a:r>
              <a:rPr lang="ar-IQ" dirty="0" smtClean="0"/>
              <a:t>الفسق : المنكر                               الوهم: المعلول </a:t>
            </a:r>
          </a:p>
          <a:p>
            <a:r>
              <a:rPr lang="ar-IQ" dirty="0" smtClean="0"/>
              <a:t>الجهالة : الضعيف                      سوء الحفظ : الضعيف </a:t>
            </a:r>
          </a:p>
          <a:p>
            <a:r>
              <a:rPr lang="ar-IQ" dirty="0" smtClean="0"/>
              <a:t>البدعة : الضعيف جدا             مخالفة الثقات :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طعن في الراوي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800" dirty="0" smtClean="0">
                <a:solidFill>
                  <a:schemeClr val="accent6">
                    <a:lumMod val="50000"/>
                  </a:schemeClr>
                </a:solidFill>
              </a:rPr>
              <a:t>العدالة </a:t>
            </a:r>
            <a:r>
              <a:rPr lang="ar-IQ" dirty="0" smtClean="0"/>
              <a:t>                                     </a:t>
            </a:r>
          </a:p>
          <a:p>
            <a:pPr>
              <a:buNone/>
            </a:pPr>
            <a:r>
              <a:rPr lang="ar-IQ" dirty="0" smtClean="0"/>
              <a:t>   الكذب    : الموضوع                                                                         </a:t>
            </a:r>
          </a:p>
          <a:p>
            <a:pPr>
              <a:buNone/>
            </a:pPr>
            <a:r>
              <a:rPr lang="ar-IQ" dirty="0" smtClean="0"/>
              <a:t> تهمة الكذب    : المتروك                                 </a:t>
            </a:r>
          </a:p>
          <a:p>
            <a:pPr>
              <a:buNone/>
            </a:pPr>
            <a:r>
              <a:rPr lang="ar-IQ" dirty="0" smtClean="0"/>
              <a:t>  الفسق  : المنكر </a:t>
            </a:r>
          </a:p>
          <a:p>
            <a:pPr>
              <a:buNone/>
            </a:pPr>
            <a:r>
              <a:rPr lang="ar-IQ" dirty="0" smtClean="0"/>
              <a:t> الجهالة  : الضعيف </a:t>
            </a:r>
          </a:p>
          <a:p>
            <a:pPr>
              <a:buNone/>
            </a:pPr>
            <a:r>
              <a:rPr lang="ar-IQ" dirty="0" smtClean="0"/>
              <a:t> البدعة  : الضعيف جدا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طعن في الراوي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400" dirty="0" smtClean="0">
                <a:solidFill>
                  <a:schemeClr val="accent6">
                    <a:lumMod val="50000"/>
                  </a:schemeClr>
                </a:solidFill>
              </a:rPr>
              <a:t>الضبط </a:t>
            </a:r>
          </a:p>
          <a:p>
            <a:r>
              <a:rPr lang="ar-IQ" dirty="0" smtClean="0"/>
              <a:t>كثرة الغلط  : المنكر  </a:t>
            </a:r>
          </a:p>
          <a:p>
            <a:r>
              <a:rPr lang="ar-IQ" dirty="0" smtClean="0"/>
              <a:t>كثرة الغفلة  : المنكر </a:t>
            </a:r>
          </a:p>
          <a:p>
            <a:r>
              <a:rPr lang="ar-IQ" dirty="0" smtClean="0"/>
              <a:t>الوهم  : المعلول </a:t>
            </a:r>
          </a:p>
          <a:p>
            <a:r>
              <a:rPr lang="ar-IQ" dirty="0" smtClean="0"/>
              <a:t>سوء الحفظ : الضعيف </a:t>
            </a:r>
          </a:p>
          <a:p>
            <a:r>
              <a:rPr lang="ar-IQ" dirty="0" smtClean="0"/>
              <a:t>مخالفة الثقات :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المدرج </a:t>
            </a:r>
          </a:p>
          <a:p>
            <a:r>
              <a:rPr lang="ar-IQ" dirty="0" smtClean="0"/>
              <a:t>المقلوب </a:t>
            </a:r>
          </a:p>
          <a:p>
            <a:r>
              <a:rPr lang="ar-IQ" dirty="0" smtClean="0"/>
              <a:t>المزيد في متصل </a:t>
            </a:r>
            <a:r>
              <a:rPr lang="ar-IQ" dirty="0" err="1" smtClean="0"/>
              <a:t>الاسانيد</a:t>
            </a:r>
            <a:r>
              <a:rPr lang="ar-IQ" dirty="0" smtClean="0"/>
              <a:t> </a:t>
            </a:r>
          </a:p>
          <a:p>
            <a:r>
              <a:rPr lang="ar-IQ" dirty="0" smtClean="0"/>
              <a:t>المضطرب </a:t>
            </a:r>
          </a:p>
          <a:p>
            <a:r>
              <a:rPr lang="ar-IQ" dirty="0" smtClean="0"/>
              <a:t>المصحف </a:t>
            </a:r>
          </a:p>
          <a:p>
            <a:r>
              <a:rPr lang="ar-IQ" dirty="0" smtClean="0"/>
              <a:t>المحرف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</TotalTime>
  <Words>709</Words>
  <Application>Microsoft Office PowerPoint</Application>
  <PresentationFormat>عرض على الشاشة (3:4)‏</PresentationFormat>
  <Paragraphs>87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انقلاب</vt:lpstr>
      <vt:lpstr>الضعيف : </vt:lpstr>
      <vt:lpstr>مراتبه :</vt:lpstr>
      <vt:lpstr>صفات القبول : </vt:lpstr>
      <vt:lpstr>مثال الحديث الضعيف الذي يمكن ارتقاؤه :</vt:lpstr>
      <vt:lpstr>اسباب الضعف </vt:lpstr>
      <vt:lpstr>طعن في الراوي </vt:lpstr>
      <vt:lpstr>طعن في الراوي </vt:lpstr>
      <vt:lpstr>طعن في الراوي :</vt:lpstr>
      <vt:lpstr>الشريحة 9</vt:lpstr>
      <vt:lpstr>حكم ذكر الحديث الضعيف </vt:lpstr>
      <vt:lpstr>حكم العمل بالحديث الضعيف </vt:lpstr>
      <vt:lpstr>ولهم شروط </vt:lpstr>
      <vt:lpstr>زاد العلماء : </vt:lpstr>
      <vt:lpstr>مثال     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الضعيف :</dc:title>
  <dc:creator>Acer1</dc:creator>
  <cp:lastModifiedBy>Acer1</cp:lastModifiedBy>
  <cp:revision>35</cp:revision>
  <dcterms:created xsi:type="dcterms:W3CDTF">2016-12-07T11:25:52Z</dcterms:created>
  <dcterms:modified xsi:type="dcterms:W3CDTF">2018-11-10T08:28:10Z</dcterms:modified>
</cp:coreProperties>
</file>