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8" r:id="rId3"/>
    <p:sldId id="257"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4805B1-7AAD-4110-B0E1-AD967EF47B3C}" type="datetimeFigureOut">
              <a:rPr lang="ar-IQ" smtClean="0"/>
              <a:t>14/03/1441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97A2968-0259-4510-B700-23F1FBE830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97A2968-0259-4510-B700-23F1FBE830DF}"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4805B1-7AAD-4110-B0E1-AD967EF47B3C}" type="datetimeFigureOut">
              <a:rPr lang="ar-IQ" smtClean="0"/>
              <a:t>14/03/1441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97A2968-0259-4510-B700-23F1FBE830D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t>مباحث</a:t>
            </a:r>
            <a:br>
              <a:rPr lang="ar-IQ" dirty="0" smtClean="0"/>
            </a:br>
            <a:r>
              <a:rPr lang="ar-IQ" dirty="0" smtClean="0"/>
              <a:t>علم التفسير</a:t>
            </a:r>
            <a:endParaRPr lang="ar-IQ" dirty="0"/>
          </a:p>
        </p:txBody>
      </p:sp>
      <p:sp>
        <p:nvSpPr>
          <p:cNvPr id="3" name="Subtitle 2"/>
          <p:cNvSpPr>
            <a:spLocks noGrp="1"/>
          </p:cNvSpPr>
          <p:nvPr>
            <p:ph type="subTitle" idx="1"/>
          </p:nvPr>
        </p:nvSpPr>
        <p:spPr/>
        <p:txBody>
          <a:bodyPr/>
          <a:lstStyle/>
          <a:p>
            <a:r>
              <a:rPr lang="ar-IQ" dirty="0" smtClean="0"/>
              <a:t>قسم العقيدة والفكر الاسلامي</a:t>
            </a:r>
          </a:p>
          <a:p>
            <a:r>
              <a:rPr lang="ar-IQ" dirty="0" smtClean="0"/>
              <a:t>المرحلة الثالثة</a:t>
            </a:r>
          </a:p>
          <a:p>
            <a:endParaRPr lang="ar-IQ" dirty="0"/>
          </a:p>
          <a:p>
            <a:endParaRPr lang="ar-IQ" dirty="0" smtClean="0"/>
          </a:p>
        </p:txBody>
      </p:sp>
      <p:sp>
        <p:nvSpPr>
          <p:cNvPr id="4" name="TextBox 3"/>
          <p:cNvSpPr txBox="1"/>
          <p:nvPr/>
        </p:nvSpPr>
        <p:spPr>
          <a:xfrm>
            <a:off x="827584" y="5589240"/>
            <a:ext cx="3528392" cy="461665"/>
          </a:xfrm>
          <a:prstGeom prst="rect">
            <a:avLst/>
          </a:prstGeom>
          <a:noFill/>
        </p:spPr>
        <p:txBody>
          <a:bodyPr wrap="square" rtlCol="1">
            <a:spAutoFit/>
          </a:bodyPr>
          <a:lstStyle/>
          <a:p>
            <a:r>
              <a:rPr lang="ar-IQ" sz="2400" b="1" dirty="0" err="1" smtClean="0">
                <a:solidFill>
                  <a:schemeClr val="bg1"/>
                </a:solidFill>
              </a:rPr>
              <a:t>أ.م.د</a:t>
            </a:r>
            <a:r>
              <a:rPr lang="ar-IQ" sz="2400" b="1" dirty="0" smtClean="0">
                <a:solidFill>
                  <a:schemeClr val="bg1"/>
                </a:solidFill>
              </a:rPr>
              <a:t> ابراهيم عبد السلام ياسين</a:t>
            </a:r>
            <a:endParaRPr lang="ar-IQ" sz="2400" b="1" dirty="0">
              <a:solidFill>
                <a:schemeClr val="bg1"/>
              </a:solidFill>
            </a:endParaRPr>
          </a:p>
        </p:txBody>
      </p:sp>
    </p:spTree>
    <p:extLst>
      <p:ext uri="{BB962C8B-B14F-4D97-AF65-F5344CB8AC3E}">
        <p14:creationId xmlns:p14="http://schemas.microsoft.com/office/powerpoint/2010/main" val="19880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ar-IQ" b="1" dirty="0">
                <a:solidFill>
                  <a:schemeClr val="accent1"/>
                </a:solidFill>
              </a:rPr>
              <a:t>1-	تعريف التفسير لغة واصطلاحا :- </a:t>
            </a:r>
            <a:r>
              <a:rPr lang="ar-IQ" dirty="0"/>
              <a:t/>
            </a:r>
            <a:br>
              <a:rPr lang="ar-IQ" dirty="0"/>
            </a:br>
            <a:r>
              <a:rPr lang="ar-IQ" dirty="0"/>
              <a:t>التفسير في اللغة :- مصدر فسر بتشديد السين مأخوذ من الفسر بمعنى البيان .وتقول فسر الشيء يفسره بالكسر ويفسره بالضم فسرا وفسره أبانه فالتفسير هو التبيين مطلقا ومن هنا ندرك ان التفسير في الاصل ليس خاصا بالقران الكريم ويؤيد ذلك القران نفسه فقد جاء فيه التفسير بمعنى مطلق البيان قال تعالى (( ولا يأتونك بمثل الا جئناك بالحق واحسن تفسيرا ))</a:t>
            </a:r>
          </a:p>
        </p:txBody>
      </p:sp>
      <p:sp>
        <p:nvSpPr>
          <p:cNvPr id="2" name="Title 1"/>
          <p:cNvSpPr>
            <a:spLocks noGrp="1"/>
          </p:cNvSpPr>
          <p:nvPr>
            <p:ph type="title"/>
          </p:nvPr>
        </p:nvSpPr>
        <p:spPr/>
        <p:txBody>
          <a:bodyPr>
            <a:normAutofit fontScale="90000"/>
          </a:bodyPr>
          <a:lstStyle/>
          <a:p>
            <a:pPr algn="r"/>
            <a:r>
              <a:rPr lang="ar-IQ" dirty="0"/>
              <a:t/>
            </a:r>
            <a:br>
              <a:rPr lang="ar-IQ" dirty="0"/>
            </a:br>
            <a:r>
              <a:rPr lang="ar-IQ" dirty="0" smtClean="0"/>
              <a:t/>
            </a:r>
            <a:br>
              <a:rPr lang="ar-IQ" dirty="0" smtClean="0"/>
            </a:br>
            <a:r>
              <a:rPr lang="ar-IQ" dirty="0"/>
              <a:t/>
            </a:r>
            <a:br>
              <a:rPr lang="ar-IQ" dirty="0"/>
            </a:br>
            <a:r>
              <a:rPr lang="ar-IQ" dirty="0" smtClean="0"/>
              <a:t>المبحث </a:t>
            </a:r>
            <a:r>
              <a:rPr lang="ar-IQ" dirty="0"/>
              <a:t>الاول</a:t>
            </a:r>
            <a:br>
              <a:rPr lang="ar-IQ" dirty="0"/>
            </a:br>
            <a:r>
              <a:rPr lang="ar-IQ" dirty="0"/>
              <a:t>في تعريف التفسير والتأويل لغة واصطلاحا </a:t>
            </a:r>
            <a:br>
              <a:rPr lang="ar-IQ" dirty="0"/>
            </a:br>
            <a:r>
              <a:rPr lang="ar-IQ" dirty="0"/>
              <a:t/>
            </a:r>
            <a:br>
              <a:rPr lang="ar-IQ" dirty="0"/>
            </a:br>
            <a:r>
              <a:rPr lang="ar-IQ" dirty="0"/>
              <a:t/>
            </a:r>
            <a:br>
              <a:rPr lang="ar-IQ" dirty="0"/>
            </a:br>
            <a:endParaRPr lang="ar-IQ" dirty="0"/>
          </a:p>
        </p:txBody>
      </p:sp>
    </p:spTree>
    <p:extLst>
      <p:ext uri="{BB962C8B-B14F-4D97-AF65-F5344CB8AC3E}">
        <p14:creationId xmlns:p14="http://schemas.microsoft.com/office/powerpoint/2010/main" val="69408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19256" cy="5170579"/>
          </a:xfrm>
        </p:spPr>
        <p:txBody>
          <a:bodyPr/>
          <a:lstStyle/>
          <a:p>
            <a:pPr marL="109728" indent="0">
              <a:buNone/>
            </a:pPr>
            <a:r>
              <a:rPr lang="ar-IQ" b="1" dirty="0">
                <a:solidFill>
                  <a:schemeClr val="accent1"/>
                </a:solidFill>
              </a:rPr>
              <a:t>التفسير في الاصطلاح :- </a:t>
            </a:r>
            <a:r>
              <a:rPr lang="ar-IQ" dirty="0"/>
              <a:t>اختلفت اساليب المفسرين في تعريفه مهم </a:t>
            </a:r>
          </a:p>
          <a:p>
            <a:pPr marL="109728" indent="0">
              <a:buNone/>
            </a:pPr>
            <a:r>
              <a:rPr lang="ar-IQ" dirty="0"/>
              <a:t>أ‌-	ابو طالب الثعلبي :- هو بيان وضع اللفظ القرآني اما حقيقة او مجازا </a:t>
            </a:r>
          </a:p>
          <a:p>
            <a:pPr marL="109728" indent="0">
              <a:buNone/>
            </a:pPr>
            <a:r>
              <a:rPr lang="ar-IQ" dirty="0"/>
              <a:t>ب‌-	ابو حيان في البحر المحيط :- انه علم يبحث عن كيفية النطق بألفاظ القران الكريم ومدلولاتها واحكامها الافرادية والتركيبية </a:t>
            </a:r>
          </a:p>
          <a:p>
            <a:pPr marL="109728" indent="0">
              <a:buNone/>
            </a:pPr>
            <a:r>
              <a:rPr lang="ar-IQ" dirty="0"/>
              <a:t>ت‌-	الزركشي :- انه علم يفهم به كتاب الله المنزل على نبيه محمد ( صلى الله عليه واله وسلم ) وبيان معانيه واستخراج احكامه وحكمه </a:t>
            </a:r>
          </a:p>
          <a:p>
            <a:pPr marL="109728" indent="0">
              <a:buNone/>
            </a:pPr>
            <a:r>
              <a:rPr lang="ar-IQ" dirty="0"/>
              <a:t>ث‌-	</a:t>
            </a:r>
            <a:r>
              <a:rPr lang="ar-IQ" dirty="0" err="1"/>
              <a:t>الطبرسي</a:t>
            </a:r>
            <a:r>
              <a:rPr lang="ar-IQ" dirty="0"/>
              <a:t> :- كشف المراد عن اللفظ المشكل .</a:t>
            </a:r>
          </a:p>
          <a:p>
            <a:endParaRPr lang="ar-IQ" dirty="0"/>
          </a:p>
        </p:txBody>
      </p:sp>
    </p:spTree>
    <p:extLst>
      <p:ext uri="{BB962C8B-B14F-4D97-AF65-F5344CB8AC3E}">
        <p14:creationId xmlns:p14="http://schemas.microsoft.com/office/powerpoint/2010/main" val="729551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640960" cy="5184576"/>
          </a:xfrm>
        </p:spPr>
        <p:txBody>
          <a:bodyPr>
            <a:normAutofit/>
          </a:bodyPr>
          <a:lstStyle/>
          <a:p>
            <a:r>
              <a:rPr lang="ar-IQ" b="1" dirty="0">
                <a:solidFill>
                  <a:schemeClr val="accent1"/>
                </a:solidFill>
              </a:rPr>
              <a:t>التأويل في اللغة :- </a:t>
            </a:r>
            <a:r>
              <a:rPr lang="ar-IQ" dirty="0"/>
              <a:t>مأخوذ من الاول وهو الرجوع تقول آل الشي يؤول اولا ومالا بمعنى رجع والتأويل تفعيل من اول يؤول تأويلا ومعنى اول الكلام وتأوله دبر واوله وتأوله فسره </a:t>
            </a:r>
            <a:br>
              <a:rPr lang="ar-IQ" dirty="0"/>
            </a:br>
            <a:r>
              <a:rPr lang="ar-IQ" b="1" dirty="0">
                <a:solidFill>
                  <a:schemeClr val="accent1"/>
                </a:solidFill>
              </a:rPr>
              <a:t>التأويل في الاصطلاح :- </a:t>
            </a:r>
            <a:r>
              <a:rPr lang="ar-IQ" dirty="0"/>
              <a:t>اختلفت اساليب العلماء في تعريفه </a:t>
            </a:r>
            <a:br>
              <a:rPr lang="ar-IQ" dirty="0"/>
            </a:br>
            <a:r>
              <a:rPr lang="ar-IQ" dirty="0"/>
              <a:t>عرفه </a:t>
            </a:r>
            <a:r>
              <a:rPr lang="ar-IQ" dirty="0" err="1"/>
              <a:t>البغوي</a:t>
            </a:r>
            <a:r>
              <a:rPr lang="ar-IQ" dirty="0"/>
              <a:t> :- انه صرف الآية الى معنى موافق لما قبلها وما بعدها تحتمله الآية غير مخالف للكتاب من طريق الاستنباط .</a:t>
            </a:r>
            <a:br>
              <a:rPr lang="ar-IQ" dirty="0"/>
            </a:br>
            <a:r>
              <a:rPr lang="ar-IQ" dirty="0" err="1"/>
              <a:t>الطبرسي</a:t>
            </a:r>
            <a:r>
              <a:rPr lang="ar-IQ" dirty="0"/>
              <a:t>:- انه رد احد المحتملين الى ما يطابق الظاهر .</a:t>
            </a:r>
            <a:br>
              <a:rPr lang="ar-IQ" dirty="0"/>
            </a:br>
            <a:r>
              <a:rPr lang="ar-IQ" dirty="0"/>
              <a:t>ابن حزم الظاهري :- انه نقل اللفظ عما </a:t>
            </a:r>
            <a:r>
              <a:rPr lang="ar-IQ" dirty="0" err="1"/>
              <a:t>اقتضاه</a:t>
            </a:r>
            <a:r>
              <a:rPr lang="ar-IQ" dirty="0"/>
              <a:t> ظاهره وعما وضع له في اللغة الى معنى اخر .</a:t>
            </a:r>
            <a:br>
              <a:rPr lang="ar-IQ" dirty="0"/>
            </a:br>
            <a:r>
              <a:rPr lang="ar-IQ" dirty="0"/>
              <a:t>واخرون :- انه حمل الكلام على معنى غير المعنى الذي </a:t>
            </a:r>
            <a:r>
              <a:rPr lang="ar-IQ" dirty="0" err="1"/>
              <a:t>يقتضيه</a:t>
            </a:r>
            <a:r>
              <a:rPr lang="ar-IQ" dirty="0"/>
              <a:t> الظاهر بموجب دليل اقتضى ان يحمل على ذلك ويخرج على ظاهره </a:t>
            </a:r>
          </a:p>
        </p:txBody>
      </p:sp>
      <p:sp>
        <p:nvSpPr>
          <p:cNvPr id="2" name="Title 1"/>
          <p:cNvSpPr>
            <a:spLocks noGrp="1"/>
          </p:cNvSpPr>
          <p:nvPr>
            <p:ph type="title"/>
          </p:nvPr>
        </p:nvSpPr>
        <p:spPr/>
        <p:txBody>
          <a:bodyPr>
            <a:normAutofit fontScale="90000"/>
          </a:bodyPr>
          <a:lstStyle/>
          <a:p>
            <a:pPr algn="r"/>
            <a:r>
              <a:rPr lang="ar-IQ" dirty="0" smtClean="0"/>
              <a:t/>
            </a:r>
            <a:br>
              <a:rPr lang="ar-IQ" dirty="0" smtClean="0"/>
            </a:br>
            <a:r>
              <a:rPr lang="ar-IQ" dirty="0"/>
              <a:t>2</a:t>
            </a:r>
            <a:r>
              <a:rPr lang="ar-IQ" dirty="0" smtClean="0"/>
              <a:t>-</a:t>
            </a:r>
            <a:r>
              <a:rPr lang="ar-IQ" dirty="0"/>
              <a:t>	تعريف التأويل لغة واصطلاحا :- </a:t>
            </a:r>
            <a:br>
              <a:rPr lang="ar-IQ" dirty="0"/>
            </a:br>
            <a:r>
              <a:rPr lang="ar-IQ" dirty="0"/>
              <a:t/>
            </a:r>
            <a:br>
              <a:rPr lang="ar-IQ" dirty="0"/>
            </a:br>
            <a:endParaRPr lang="ar-IQ" dirty="0"/>
          </a:p>
        </p:txBody>
      </p:sp>
    </p:spTree>
    <p:extLst>
      <p:ext uri="{BB962C8B-B14F-4D97-AF65-F5344CB8AC3E}">
        <p14:creationId xmlns:p14="http://schemas.microsoft.com/office/powerpoint/2010/main" val="2768339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TotalTime>
  <Words>55</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مباحث علم التفسير</vt:lpstr>
      <vt:lpstr>   المبحث الاول في تعريف التفسير والتأويل لغة واصطلاحا    </vt:lpstr>
      <vt:lpstr>PowerPoint Presentation</vt:lpstr>
      <vt:lpstr> 2- تعريف التأويل لغة واصطلاحا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التفسير</dc:title>
  <dc:creator>PC1</dc:creator>
  <cp:lastModifiedBy>PC1</cp:lastModifiedBy>
  <cp:revision>3</cp:revision>
  <dcterms:created xsi:type="dcterms:W3CDTF">2019-11-11T07:23:00Z</dcterms:created>
  <dcterms:modified xsi:type="dcterms:W3CDTF">2019-11-11T07:50:54Z</dcterms:modified>
</cp:coreProperties>
</file>