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08" r:id="rId1"/>
  </p:sldMasterIdLst>
  <p:sldIdLst>
    <p:sldId id="256" r:id="rId2"/>
    <p:sldId id="259" r:id="rId3"/>
    <p:sldId id="257" r:id="rId4"/>
    <p:sldId id="258" r:id="rId5"/>
    <p:sldId id="260" r:id="rId6"/>
    <p:sldId id="261" r:id="rId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6" d="100"/>
          <a:sy n="66" d="100"/>
        </p:scale>
        <p:origin x="-1506" y="-108"/>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A74805B1-7AAD-4110-B0E1-AD967EF47B3C}" type="datetimeFigureOut">
              <a:rPr lang="ar-IQ" smtClean="0"/>
              <a:t>14/03/1441</a:t>
            </a:fld>
            <a:endParaRPr lang="ar-IQ"/>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ar-IQ"/>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C97A2968-0259-4510-B700-23F1FBE830DF}" type="slidenum">
              <a:rPr lang="ar-IQ" smtClean="0"/>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5" name="Footer Placeholder 4"/>
          <p:cNvSpPr>
            <a:spLocks noGrp="1"/>
          </p:cNvSpPr>
          <p:nvPr>
            <p:ph type="ftr" sz="quarter" idx="11"/>
          </p:nvPr>
        </p:nvSpPr>
        <p:spPr/>
        <p:txBody>
          <a:bodyPr/>
          <a:lstStyle>
            <a:extLst/>
          </a:lstStyle>
          <a:p>
            <a:endParaRPr lang="ar-IQ"/>
          </a:p>
        </p:txBody>
      </p:sp>
      <p:sp>
        <p:nvSpPr>
          <p:cNvPr id="6" name="Slide Number Placeholder 5"/>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8" name="Footer Placeholder 7"/>
          <p:cNvSpPr>
            <a:spLocks noGrp="1"/>
          </p:cNvSpPr>
          <p:nvPr>
            <p:ph type="ftr" sz="quarter" idx="11"/>
          </p:nvPr>
        </p:nvSpPr>
        <p:spPr/>
        <p:txBody>
          <a:bodyPr/>
          <a:lstStyle>
            <a:extLst/>
          </a:lstStyle>
          <a:p>
            <a:endParaRPr lang="ar-IQ"/>
          </a:p>
        </p:txBody>
      </p:sp>
      <p:sp>
        <p:nvSpPr>
          <p:cNvPr id="9" name="Slide Number Placeholder 8"/>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4" name="Footer Placeholder 3"/>
          <p:cNvSpPr>
            <a:spLocks noGrp="1"/>
          </p:cNvSpPr>
          <p:nvPr>
            <p:ph type="ftr" sz="quarter" idx="11"/>
          </p:nvPr>
        </p:nvSpPr>
        <p:spPr/>
        <p:txBody>
          <a:bodyPr/>
          <a:lstStyle>
            <a:extLst/>
          </a:lstStyle>
          <a:p>
            <a:endParaRPr lang="ar-IQ"/>
          </a:p>
        </p:txBody>
      </p:sp>
      <p:sp>
        <p:nvSpPr>
          <p:cNvPr id="5" name="Slide Number Placeholder 4"/>
          <p:cNvSpPr>
            <a:spLocks noGrp="1"/>
          </p:cNvSpPr>
          <p:nvPr>
            <p:ph type="sldNum" sz="quarter" idx="12"/>
          </p:nvPr>
        </p:nvSpPr>
        <p:spPr/>
        <p:txBody>
          <a:bodyPr/>
          <a:lstStyle>
            <a:extLst/>
          </a:lstStyle>
          <a:p>
            <a:fld id="{C97A2968-0259-4510-B700-23F1FBE830DF}" type="slidenum">
              <a:rPr lang="ar-IQ" smtClean="0"/>
              <a:t>‹#›</a:t>
            </a:fld>
            <a:endParaRPr lang="ar-IQ"/>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74805B1-7AAD-4110-B0E1-AD967EF47B3C}" type="datetimeFigureOut">
              <a:rPr lang="ar-IQ" smtClean="0"/>
              <a:t>14/03/1441</a:t>
            </a:fld>
            <a:endParaRPr lang="ar-IQ"/>
          </a:p>
        </p:txBody>
      </p:sp>
      <p:sp>
        <p:nvSpPr>
          <p:cNvPr id="3" name="Footer Placeholder 2"/>
          <p:cNvSpPr>
            <a:spLocks noGrp="1"/>
          </p:cNvSpPr>
          <p:nvPr>
            <p:ph type="ftr" sz="quarter" idx="11"/>
          </p:nvPr>
        </p:nvSpPr>
        <p:spPr/>
        <p:txBody>
          <a:bodyPr/>
          <a:lstStyle>
            <a:extLst/>
          </a:lstStyle>
          <a:p>
            <a:endParaRPr lang="ar-IQ"/>
          </a:p>
        </p:txBody>
      </p:sp>
      <p:sp>
        <p:nvSpPr>
          <p:cNvPr id="4" name="Slide Number Placeholder 3"/>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p:txBody>
          <a:bodyPr/>
          <a:lstStyle>
            <a:extLst/>
          </a:lstStyle>
          <a:p>
            <a:endParaRPr lang="ar-IQ"/>
          </a:p>
        </p:txBody>
      </p:sp>
      <p:sp>
        <p:nvSpPr>
          <p:cNvPr id="7" name="Slide Number Placeholder 6"/>
          <p:cNvSpPr>
            <a:spLocks noGrp="1"/>
          </p:cNvSpPr>
          <p:nvPr>
            <p:ph type="sldNum" sz="quarter" idx="12"/>
          </p:nvPr>
        </p:nvSpPr>
        <p:spPr/>
        <p:txBody>
          <a:bodyPr/>
          <a:lstStyle>
            <a:extLst/>
          </a:lstStyle>
          <a:p>
            <a:fld id="{C97A2968-0259-4510-B700-23F1FBE830DF}" type="slidenum">
              <a:rPr lang="ar-IQ" smtClean="0"/>
              <a:t>‹#›</a:t>
            </a:fld>
            <a:endParaRPr lang="ar-IQ"/>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A74805B1-7AAD-4110-B0E1-AD967EF47B3C}" type="datetimeFigureOut">
              <a:rPr lang="ar-IQ" smtClean="0"/>
              <a:t>14/03/1441</a:t>
            </a:fld>
            <a:endParaRPr lang="ar-IQ"/>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ar-IQ"/>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C97A2968-0259-4510-B700-23F1FBE830DF}" type="slidenum">
              <a:rPr lang="ar-IQ" smtClean="0"/>
              <a:t>‹#›</a:t>
            </a:fld>
            <a:endParaRPr lang="ar-IQ"/>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499273" y="5944936"/>
            <a:ext cx="4940624" cy="921076"/>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7485" h="337">
                <a:moveTo>
                  <a:pt x="0" y="2"/>
                </a:moveTo>
                <a:lnTo>
                  <a:pt x="7485" y="337"/>
                </a:lnTo>
                <a:lnTo>
                  <a:pt x="5558" y="337"/>
                </a:lnTo>
                <a:lnTo>
                  <a:pt x="1" y="0"/>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485717" y="5939011"/>
            <a:ext cx="3690451" cy="93345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591" h="588">
                <a:moveTo>
                  <a:pt x="0" y="0"/>
                </a:moveTo>
                <a:lnTo>
                  <a:pt x="5591" y="585"/>
                </a:lnTo>
                <a:lnTo>
                  <a:pt x="4415" y="588"/>
                </a:lnTo>
                <a:lnTo>
                  <a:pt x="12" y="4"/>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A74805B1-7AAD-4110-B0E1-AD967EF47B3C}" type="datetimeFigureOut">
              <a:rPr lang="ar-IQ" smtClean="0"/>
              <a:t>14/03/1441</a:t>
            </a:fld>
            <a:endParaRPr lang="ar-IQ"/>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ar-IQ"/>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C97A2968-0259-4510-B700-23F1FBE830DF}" type="slidenum">
              <a:rPr lang="ar-IQ" smtClean="0"/>
              <a:t>‹#›</a:t>
            </a:fld>
            <a:endParaRPr lang="ar-IQ"/>
          </a:p>
        </p:txBody>
      </p:sp>
    </p:spTree>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Lst>
  <p:txStyles>
    <p:titleStyle>
      <a:lvl1pPr algn="l" rtl="1"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r" rtl="1"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r" rtl="1"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r" rtl="1"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r" rtl="1"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r" rtl="1"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r" rtl="1"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r" rtl="1"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r" rtl="1"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pPr algn="ctr"/>
            <a:r>
              <a:rPr lang="ar-IQ" dirty="0" smtClean="0"/>
              <a:t>مباحث</a:t>
            </a:r>
            <a:br>
              <a:rPr lang="ar-IQ" dirty="0" smtClean="0"/>
            </a:br>
            <a:r>
              <a:rPr lang="ar-IQ" dirty="0" smtClean="0"/>
              <a:t>علم التفسير</a:t>
            </a:r>
            <a:endParaRPr lang="ar-IQ" dirty="0"/>
          </a:p>
        </p:txBody>
      </p:sp>
      <p:sp>
        <p:nvSpPr>
          <p:cNvPr id="3" name="Subtitle 2"/>
          <p:cNvSpPr>
            <a:spLocks noGrp="1"/>
          </p:cNvSpPr>
          <p:nvPr>
            <p:ph type="subTitle" idx="1"/>
          </p:nvPr>
        </p:nvSpPr>
        <p:spPr/>
        <p:txBody>
          <a:bodyPr/>
          <a:lstStyle/>
          <a:p>
            <a:r>
              <a:rPr lang="ar-IQ" dirty="0" smtClean="0"/>
              <a:t>قسم العقيدة والفكر الاسلامي</a:t>
            </a:r>
          </a:p>
          <a:p>
            <a:r>
              <a:rPr lang="ar-IQ" dirty="0" smtClean="0"/>
              <a:t>المرحلة الثالثة</a:t>
            </a:r>
          </a:p>
          <a:p>
            <a:endParaRPr lang="ar-IQ" dirty="0"/>
          </a:p>
          <a:p>
            <a:endParaRPr lang="ar-IQ" dirty="0" smtClean="0"/>
          </a:p>
        </p:txBody>
      </p:sp>
      <p:sp>
        <p:nvSpPr>
          <p:cNvPr id="4" name="TextBox 3"/>
          <p:cNvSpPr txBox="1"/>
          <p:nvPr/>
        </p:nvSpPr>
        <p:spPr>
          <a:xfrm>
            <a:off x="827584" y="5589240"/>
            <a:ext cx="3528392" cy="461665"/>
          </a:xfrm>
          <a:prstGeom prst="rect">
            <a:avLst/>
          </a:prstGeom>
          <a:noFill/>
        </p:spPr>
        <p:txBody>
          <a:bodyPr wrap="square" rtlCol="1">
            <a:spAutoFit/>
          </a:bodyPr>
          <a:lstStyle/>
          <a:p>
            <a:r>
              <a:rPr lang="ar-IQ" sz="2400" b="1" dirty="0" err="1" smtClean="0">
                <a:solidFill>
                  <a:schemeClr val="bg1"/>
                </a:solidFill>
              </a:rPr>
              <a:t>أ.م.د</a:t>
            </a:r>
            <a:r>
              <a:rPr lang="ar-IQ" sz="2400" b="1" dirty="0" smtClean="0">
                <a:solidFill>
                  <a:schemeClr val="bg1"/>
                </a:solidFill>
              </a:rPr>
              <a:t> ابراهيم عبد السلام ياسين</a:t>
            </a:r>
            <a:endParaRPr lang="ar-IQ" sz="2400" b="1" dirty="0">
              <a:solidFill>
                <a:schemeClr val="bg1"/>
              </a:solidFill>
            </a:endParaRPr>
          </a:p>
        </p:txBody>
      </p:sp>
    </p:spTree>
    <p:extLst>
      <p:ext uri="{BB962C8B-B14F-4D97-AF65-F5344CB8AC3E}">
        <p14:creationId xmlns:p14="http://schemas.microsoft.com/office/powerpoint/2010/main" val="1988040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51520" y="1412776"/>
            <a:ext cx="8712968" cy="5157192"/>
          </a:xfrm>
        </p:spPr>
        <p:txBody>
          <a:bodyPr>
            <a:normAutofit fontScale="85000" lnSpcReduction="10000"/>
          </a:bodyPr>
          <a:lstStyle/>
          <a:p>
            <a:pPr marL="109728" indent="0">
              <a:buNone/>
            </a:pPr>
            <a:r>
              <a:rPr lang="ar-IQ" dirty="0"/>
              <a:t>ان اهمية كل علم ترتبط بأهمية موضوعه ، فأهمية التفسير نابعة من القران الكريم الذي هو من اشرف الموضوعات واقدسها لأنه كتاب الله الخالد الذي (( احكمت آياته ثم فصلت من لدن حكيم خبير )) وهو الكتاب الذي (( لا يأتيه الباطل من بين يديه ولا من خلفه تنزيل من حكيم حميد )) وهو الضياء الذي ينير للإنسانية طريق الحياة الفاضلة ويرسم لها المنهج السوي في حل ما يعترضها من مشكلات بفضل ما جاء فيه من مبادئ حكيمة وقوانين عادلة ونظم سديدة ومثل عليا تبني العقيدة السليمة في العقول وتغرس الاخلاق الحميدة في النفوس انه رسالة للحياة المثالية كأشمل ما تكون الحياة اذ فيه المجالات الفسيحة للنظم التربوية والاجتماعية والسياسية ونظم المعاملات وقواعد العلاقات في شتى صورها على مستوى الفرد والاسرة والدولة وبيان علاقتها بغيرها من الدول وصدق الله العظيم حيث يقول (( ولقد ضربنا للناس في هذا القران من كل مثل لعلهم يتذكرون قرانا عربيا غير ذي عوج لعلهم يتقون )) ولقد قال رسول الله ( صلى الله عليه واله وسلم ) في وصفه كما روي عن علي ( عليه السلام) (( عليكم بكتاب الله فيه نبأ ما قبلكم وخبر ما بعدكم وحكم ما بينكم هو الفصل ليس بالهزل من تركه جبار قصمه الله ومن ابتغى الهدى في غيره اضله الله هو حبل الله المتين والذكر الحكيم والصراط المستقيم هو الذي لا تزيغ به الاهواء ولا يشبع منه العلماء ولا يخلق عن كثرة الرد ولا تنقضي عجائبه ومن قال به صدق ومن حكم به عدل ومن خاصم به افلح ومن دعي اليه هدى الى صراط مستقيم )) </a:t>
            </a:r>
          </a:p>
        </p:txBody>
      </p:sp>
      <p:sp>
        <p:nvSpPr>
          <p:cNvPr id="2" name="Title 1"/>
          <p:cNvSpPr>
            <a:spLocks noGrp="1"/>
          </p:cNvSpPr>
          <p:nvPr>
            <p:ph type="title"/>
          </p:nvPr>
        </p:nvSpPr>
        <p:spPr/>
        <p:txBody>
          <a:bodyPr>
            <a:normAutofit fontScale="90000"/>
          </a:bodyPr>
          <a:lstStyle/>
          <a:p>
            <a:pPr algn="r"/>
            <a:r>
              <a:rPr lang="ar-IQ" dirty="0"/>
              <a:t>المبحث الثالث </a:t>
            </a:r>
            <a:br>
              <a:rPr lang="ar-IQ" dirty="0"/>
            </a:br>
            <a:r>
              <a:rPr lang="ar-IQ" dirty="0"/>
              <a:t>في اهمية التفسير </a:t>
            </a:r>
          </a:p>
        </p:txBody>
      </p:sp>
    </p:spTree>
    <p:extLst>
      <p:ext uri="{BB962C8B-B14F-4D97-AF65-F5344CB8AC3E}">
        <p14:creationId xmlns:p14="http://schemas.microsoft.com/office/powerpoint/2010/main" val="276833925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404664"/>
            <a:ext cx="8363272" cy="5688632"/>
          </a:xfrm>
        </p:spPr>
        <p:txBody>
          <a:bodyPr>
            <a:normAutofit/>
          </a:bodyPr>
          <a:lstStyle/>
          <a:p>
            <a:pPr marL="109728" indent="0">
              <a:buNone/>
            </a:pPr>
            <a:r>
              <a:rPr lang="ar-IQ" dirty="0"/>
              <a:t>ولقد ازدادت الحاجة الى التفسير عصرا بعد عصر نظرا لضعف المملكة العربية بسبب اختلاط العرب بغيرهم وشيوع اللحن الذي افسد الفصاحة والبلاغة بين صفوف المثقفين فالتفسير له اهمية عظيمة ومكانة كريمة بين سائر العلوم لأنه المفتاح لعلوم القران وكنوزه الرائعة واسراره المعجزة  ومن اجل هذا نجد معظم المفسرين يتحدثون عن اهمية التفسير منهم </a:t>
            </a:r>
          </a:p>
          <a:p>
            <a:pPr marL="109728" indent="0">
              <a:buNone/>
            </a:pPr>
            <a:r>
              <a:rPr lang="ar-IQ" dirty="0"/>
              <a:t>1-	الراغب الاصفهاني :- "ان اشرف صناعة يتعاطاها الانسان تفسير القران وتأويله " وذلك لان الصناعة انما تشرفت بشرف موضوعاتها وهل هناك موضوع اشرف من موضوع كتاب الله تعالى الذي هو ينبوع كل حكمة ومعدن كل فضيلة ومفتاح كل نهضة وتقدم وازدهار </a:t>
            </a:r>
            <a:endParaRPr lang="ar-IQ" dirty="0" smtClean="0"/>
          </a:p>
          <a:p>
            <a:pPr marL="109728" indent="0">
              <a:buNone/>
            </a:pPr>
            <a:r>
              <a:rPr lang="ar-IQ" dirty="0"/>
              <a:t>2-	السيوطي :- فصناعة التفسير قد حازت الشرف من الجهات الثلاث اما من جهة الموضوع فلأن موضوعه كلام الله تعالى الذي هو ينبوع كل حكمة ومعدن كل فضيلة فيه نبأ ما قبلكم وخبر ما بعدكم وحكم ما بينكم لا يخلق على كثرة الرد ولا تنقضي عجائبه </a:t>
            </a:r>
          </a:p>
          <a:p>
            <a:pPr marL="109728" indent="0">
              <a:buNone/>
            </a:pPr>
            <a:endParaRPr lang="ar-IQ" dirty="0"/>
          </a:p>
        </p:txBody>
      </p:sp>
    </p:spTree>
    <p:extLst>
      <p:ext uri="{BB962C8B-B14F-4D97-AF65-F5344CB8AC3E}">
        <p14:creationId xmlns:p14="http://schemas.microsoft.com/office/powerpoint/2010/main" val="7295513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95536" y="692696"/>
            <a:ext cx="8291264" cy="5314595"/>
          </a:xfrm>
        </p:spPr>
        <p:txBody>
          <a:bodyPr>
            <a:normAutofit fontScale="92500"/>
          </a:bodyPr>
          <a:lstStyle/>
          <a:p>
            <a:pPr marL="109728" indent="0">
              <a:buNone/>
            </a:pPr>
            <a:r>
              <a:rPr lang="ar-IQ" dirty="0"/>
              <a:t>3-	يقول </a:t>
            </a:r>
            <a:r>
              <a:rPr lang="ar-IQ" dirty="0" err="1"/>
              <a:t>الطبرسي</a:t>
            </a:r>
            <a:r>
              <a:rPr lang="ar-IQ" dirty="0"/>
              <a:t> :- علم التفسير هو اجل العلوم قدرا لأنه الموصل الى فهم مراد الله من كتابه ومعرفة احكام الله في وحيه وما فرضه على عباده وهذه الغاية كما لا يخفى هي اشرف الغايات واحسن الطرق لنيل السعادات </a:t>
            </a:r>
          </a:p>
          <a:p>
            <a:pPr marL="109728" indent="0">
              <a:buNone/>
            </a:pPr>
            <a:r>
              <a:rPr lang="ar-IQ" dirty="0"/>
              <a:t>4-	ابن كثير :- فالواجب على العلماء الكشف عن معاني كلام الله وتفسير ذلك وطلبه من مظانه وتعلم ذلك وتعليمه كما قال الله تعالى " واذ اخذ الله ميثاق الذين اوتوا الكتاب لتبيننه للناس ولا تكتمونه فنبذوه وراء ظهورهم واشتروا به ثمنا قليلا فبئس ما يشترون " وقال ايضا " ان الذين يشترون بعهد الله وايمانهم ثمنا قليلا اولئك </a:t>
            </a:r>
            <a:r>
              <a:rPr lang="ar-IQ" dirty="0" err="1"/>
              <a:t>لاخلاق</a:t>
            </a:r>
            <a:r>
              <a:rPr lang="ar-IQ" dirty="0"/>
              <a:t> لهم في الاخرة ولا يكلمهم الله ولا ينظر اليهم يوم القيامة ولا يزكيهم ولهم عذاب اليم " فذم الله تعالى في هذه الآيات اهل الكتاب قبلنا بإعراضهم عن كتاب الله المنزل عليهم واقبالهم على الدنيا وجمعها واشتغالهم بغير ما امروا به من اتباع كلام الله فعلينا ايها المسلمون ان ننتهي عما ذمهم الله تعالى به وان نأتمر بما امرنا الله به من تعلم كتاب الله المنزل الينا وتعليمه وتفهمه وتفهيمه </a:t>
            </a:r>
          </a:p>
          <a:p>
            <a:pPr marL="109728" indent="0">
              <a:buNone/>
            </a:pPr>
            <a:endParaRPr lang="ar-IQ" dirty="0"/>
          </a:p>
        </p:txBody>
      </p:sp>
    </p:spTree>
    <p:extLst>
      <p:ext uri="{BB962C8B-B14F-4D97-AF65-F5344CB8AC3E}">
        <p14:creationId xmlns:p14="http://schemas.microsoft.com/office/powerpoint/2010/main" val="69408981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1196752"/>
            <a:ext cx="8291264" cy="4810539"/>
          </a:xfrm>
        </p:spPr>
        <p:txBody>
          <a:bodyPr/>
          <a:lstStyle/>
          <a:p>
            <a:pPr marL="109728" indent="0">
              <a:buNone/>
            </a:pPr>
            <a:r>
              <a:rPr lang="ar-IQ" dirty="0"/>
              <a:t>5-	ذهب الزمخشري الى ابعد من هذا فجعل الخوض في تفسير القران فرض عين ولعل ذهاب هذين العالمين الى هذا المذهب يعتمد على ما في القران والسنة من نصوص تدل على الدعوة الى العناية بتفسير القران وكشف معانيه فما ورد في القران قوله تعالى في سورة النساء " افلا يتدبرون القران " وقوله ايضا " واذا جاءهم امر من الامن او الخوف اذاعوا به ولو ردوه الى الرسول والى اولي الامر منهم لعلمه الذين يستنبطونه منهم " وقوله في سورة المؤمنون " </a:t>
            </a:r>
            <a:r>
              <a:rPr lang="ar-IQ" dirty="0" err="1"/>
              <a:t>افلم</a:t>
            </a:r>
            <a:r>
              <a:rPr lang="ar-IQ" dirty="0"/>
              <a:t> يدبروا القول ام جاءهم ما لم يأت اباءهم الاولين "وقوله في سورة محمد " افلا يتدبرون القران ام على قلوب اقفالها " </a:t>
            </a:r>
          </a:p>
        </p:txBody>
      </p:sp>
    </p:spTree>
    <p:extLst>
      <p:ext uri="{BB962C8B-B14F-4D97-AF65-F5344CB8AC3E}">
        <p14:creationId xmlns:p14="http://schemas.microsoft.com/office/powerpoint/2010/main" val="397665026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08720"/>
            <a:ext cx="8363272" cy="5098571"/>
          </a:xfrm>
        </p:spPr>
        <p:txBody>
          <a:bodyPr>
            <a:normAutofit/>
          </a:bodyPr>
          <a:lstStyle/>
          <a:p>
            <a:pPr marL="109728" indent="0">
              <a:buNone/>
            </a:pPr>
            <a:r>
              <a:rPr lang="ar-IQ" dirty="0"/>
              <a:t>6-	ومع هذا كله فلا يحل لكل مسلم ان يمارس التفسير الا اذا كان اهلا له وعالما به ومتمكنا من اسبابه ومستكملا كل مقوماته وشروطه حتى يسلم كلام الله من جهل الجاهلين وضلال المضلين لان الجاهل بذلك يهرف فيه بما لا يعرف فيظل الناس عن سواء السبيل .</a:t>
            </a:r>
          </a:p>
          <a:p>
            <a:pPr marL="109728" indent="0">
              <a:buNone/>
            </a:pPr>
            <a:r>
              <a:rPr lang="ar-IQ" dirty="0"/>
              <a:t>7-	ومن اجل ذلك ارى طلبة الدراسات الاسلامية اولى الناس بحفظ القران الكريم والقيام بتفسيره ونشر مبادئه واحكامه وانهم اجدر الناس بالتزامه سلوكا وعملا في كل شأن من شؤون الحياة لانهم هم الذين يقدرون على الرد على كل مبتدع في تفسير الآيات او مؤول لها على غير معناها المراد كالمشبهة والمجسمة حيث اتبع الاولون طريقة منحرفة في معالجة النص القرآني ومحاولة تفسيره فلم يكلف انفسهم بما يقتضي الامر عادة بالرجوع الى الاصول الشرعية او تدرأ عن تفسيره كل زيغ وانحراف . </a:t>
            </a:r>
          </a:p>
        </p:txBody>
      </p:sp>
    </p:spTree>
    <p:extLst>
      <p:ext uri="{BB962C8B-B14F-4D97-AF65-F5344CB8AC3E}">
        <p14:creationId xmlns:p14="http://schemas.microsoft.com/office/powerpoint/2010/main" val="1857419368"/>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font script="Geor" typeface="Sylfaen"/>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65000" b="980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39</TotalTime>
  <Words>320</Words>
  <Application>Microsoft Office PowerPoint</Application>
  <PresentationFormat>On-screen Show (4:3)</PresentationFormat>
  <Paragraphs>14</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مباحث علم التفسير</vt:lpstr>
      <vt:lpstr>المبحث الثالث  في اهمية التفسير </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علم التفسير</dc:title>
  <dc:creator>PC1</dc:creator>
  <cp:lastModifiedBy>PC1</cp:lastModifiedBy>
  <cp:revision>5</cp:revision>
  <dcterms:created xsi:type="dcterms:W3CDTF">2019-11-11T07:23:00Z</dcterms:created>
  <dcterms:modified xsi:type="dcterms:W3CDTF">2019-11-11T08:02:29Z</dcterms:modified>
</cp:coreProperties>
</file>