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9" r:id="rId3"/>
    <p:sldId id="257" r:id="rId4"/>
    <p:sldId id="261" r:id="rId5"/>
    <p:sldId id="262"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4805B1-7AAD-4110-B0E1-AD967EF47B3C}" type="datetimeFigureOut">
              <a:rPr lang="ar-IQ" smtClean="0"/>
              <a:t>14/03/1441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97A2968-0259-4510-B700-23F1FBE830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97A2968-0259-4510-B700-23F1FBE830DF}"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4805B1-7AAD-4110-B0E1-AD967EF47B3C}" type="datetimeFigureOut">
              <a:rPr lang="ar-IQ" smtClean="0"/>
              <a:t>14/03/1441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7A2968-0259-4510-B700-23F1FBE830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t>مباحث</a:t>
            </a:r>
            <a:br>
              <a:rPr lang="ar-IQ" dirty="0" smtClean="0"/>
            </a:br>
            <a:r>
              <a:rPr lang="ar-IQ" dirty="0" smtClean="0"/>
              <a:t>علم التفسير</a:t>
            </a:r>
            <a:endParaRPr lang="ar-IQ" dirty="0"/>
          </a:p>
        </p:txBody>
      </p:sp>
      <p:sp>
        <p:nvSpPr>
          <p:cNvPr id="3" name="Subtitle 2"/>
          <p:cNvSpPr>
            <a:spLocks noGrp="1"/>
          </p:cNvSpPr>
          <p:nvPr>
            <p:ph type="subTitle" idx="1"/>
          </p:nvPr>
        </p:nvSpPr>
        <p:spPr/>
        <p:txBody>
          <a:bodyPr/>
          <a:lstStyle/>
          <a:p>
            <a:r>
              <a:rPr lang="ar-IQ" dirty="0" smtClean="0"/>
              <a:t>قسم العقيدة والفكر الاسلامي</a:t>
            </a:r>
          </a:p>
          <a:p>
            <a:r>
              <a:rPr lang="ar-IQ" dirty="0" smtClean="0"/>
              <a:t>المرحلة الثالثة</a:t>
            </a:r>
          </a:p>
          <a:p>
            <a:endParaRPr lang="ar-IQ" dirty="0"/>
          </a:p>
          <a:p>
            <a:endParaRPr lang="ar-IQ" dirty="0" smtClean="0"/>
          </a:p>
        </p:txBody>
      </p:sp>
      <p:sp>
        <p:nvSpPr>
          <p:cNvPr id="4" name="TextBox 3"/>
          <p:cNvSpPr txBox="1"/>
          <p:nvPr/>
        </p:nvSpPr>
        <p:spPr>
          <a:xfrm>
            <a:off x="827584" y="5589240"/>
            <a:ext cx="3528392" cy="461665"/>
          </a:xfrm>
          <a:prstGeom prst="rect">
            <a:avLst/>
          </a:prstGeom>
          <a:noFill/>
        </p:spPr>
        <p:txBody>
          <a:bodyPr wrap="square" rtlCol="1">
            <a:spAutoFit/>
          </a:bodyPr>
          <a:lstStyle/>
          <a:p>
            <a:r>
              <a:rPr lang="ar-IQ" sz="2400" b="1" dirty="0" err="1" smtClean="0">
                <a:solidFill>
                  <a:schemeClr val="bg1"/>
                </a:solidFill>
              </a:rPr>
              <a:t>أ.م.د</a:t>
            </a:r>
            <a:r>
              <a:rPr lang="ar-IQ" sz="2400" b="1" dirty="0" smtClean="0">
                <a:solidFill>
                  <a:schemeClr val="bg1"/>
                </a:solidFill>
              </a:rPr>
              <a:t> ابراهيم عبد السلام ياسين</a:t>
            </a:r>
            <a:endParaRPr lang="ar-IQ" sz="2400" b="1" dirty="0">
              <a:solidFill>
                <a:schemeClr val="bg1"/>
              </a:solidFill>
            </a:endParaRPr>
          </a:p>
        </p:txBody>
      </p:sp>
    </p:spTree>
    <p:extLst>
      <p:ext uri="{BB962C8B-B14F-4D97-AF65-F5344CB8AC3E}">
        <p14:creationId xmlns:p14="http://schemas.microsoft.com/office/powerpoint/2010/main" val="19880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712968" cy="5157192"/>
          </a:xfrm>
        </p:spPr>
        <p:txBody>
          <a:bodyPr>
            <a:normAutofit/>
          </a:bodyPr>
          <a:lstStyle/>
          <a:p>
            <a:r>
              <a:rPr lang="ar-IQ" b="1" u="sng" dirty="0"/>
              <a:t>خطوات التفسير الموضوعي </a:t>
            </a:r>
            <a:endParaRPr lang="en-US" dirty="0"/>
          </a:p>
          <a:p>
            <a:r>
              <a:rPr lang="ar-IQ" dirty="0"/>
              <a:t> </a:t>
            </a:r>
            <a:endParaRPr lang="en-US" dirty="0"/>
          </a:p>
          <a:p>
            <a:pPr lvl="0"/>
            <a:r>
              <a:rPr lang="ar-IQ" dirty="0"/>
              <a:t>ان يكون للباحث هدف او اهداف ولابد للباحث من اهداف وبواعث تدفعه لذلك ولا بد من اهداف خاصة تناسب موضوع بحثه </a:t>
            </a:r>
            <a:endParaRPr lang="en-US" dirty="0"/>
          </a:p>
          <a:p>
            <a:pPr lvl="0"/>
            <a:r>
              <a:rPr lang="ar-IQ" dirty="0"/>
              <a:t>التفسير الموضوعي هو تفسير العصر وان يحدد الباحث مدى حاجة المجتمع الى بحثه اي يعالج قضية مجتمعية والضرورة التي سيعطيها والمشكلات التي سيعالجها </a:t>
            </a:r>
            <a:endParaRPr lang="en-US" dirty="0"/>
          </a:p>
          <a:p>
            <a:pPr lvl="0"/>
            <a:r>
              <a:rPr lang="ar-IQ" dirty="0"/>
              <a:t>ان لا يكون للباحث غرض مسبق ويريد ان يطوي نصوص القران حتى يخرج بالحاجة التي يريدها وان لا يكون للباحث مقرر فكري مسبق وان فعل ذلك سيحرف المصطلحات والآيات القرآنية لتخدم غرضه </a:t>
            </a:r>
            <a:endParaRPr lang="en-US" dirty="0"/>
          </a:p>
          <a:p>
            <a:endParaRPr lang="en-US" dirty="0"/>
          </a:p>
        </p:txBody>
      </p:sp>
      <p:sp>
        <p:nvSpPr>
          <p:cNvPr id="2" name="Title 1"/>
          <p:cNvSpPr>
            <a:spLocks noGrp="1"/>
          </p:cNvSpPr>
          <p:nvPr>
            <p:ph type="title"/>
          </p:nvPr>
        </p:nvSpPr>
        <p:spPr/>
        <p:txBody>
          <a:bodyPr>
            <a:normAutofit fontScale="90000"/>
          </a:bodyPr>
          <a:lstStyle/>
          <a:p>
            <a:pPr algn="r"/>
            <a:r>
              <a:rPr lang="ar-IQ" dirty="0"/>
              <a:t/>
            </a:r>
            <a:br>
              <a:rPr lang="ar-IQ" dirty="0"/>
            </a:br>
            <a:r>
              <a:rPr lang="ar-IQ" dirty="0"/>
              <a:t>المبحث </a:t>
            </a:r>
            <a:r>
              <a:rPr lang="ar-IQ" smtClean="0"/>
              <a:t>الثاني </a:t>
            </a:r>
            <a:r>
              <a:rPr lang="ar-IQ" smtClean="0"/>
              <a:t>عشر </a:t>
            </a:r>
            <a:r>
              <a:rPr lang="ar-IQ" dirty="0"/>
              <a:t/>
            </a:r>
            <a:br>
              <a:rPr lang="ar-IQ" dirty="0"/>
            </a:br>
            <a:endParaRPr lang="ar-IQ" dirty="0"/>
          </a:p>
        </p:txBody>
      </p:sp>
    </p:spTree>
    <p:extLst>
      <p:ext uri="{BB962C8B-B14F-4D97-AF65-F5344CB8AC3E}">
        <p14:creationId xmlns:p14="http://schemas.microsoft.com/office/powerpoint/2010/main" val="276833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363272" cy="5688632"/>
          </a:xfrm>
        </p:spPr>
        <p:txBody>
          <a:bodyPr>
            <a:normAutofit/>
          </a:bodyPr>
          <a:lstStyle/>
          <a:p>
            <a:pPr lvl="0"/>
            <a:r>
              <a:rPr lang="ar-IQ" dirty="0"/>
              <a:t>ان يطلع الباحث على الابحاث والدراسات القرآنية الاخرى على ان لا يكون مكتوب فيه واذا وجد من كتب في نفس الموضوع فعليه ان يتركه واذا كان في الموضوع نقص او مأخذ فلا بأس ان يصححه او يضيف عليه </a:t>
            </a:r>
            <a:endParaRPr lang="en-US" dirty="0"/>
          </a:p>
          <a:p>
            <a:pPr lvl="0"/>
            <a:r>
              <a:rPr lang="ar-IQ" dirty="0"/>
              <a:t>على الباحث ان يكون اكثر اطلاعا وقراءة عامة شاملة ويكون اكثر ثقافة في ذلك الموضوع ويكون ملما به  </a:t>
            </a:r>
            <a:endParaRPr lang="en-US" dirty="0"/>
          </a:p>
          <a:p>
            <a:pPr marL="109728" lvl="0" indent="0">
              <a:buNone/>
            </a:pPr>
            <a:endParaRPr lang="ar-IQ" dirty="0"/>
          </a:p>
        </p:txBody>
      </p:sp>
    </p:spTree>
    <p:extLst>
      <p:ext uri="{BB962C8B-B14F-4D97-AF65-F5344CB8AC3E}">
        <p14:creationId xmlns:p14="http://schemas.microsoft.com/office/powerpoint/2010/main" val="72955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b="1" u="sng" dirty="0"/>
              <a:t>آيات الاعجاز وفق التفسير الموضوعي</a:t>
            </a:r>
            <a:endParaRPr lang="en-US" dirty="0"/>
          </a:p>
          <a:p>
            <a:r>
              <a:rPr lang="ar-IQ" dirty="0"/>
              <a:t> </a:t>
            </a:r>
            <a:endParaRPr lang="en-US" dirty="0"/>
          </a:p>
          <a:p>
            <a:r>
              <a:rPr lang="ar-IQ" b="1" u="sng" dirty="0"/>
              <a:t>المعجزة </a:t>
            </a:r>
            <a:r>
              <a:rPr lang="ar-IQ" dirty="0"/>
              <a:t>:- هو امر خارق للعادة تظهر على يد الانبياء والرسل وتكون مقرونة بالتحدي</a:t>
            </a:r>
            <a:endParaRPr lang="en-US" dirty="0"/>
          </a:p>
          <a:p>
            <a:r>
              <a:rPr lang="ar-IQ" dirty="0"/>
              <a:t>وفكرة خرق العادة المقرونة بالتحدي وعني بخرق العادة اي ان الله يحدث امرا خارج عن عادة الناس والمعجزة التي يأتي بها النبي هي تنطق عن الله جل وعلا وتشهد هذه المعجزة للرسول بصدق دعواه وتؤيد ما جاء به كأن يقول الله صدق عبدي فيما جاء فلسان الحال والوضع العام ينبئ ان هذا الرسول صادق في دعواه </a:t>
            </a:r>
            <a:endParaRPr lang="en-US" dirty="0"/>
          </a:p>
          <a:p>
            <a:pPr marL="109728" indent="0">
              <a:buNone/>
            </a:pPr>
            <a:endParaRPr lang="en-US" dirty="0"/>
          </a:p>
        </p:txBody>
      </p:sp>
    </p:spTree>
    <p:extLst>
      <p:ext uri="{BB962C8B-B14F-4D97-AF65-F5344CB8AC3E}">
        <p14:creationId xmlns:p14="http://schemas.microsoft.com/office/powerpoint/2010/main" val="4036531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b="1" u="sng" dirty="0"/>
              <a:t>هدف الاعجاز القرآني</a:t>
            </a:r>
            <a:endParaRPr lang="en-US" dirty="0"/>
          </a:p>
          <a:p>
            <a:pPr marL="109728" indent="0">
              <a:buNone/>
            </a:pPr>
            <a:r>
              <a:rPr lang="ar-IQ" dirty="0"/>
              <a:t> </a:t>
            </a:r>
            <a:endParaRPr lang="en-US" dirty="0"/>
          </a:p>
          <a:p>
            <a:r>
              <a:rPr lang="ar-IQ" dirty="0"/>
              <a:t>اثبات ان القران الكريم معجزة محسوسة مستمرة </a:t>
            </a:r>
            <a:endParaRPr lang="en-US" dirty="0"/>
          </a:p>
          <a:p>
            <a:pPr marL="109728" indent="0">
              <a:buNone/>
            </a:pPr>
            <a:endParaRPr lang="en-US" dirty="0"/>
          </a:p>
        </p:txBody>
      </p:sp>
    </p:spTree>
    <p:extLst>
      <p:ext uri="{BB962C8B-B14F-4D97-AF65-F5344CB8AC3E}">
        <p14:creationId xmlns:p14="http://schemas.microsoft.com/office/powerpoint/2010/main" val="965511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TotalTime>
  <Words>79</Words>
  <Application>Microsoft Office PowerPoint</Application>
  <PresentationFormat>عرض على الشاشة (3:4)‏</PresentationFormat>
  <Paragraphs>19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Concourse</vt:lpstr>
      <vt:lpstr>مباحث علم التفسير</vt:lpstr>
      <vt:lpstr> المبحث الثاني عشر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التفسير</dc:title>
  <dc:creator>PC1</dc:creator>
  <cp:lastModifiedBy>PC2</cp:lastModifiedBy>
  <cp:revision>16</cp:revision>
  <dcterms:created xsi:type="dcterms:W3CDTF">2019-11-11T07:23:00Z</dcterms:created>
  <dcterms:modified xsi:type="dcterms:W3CDTF">2019-11-11T09:50:50Z</dcterms:modified>
</cp:coreProperties>
</file>