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IQ" dirty="0" smtClean="0"/>
              <a:t>مباحث</a:t>
            </a:r>
            <a:br>
              <a:rPr lang="ar-IQ" dirty="0" smtClean="0"/>
            </a:br>
            <a:r>
              <a:rPr lang="ar-IQ" dirty="0" smtClean="0"/>
              <a:t>علم التفسير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قسم العقيدة والفكر الاسلامي</a:t>
            </a:r>
          </a:p>
          <a:p>
            <a:r>
              <a:rPr lang="ar-IQ" dirty="0" smtClean="0"/>
              <a:t>المرحلة الثالثة</a:t>
            </a:r>
          </a:p>
          <a:p>
            <a:endParaRPr lang="ar-IQ" dirty="0"/>
          </a:p>
          <a:p>
            <a:endParaRPr lang="ar-IQ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27584" y="5589240"/>
            <a:ext cx="35283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b="1" dirty="0" err="1" smtClean="0">
                <a:solidFill>
                  <a:schemeClr val="bg1"/>
                </a:solidFill>
              </a:rPr>
              <a:t>أ.م.د</a:t>
            </a:r>
            <a:r>
              <a:rPr lang="ar-IQ" sz="2400" b="1" dirty="0" smtClean="0">
                <a:solidFill>
                  <a:schemeClr val="bg1"/>
                </a:solidFill>
              </a:rPr>
              <a:t> ابراهيم عبد السلام ياسين</a:t>
            </a:r>
            <a:endParaRPr lang="ar-IQ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0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8712968" cy="4896544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ar-IQ" b="1" dirty="0">
                <a:solidFill>
                  <a:schemeClr val="accent1"/>
                </a:solidFill>
              </a:rPr>
              <a:t>التفسير</a:t>
            </a:r>
          </a:p>
          <a:p>
            <a:pPr marL="109728" indent="0">
              <a:buNone/>
            </a:pPr>
            <a:r>
              <a:rPr lang="ar-IQ" dirty="0"/>
              <a:t>1-	تفسير آيات القران الكريم اي فهمها وبيان معانيها </a:t>
            </a:r>
          </a:p>
          <a:p>
            <a:pPr marL="109728" indent="0">
              <a:buNone/>
            </a:pPr>
            <a:r>
              <a:rPr lang="ar-IQ" dirty="0"/>
              <a:t>2-	يعتمد المفسر على تفسير الفاظ وكلمات القران</a:t>
            </a:r>
          </a:p>
          <a:p>
            <a:pPr marL="109728" indent="0">
              <a:buNone/>
            </a:pPr>
            <a:r>
              <a:rPr lang="ar-IQ" dirty="0"/>
              <a:t>3-	يعتمد المفسر في تفسيره على الروايات والاقوال المأثورة</a:t>
            </a:r>
          </a:p>
          <a:p>
            <a:pPr marL="109728" indent="0">
              <a:buNone/>
            </a:pPr>
            <a:r>
              <a:rPr lang="ar-IQ" dirty="0"/>
              <a:t>4-	يورد ما في معنى الآية من آيات اخرى واحاديث صحيحة </a:t>
            </a:r>
          </a:p>
          <a:p>
            <a:pPr marL="109728" indent="0">
              <a:buNone/>
            </a:pPr>
            <a:r>
              <a:rPr lang="ar-IQ" dirty="0"/>
              <a:t>5-	يورد اقوال للصحابة والتابعين </a:t>
            </a:r>
          </a:p>
          <a:p>
            <a:pPr marL="109728" indent="0">
              <a:buNone/>
            </a:pPr>
            <a:r>
              <a:rPr lang="ar-IQ" dirty="0"/>
              <a:t>6-	يورد اسباب النزول والناسخ والمنسوخ</a:t>
            </a:r>
          </a:p>
          <a:p>
            <a:pPr marL="109728" indent="0">
              <a:buNone/>
            </a:pPr>
            <a:r>
              <a:rPr lang="ar-IQ" dirty="0"/>
              <a:t>7-	توجيه قراءات واعراب وشواهد شعرية </a:t>
            </a:r>
          </a:p>
          <a:p>
            <a:pPr marL="109728" indent="0">
              <a:buNone/>
            </a:pPr>
            <a:r>
              <a:rPr lang="ar-IQ" dirty="0"/>
              <a:t>8-	يعتمد على العلم الصحيح </a:t>
            </a:r>
          </a:p>
          <a:p>
            <a:pPr marL="109728" indent="0">
              <a:buNone/>
            </a:pPr>
            <a:r>
              <a:rPr lang="ar-IQ" dirty="0"/>
              <a:t>9-	تفسير الآية من باب الجزم والقطع وبما يتحقق معنى التفسير </a:t>
            </a:r>
          </a:p>
          <a:p>
            <a:pPr marL="109728" indent="0">
              <a:buNone/>
            </a:pPr>
            <a:r>
              <a:rPr lang="ar-IQ" dirty="0"/>
              <a:t>10-	التفسير اعم من التأويل </a:t>
            </a:r>
          </a:p>
          <a:p>
            <a:pPr marL="109728" indent="0">
              <a:buNone/>
            </a:pP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dirty="0"/>
              <a:t>المبحث الثاني</a:t>
            </a:r>
            <a:br>
              <a:rPr lang="ar-IQ" dirty="0"/>
            </a:br>
            <a:r>
              <a:rPr lang="ar-IQ" dirty="0"/>
              <a:t>الفرق بين التفسير والتأويل وشروط التأويل</a:t>
            </a:r>
          </a:p>
        </p:txBody>
      </p:sp>
    </p:spTree>
    <p:extLst>
      <p:ext uri="{BB962C8B-B14F-4D97-AF65-F5344CB8AC3E}">
        <p14:creationId xmlns:p14="http://schemas.microsoft.com/office/powerpoint/2010/main" val="2768339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363272" cy="547260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ar-IQ" b="1" dirty="0">
                <a:solidFill>
                  <a:schemeClr val="accent1"/>
                </a:solidFill>
              </a:rPr>
              <a:t>التأويل </a:t>
            </a:r>
          </a:p>
          <a:p>
            <a:pPr marL="109728" indent="0">
              <a:buNone/>
            </a:pPr>
            <a:r>
              <a:rPr lang="ar-IQ" dirty="0"/>
              <a:t>1-	صرف الآية الى معنى موافق لما قبلها وما بعدها تحتمله الآية غير مخالف للكتاب من طريق الاستنباط</a:t>
            </a:r>
          </a:p>
          <a:p>
            <a:pPr marL="109728" indent="0">
              <a:buNone/>
            </a:pPr>
            <a:r>
              <a:rPr lang="ar-IQ" dirty="0"/>
              <a:t>2-	ينظر المؤول الى القران الكريم على ضوء معلوماته التفسيرية التي حصل عليها في المرحلة الاولى</a:t>
            </a:r>
          </a:p>
          <a:p>
            <a:pPr marL="109728" indent="0">
              <a:buNone/>
            </a:pPr>
            <a:r>
              <a:rPr lang="ar-IQ" dirty="0"/>
              <a:t>3-	يمعن النظر في الجمل والتراكيب والآيات</a:t>
            </a:r>
          </a:p>
          <a:p>
            <a:pPr marL="109728" indent="0">
              <a:buNone/>
            </a:pPr>
            <a:r>
              <a:rPr lang="ar-IQ" dirty="0"/>
              <a:t>4-	يعتمد على تدبره واعمال عقله</a:t>
            </a:r>
          </a:p>
          <a:p>
            <a:pPr marL="109728" indent="0">
              <a:buNone/>
            </a:pPr>
            <a:r>
              <a:rPr lang="ar-IQ" dirty="0"/>
              <a:t>5-	يلتفت الى لطائف الآية واشاراتها وايحاءاتها يستخرج حقائقها ودلالاتها </a:t>
            </a:r>
          </a:p>
          <a:p>
            <a:pPr marL="109728" indent="0">
              <a:buNone/>
            </a:pPr>
            <a:r>
              <a:rPr lang="ar-IQ" dirty="0"/>
              <a:t>6-	يلحظ المعنى البعيد فير المتبادر الى الذهن </a:t>
            </a:r>
          </a:p>
          <a:p>
            <a:pPr marL="109728" indent="0">
              <a:buNone/>
            </a:pPr>
            <a:r>
              <a:rPr lang="ar-IQ" dirty="0"/>
              <a:t>7-	يزيل ما عليها من لبس واشتباه </a:t>
            </a:r>
          </a:p>
          <a:p>
            <a:pPr marL="109728" indent="0">
              <a:buNone/>
            </a:pPr>
            <a:r>
              <a:rPr lang="ar-IQ" dirty="0"/>
              <a:t>8-	يحل ما تثيره من غموض او اشكال </a:t>
            </a:r>
          </a:p>
          <a:p>
            <a:pPr marL="109728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29551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ar-IQ" b="1" dirty="0">
                <a:solidFill>
                  <a:schemeClr val="accent1"/>
                </a:solidFill>
              </a:rPr>
              <a:t>شروط التأويل</a:t>
            </a:r>
          </a:p>
          <a:p>
            <a:pPr marL="109728" indent="0">
              <a:buNone/>
            </a:pPr>
            <a:r>
              <a:rPr lang="ar-IQ" dirty="0"/>
              <a:t>1-	ان يكون التأويل موافقا لوضع اللغة وعرف الاستعمال وكل تأويل يخرج عن هذا فليس بصحيح </a:t>
            </a:r>
          </a:p>
          <a:p>
            <a:pPr marL="109728" indent="0">
              <a:buNone/>
            </a:pPr>
            <a:r>
              <a:rPr lang="ar-IQ" dirty="0"/>
              <a:t>2-	ان يقوم الدليل على ان المراد بذلك اللفظ هو المعنى الذي حمل عليه اذا كان لا يستعمل كثيرا فيه </a:t>
            </a:r>
          </a:p>
          <a:p>
            <a:pPr marL="109728" indent="0">
              <a:buNone/>
            </a:pPr>
            <a:r>
              <a:rPr lang="ar-IQ" dirty="0"/>
              <a:t>3-	اذا كان التأويل بالقياس فلا بد ان يكون جليا لا خفيا وقيل يجوز التأويل بالقياس اصلا </a:t>
            </a:r>
          </a:p>
          <a:p>
            <a:pPr marL="109728" indent="0">
              <a:buNone/>
            </a:pPr>
            <a:r>
              <a:rPr lang="ar-IQ" dirty="0"/>
              <a:t>4-	الا يكون المعنى المستنبط من الآية مخالفا للكتاب والسنة فكل تأويل لا تتوفر فيه هذه الشروط يكون باطلا </a:t>
            </a:r>
          </a:p>
        </p:txBody>
      </p:sp>
    </p:spTree>
    <p:extLst>
      <p:ext uri="{BB962C8B-B14F-4D97-AF65-F5344CB8AC3E}">
        <p14:creationId xmlns:p14="http://schemas.microsoft.com/office/powerpoint/2010/main" val="6940898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</TotalTime>
  <Words>21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مباحث علم التفسير</vt:lpstr>
      <vt:lpstr>المبحث الثاني الفرق بين التفسير والتأويل وشروط التأويل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علم التفسير</dc:title>
  <dc:creator>PC1</dc:creator>
  <cp:lastModifiedBy>PC1</cp:lastModifiedBy>
  <cp:revision>4</cp:revision>
  <dcterms:created xsi:type="dcterms:W3CDTF">2019-11-11T07:23:00Z</dcterms:created>
  <dcterms:modified xsi:type="dcterms:W3CDTF">2019-11-11T07:56:49Z</dcterms:modified>
</cp:coreProperties>
</file>