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9" r:id="rId3"/>
    <p:sldId id="257" r:id="rId4"/>
    <p:sldId id="258"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4805B1-7AAD-4110-B0E1-AD967EF47B3C}" type="datetimeFigureOut">
              <a:rPr lang="ar-IQ" smtClean="0"/>
              <a:t>14/03/1441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7A2968-0259-4510-B700-23F1FBE8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7A2968-0259-4510-B700-23F1FBE830D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4805B1-7AAD-4110-B0E1-AD967EF47B3C}" type="datetimeFigureOut">
              <a:rPr lang="ar-IQ" smtClean="0"/>
              <a:t>14/03/1441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7A2968-0259-4510-B700-23F1FBE830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مباحث</a:t>
            </a:r>
            <a:br>
              <a:rPr lang="ar-IQ" dirty="0" smtClean="0"/>
            </a:br>
            <a:r>
              <a:rPr lang="ar-IQ" dirty="0" smtClean="0"/>
              <a:t>علم التفسير</a:t>
            </a:r>
            <a:endParaRPr lang="ar-IQ" dirty="0"/>
          </a:p>
        </p:txBody>
      </p:sp>
      <p:sp>
        <p:nvSpPr>
          <p:cNvPr id="3" name="Subtitle 2"/>
          <p:cNvSpPr>
            <a:spLocks noGrp="1"/>
          </p:cNvSpPr>
          <p:nvPr>
            <p:ph type="subTitle" idx="1"/>
          </p:nvPr>
        </p:nvSpPr>
        <p:spPr/>
        <p:txBody>
          <a:bodyPr/>
          <a:lstStyle/>
          <a:p>
            <a:r>
              <a:rPr lang="ar-IQ" dirty="0" smtClean="0"/>
              <a:t>قسم العقيدة والفكر الاسلامي</a:t>
            </a:r>
          </a:p>
          <a:p>
            <a:r>
              <a:rPr lang="ar-IQ" dirty="0" smtClean="0"/>
              <a:t>المرحلة الثالثة</a:t>
            </a:r>
          </a:p>
          <a:p>
            <a:endParaRPr lang="ar-IQ" dirty="0"/>
          </a:p>
          <a:p>
            <a:endParaRPr lang="ar-IQ" dirty="0" smtClean="0"/>
          </a:p>
        </p:txBody>
      </p:sp>
      <p:sp>
        <p:nvSpPr>
          <p:cNvPr id="4" name="TextBox 3"/>
          <p:cNvSpPr txBox="1"/>
          <p:nvPr/>
        </p:nvSpPr>
        <p:spPr>
          <a:xfrm>
            <a:off x="827584" y="5589240"/>
            <a:ext cx="3528392" cy="461665"/>
          </a:xfrm>
          <a:prstGeom prst="rect">
            <a:avLst/>
          </a:prstGeom>
          <a:noFill/>
        </p:spPr>
        <p:txBody>
          <a:bodyPr wrap="square" rtlCol="1">
            <a:spAutoFit/>
          </a:bodyPr>
          <a:lstStyle/>
          <a:p>
            <a:r>
              <a:rPr lang="ar-IQ" sz="2400" b="1" dirty="0" err="1" smtClean="0">
                <a:solidFill>
                  <a:schemeClr val="bg1"/>
                </a:solidFill>
              </a:rPr>
              <a:t>أ.م.د</a:t>
            </a:r>
            <a:r>
              <a:rPr lang="ar-IQ" sz="2400" b="1" dirty="0" smtClean="0">
                <a:solidFill>
                  <a:schemeClr val="bg1"/>
                </a:solidFill>
              </a:rPr>
              <a:t> ابراهيم عبد السلام ياسين</a:t>
            </a:r>
            <a:endParaRPr lang="ar-IQ" sz="2400" b="1" dirty="0">
              <a:solidFill>
                <a:schemeClr val="bg1"/>
              </a:solidFill>
            </a:endParaRPr>
          </a:p>
        </p:txBody>
      </p:sp>
    </p:spTree>
    <p:extLst>
      <p:ext uri="{BB962C8B-B14F-4D97-AF65-F5344CB8AC3E}">
        <p14:creationId xmlns:p14="http://schemas.microsoft.com/office/powerpoint/2010/main" val="1988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712968" cy="5157192"/>
          </a:xfrm>
        </p:spPr>
        <p:txBody>
          <a:bodyPr>
            <a:normAutofit/>
          </a:bodyPr>
          <a:lstStyle/>
          <a:p>
            <a:pPr marL="109728" indent="0">
              <a:buNone/>
            </a:pPr>
            <a:endParaRPr lang="ar-IQ" dirty="0"/>
          </a:p>
          <a:p>
            <a:pPr marL="109728" indent="0">
              <a:buNone/>
            </a:pPr>
            <a:r>
              <a:rPr lang="ar-IQ" dirty="0"/>
              <a:t>اهم اسباب الضعف التفسير بالمأثور </a:t>
            </a:r>
          </a:p>
          <a:p>
            <a:pPr marL="109728" indent="0">
              <a:buNone/>
            </a:pPr>
            <a:r>
              <a:rPr lang="ar-IQ" dirty="0"/>
              <a:t>1-	الاسرائيليات : وهي كل ما تسرب الى التفسير والحديث من اساطير قديمة منسوبة من اصل روايتها الى مصدر يهودي او نصراني .</a:t>
            </a:r>
          </a:p>
          <a:p>
            <a:pPr marL="109728" indent="0">
              <a:buNone/>
            </a:pPr>
            <a:r>
              <a:rPr lang="ar-IQ" dirty="0"/>
              <a:t>2-	ما دسه الزنادقة الذين يتسترون بلباس الاسلام من الفرس والروم.</a:t>
            </a:r>
          </a:p>
          <a:p>
            <a:pPr marL="109728" indent="0">
              <a:buNone/>
            </a:pPr>
            <a:r>
              <a:rPr lang="ar-IQ" dirty="0"/>
              <a:t>3-	ما وضعه ضعفاء الايمان من الفرق الاسلامية تأييدا لمبادئهم .</a:t>
            </a:r>
          </a:p>
          <a:p>
            <a:pPr marL="109728" indent="0">
              <a:buNone/>
            </a:pPr>
            <a:endParaRPr lang="ar-IQ" dirty="0"/>
          </a:p>
        </p:txBody>
      </p:sp>
      <p:sp>
        <p:nvSpPr>
          <p:cNvPr id="2" name="Title 1"/>
          <p:cNvSpPr>
            <a:spLocks noGrp="1"/>
          </p:cNvSpPr>
          <p:nvPr>
            <p:ph type="title"/>
          </p:nvPr>
        </p:nvSpPr>
        <p:spPr/>
        <p:txBody>
          <a:bodyPr>
            <a:normAutofit fontScale="90000"/>
          </a:bodyPr>
          <a:lstStyle/>
          <a:p>
            <a:pPr algn="r"/>
            <a:r>
              <a:rPr lang="ar-IQ" dirty="0"/>
              <a:t/>
            </a:r>
            <a:br>
              <a:rPr lang="ar-IQ" dirty="0"/>
            </a:br>
            <a:r>
              <a:rPr lang="ar-IQ" dirty="0"/>
              <a:t>المبحث الخامس </a:t>
            </a:r>
            <a:br>
              <a:rPr lang="ar-IQ" dirty="0"/>
            </a:br>
            <a:endParaRPr lang="ar-IQ" dirty="0"/>
          </a:p>
        </p:txBody>
      </p:sp>
    </p:spTree>
    <p:extLst>
      <p:ext uri="{BB962C8B-B14F-4D97-AF65-F5344CB8AC3E}">
        <p14:creationId xmlns:p14="http://schemas.microsoft.com/office/powerpoint/2010/main" val="276833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688632"/>
          </a:xfrm>
        </p:spPr>
        <p:txBody>
          <a:bodyPr>
            <a:normAutofit/>
          </a:bodyPr>
          <a:lstStyle/>
          <a:p>
            <a:pPr marL="109728" indent="0">
              <a:buNone/>
            </a:pPr>
            <a:r>
              <a:rPr lang="ar-IQ" b="1" dirty="0">
                <a:solidFill>
                  <a:schemeClr val="accent1"/>
                </a:solidFill>
              </a:rPr>
              <a:t>القسم الثاني للتفسير ( التفسير بالرأي ) </a:t>
            </a:r>
            <a:endParaRPr lang="ar-IQ" b="1" dirty="0" smtClean="0">
              <a:solidFill>
                <a:schemeClr val="accent1"/>
              </a:solidFill>
            </a:endParaRPr>
          </a:p>
          <a:p>
            <a:pPr marL="109728" indent="0">
              <a:buNone/>
            </a:pPr>
            <a:endParaRPr lang="ar-IQ" b="1" dirty="0">
              <a:solidFill>
                <a:schemeClr val="accent1"/>
              </a:solidFill>
            </a:endParaRPr>
          </a:p>
          <a:p>
            <a:pPr marL="109728" indent="0">
              <a:buNone/>
            </a:pPr>
            <a:r>
              <a:rPr lang="ar-IQ" dirty="0"/>
              <a:t>ان التفسير بالرأي على قسمين نقلي مستند الى الاثار المنقولة عن السلف والصنف الاخر من التفسير وهو ما يرجع الى اللسان من معرفة اللغة والاعراب والبلاغة في تأدية المعنى بحسب المقاصد والاساليب وهذا الصنف من التفسير قل ان ينفرد عن الاول اذ الاول هو المقصود بالذات وانما جاء هذا بعد ان صار اللسان وعلومه صناعة نعم قد يكون في بعض التفاسير غالبا ، ومن احسن ما اشتمل عليه هذا اللون من التفاسير كتاب الكشاف للزمخشري </a:t>
            </a:r>
          </a:p>
          <a:p>
            <a:pPr marL="109728" indent="0">
              <a:buNone/>
            </a:pPr>
            <a:endParaRPr lang="ar-IQ" dirty="0"/>
          </a:p>
        </p:txBody>
      </p:sp>
    </p:spTree>
    <p:extLst>
      <p:ext uri="{BB962C8B-B14F-4D97-AF65-F5344CB8AC3E}">
        <p14:creationId xmlns:p14="http://schemas.microsoft.com/office/powerpoint/2010/main" val="72955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91264" cy="5314595"/>
          </a:xfrm>
        </p:spPr>
        <p:txBody>
          <a:bodyPr>
            <a:normAutofit/>
          </a:bodyPr>
          <a:lstStyle/>
          <a:p>
            <a:pPr marL="109728" indent="0">
              <a:buNone/>
            </a:pPr>
            <a:r>
              <a:rPr lang="ar-IQ" dirty="0"/>
              <a:t>ان التفسير بالرأي اكثر انتشارا من التفسير بالمأثور </a:t>
            </a:r>
          </a:p>
          <a:p>
            <a:pPr marL="109728" indent="0">
              <a:buNone/>
            </a:pPr>
            <a:r>
              <a:rPr lang="ar-IQ" dirty="0"/>
              <a:t>يتضح لنا ان الذي دفع المفسرين الى التوسع في هذا النوع من التفسير اربعة دوافع وهي :- </a:t>
            </a:r>
          </a:p>
          <a:p>
            <a:pPr marL="109728" indent="0">
              <a:buNone/>
            </a:pPr>
            <a:r>
              <a:rPr lang="ar-IQ" dirty="0"/>
              <a:t>1-	ان التفسير بالمأثور لم يغط كل الآيات القرآنية اذ كان يهمل بعضها لعدم ورود النقل الصحيح فيها فكان الناس بحاجة الى من يفسرها .</a:t>
            </a:r>
          </a:p>
          <a:p>
            <a:pPr marL="109728" indent="0">
              <a:buNone/>
            </a:pPr>
            <a:r>
              <a:rPr lang="ar-IQ" dirty="0"/>
              <a:t>2-	لما ضعفت السليقة العربية في العصور التي تلت القرن الثالث بسبب اختلاط العرب بغيرهم من الامم التي دخلت الاسلام ادى الى ضعف الاساليب العربية وغموض بعض تعابيرها والقران كما نعلم في اعلى درجات البلاغة يجمع المعاني الكثيرة في الالفاظ القليلة فكان الناس بحاجة الى بسط ما اوجز والكشف عما اجمل </a:t>
            </a:r>
          </a:p>
          <a:p>
            <a:pPr marL="109728" indent="0">
              <a:buNone/>
            </a:pPr>
            <a:endParaRPr lang="ar-IQ" dirty="0"/>
          </a:p>
        </p:txBody>
      </p:sp>
    </p:spTree>
    <p:extLst>
      <p:ext uri="{BB962C8B-B14F-4D97-AF65-F5344CB8AC3E}">
        <p14:creationId xmlns:p14="http://schemas.microsoft.com/office/powerpoint/2010/main" val="694089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836712"/>
            <a:ext cx="8136904" cy="5170579"/>
          </a:xfrm>
        </p:spPr>
        <p:txBody>
          <a:bodyPr/>
          <a:lstStyle/>
          <a:p>
            <a:pPr marL="109728" indent="0">
              <a:buNone/>
            </a:pPr>
            <a:r>
              <a:rPr lang="ar-IQ" dirty="0"/>
              <a:t>3-	ان الخلاف المذهبي بين الفرق الاسلامية التي ظهرت دفعهم الى تلوين التفسير باللون المذهبي فكانت كل فرقة تفسر بعض آيات القران بما يتفق مع عقائدها وينسجم مع اهدافها مبطلة بذلك تفسير الفرق الاخرى .</a:t>
            </a:r>
          </a:p>
          <a:p>
            <a:pPr marL="109728" indent="0">
              <a:buNone/>
            </a:pPr>
            <a:r>
              <a:rPr lang="ar-IQ" dirty="0"/>
              <a:t>4-	ان تطور العلوم وتقدمها في عصرنا الحاضر يقتضي ان تفسير بعض الآيات العلمية والكونية والنفسية بحسب مستوى تطورنا العلمي ، فنحن نعيش في عصر برزت فيه مشكلات متجددة ومسائل اجتماعية مستحدثة لا تزال تتحدانا للنظر في حلها ولم ينقل الينا فيها عن السلف لأنها لم تظهر في عصرهم فالاقتصار على التفسير بالمأثور فاسد </a:t>
            </a:r>
          </a:p>
          <a:p>
            <a:pPr marL="109728" indent="0">
              <a:buNone/>
            </a:pPr>
            <a:endParaRPr lang="ar-IQ" dirty="0"/>
          </a:p>
        </p:txBody>
      </p:sp>
    </p:spTree>
    <p:extLst>
      <p:ext uri="{BB962C8B-B14F-4D97-AF65-F5344CB8AC3E}">
        <p14:creationId xmlns:p14="http://schemas.microsoft.com/office/powerpoint/2010/main" val="3976650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TotalTime>
  <Words>127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مباحث علم التفسير</vt:lpstr>
      <vt:lpstr> المبحث الخامس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التفسير</dc:title>
  <dc:creator>PC1</dc:creator>
  <cp:lastModifiedBy>PC1</cp:lastModifiedBy>
  <cp:revision>7</cp:revision>
  <dcterms:created xsi:type="dcterms:W3CDTF">2019-11-11T07:23:00Z</dcterms:created>
  <dcterms:modified xsi:type="dcterms:W3CDTF">2019-11-11T08:13:46Z</dcterms:modified>
</cp:coreProperties>
</file>