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9" r:id="rId3"/>
    <p:sldId id="257"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4805B1-7AAD-4110-B0E1-AD967EF47B3C}" type="datetimeFigureOut">
              <a:rPr lang="ar-IQ" smtClean="0"/>
              <a:t>14/03/1441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7A2968-0259-4510-B700-23F1FBE830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97A2968-0259-4510-B700-23F1FBE830D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4805B1-7AAD-4110-B0E1-AD967EF47B3C}" type="datetimeFigureOut">
              <a:rPr lang="ar-IQ" smtClean="0"/>
              <a:t>14/03/1441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7A2968-0259-4510-B700-23F1FBE830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مباحث</a:t>
            </a:r>
            <a:br>
              <a:rPr lang="ar-IQ" dirty="0" smtClean="0"/>
            </a:br>
            <a:r>
              <a:rPr lang="ar-IQ" dirty="0" smtClean="0"/>
              <a:t>علم التفسير</a:t>
            </a:r>
            <a:endParaRPr lang="ar-IQ" dirty="0"/>
          </a:p>
        </p:txBody>
      </p:sp>
      <p:sp>
        <p:nvSpPr>
          <p:cNvPr id="3" name="Subtitle 2"/>
          <p:cNvSpPr>
            <a:spLocks noGrp="1"/>
          </p:cNvSpPr>
          <p:nvPr>
            <p:ph type="subTitle" idx="1"/>
          </p:nvPr>
        </p:nvSpPr>
        <p:spPr/>
        <p:txBody>
          <a:bodyPr/>
          <a:lstStyle/>
          <a:p>
            <a:r>
              <a:rPr lang="ar-IQ" dirty="0" smtClean="0"/>
              <a:t>قسم العقيدة والفكر الاسلامي</a:t>
            </a:r>
          </a:p>
          <a:p>
            <a:r>
              <a:rPr lang="ar-IQ" dirty="0" smtClean="0"/>
              <a:t>المرحلة الثالثة</a:t>
            </a:r>
          </a:p>
          <a:p>
            <a:endParaRPr lang="ar-IQ" dirty="0"/>
          </a:p>
          <a:p>
            <a:endParaRPr lang="ar-IQ" dirty="0" smtClean="0"/>
          </a:p>
        </p:txBody>
      </p:sp>
      <p:sp>
        <p:nvSpPr>
          <p:cNvPr id="4" name="TextBox 3"/>
          <p:cNvSpPr txBox="1"/>
          <p:nvPr/>
        </p:nvSpPr>
        <p:spPr>
          <a:xfrm>
            <a:off x="827584" y="5589240"/>
            <a:ext cx="3528392" cy="461665"/>
          </a:xfrm>
          <a:prstGeom prst="rect">
            <a:avLst/>
          </a:prstGeom>
          <a:noFill/>
        </p:spPr>
        <p:txBody>
          <a:bodyPr wrap="square" rtlCol="1">
            <a:spAutoFit/>
          </a:bodyPr>
          <a:lstStyle/>
          <a:p>
            <a:r>
              <a:rPr lang="ar-IQ" sz="2400" b="1" dirty="0" err="1" smtClean="0">
                <a:solidFill>
                  <a:schemeClr val="bg1"/>
                </a:solidFill>
              </a:rPr>
              <a:t>أ.م.د</a:t>
            </a:r>
            <a:r>
              <a:rPr lang="ar-IQ" sz="2400" b="1" dirty="0" smtClean="0">
                <a:solidFill>
                  <a:schemeClr val="bg1"/>
                </a:solidFill>
              </a:rPr>
              <a:t> ابراهيم عبد السلام ياسين</a:t>
            </a:r>
            <a:endParaRPr lang="ar-IQ" sz="2400" b="1" dirty="0">
              <a:solidFill>
                <a:schemeClr val="bg1"/>
              </a:solidFill>
            </a:endParaRPr>
          </a:p>
        </p:txBody>
      </p:sp>
    </p:spTree>
    <p:extLst>
      <p:ext uri="{BB962C8B-B14F-4D97-AF65-F5344CB8AC3E}">
        <p14:creationId xmlns:p14="http://schemas.microsoft.com/office/powerpoint/2010/main" val="19880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712968" cy="5157192"/>
          </a:xfrm>
        </p:spPr>
        <p:txBody>
          <a:bodyPr>
            <a:normAutofit/>
          </a:bodyPr>
          <a:lstStyle/>
          <a:p>
            <a:pPr marL="109728" indent="0" algn="ctr">
              <a:buNone/>
            </a:pPr>
            <a:r>
              <a:rPr lang="ar-IQ" dirty="0"/>
              <a:t>مصادر التفسير </a:t>
            </a:r>
            <a:endParaRPr lang="en-US" dirty="0"/>
          </a:p>
          <a:p>
            <a:pPr marL="109728" indent="0">
              <a:buNone/>
            </a:pPr>
            <a:r>
              <a:rPr lang="ar-IQ" dirty="0"/>
              <a:t> </a:t>
            </a:r>
            <a:endParaRPr lang="en-US" dirty="0"/>
          </a:p>
          <a:p>
            <a:r>
              <a:rPr lang="ar-IQ" b="1" dirty="0"/>
              <a:t>المصدر النقلي : </a:t>
            </a:r>
            <a:r>
              <a:rPr lang="ar-IQ" dirty="0"/>
              <a:t>والمراد به تفسير القران الكريم بالمنقول سواء كان قطعيا كالقران الكريم ام رواية ظنية فتكون قابلة للنفي والاثبات والمعول عليه في ذلك خاضع لموازين تقييم الروايات حسب اقسامها الثلاثة المتواترة والمشهورة واخبار الاحاد</a:t>
            </a:r>
            <a:r>
              <a:rPr lang="ar-IQ" b="1" dirty="0"/>
              <a:t> </a:t>
            </a:r>
            <a:endParaRPr lang="en-US" dirty="0"/>
          </a:p>
        </p:txBody>
      </p:sp>
      <p:sp>
        <p:nvSpPr>
          <p:cNvPr id="2" name="Title 1"/>
          <p:cNvSpPr>
            <a:spLocks noGrp="1"/>
          </p:cNvSpPr>
          <p:nvPr>
            <p:ph type="title"/>
          </p:nvPr>
        </p:nvSpPr>
        <p:spPr/>
        <p:txBody>
          <a:bodyPr>
            <a:normAutofit fontScale="90000"/>
          </a:bodyPr>
          <a:lstStyle/>
          <a:p>
            <a:pPr algn="r"/>
            <a:r>
              <a:rPr lang="ar-IQ" dirty="0"/>
              <a:t/>
            </a:r>
            <a:br>
              <a:rPr lang="ar-IQ" dirty="0"/>
            </a:br>
            <a:r>
              <a:rPr lang="ar-IQ" dirty="0"/>
              <a:t>المبحث </a:t>
            </a:r>
            <a:r>
              <a:rPr lang="ar-IQ" dirty="0" smtClean="0"/>
              <a:t>الرابع </a:t>
            </a:r>
            <a:r>
              <a:rPr lang="ar-IQ" dirty="0" smtClean="0"/>
              <a:t>عشر </a:t>
            </a:r>
            <a:r>
              <a:rPr lang="ar-IQ" dirty="0"/>
              <a:t/>
            </a:r>
            <a:br>
              <a:rPr lang="ar-IQ" dirty="0"/>
            </a:br>
            <a:endParaRPr lang="ar-IQ" dirty="0"/>
          </a:p>
        </p:txBody>
      </p:sp>
    </p:spTree>
    <p:extLst>
      <p:ext uri="{BB962C8B-B14F-4D97-AF65-F5344CB8AC3E}">
        <p14:creationId xmlns:p14="http://schemas.microsoft.com/office/powerpoint/2010/main" val="276833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63272" cy="5688632"/>
          </a:xfrm>
        </p:spPr>
        <p:txBody>
          <a:bodyPr>
            <a:normAutofit/>
          </a:bodyPr>
          <a:lstStyle/>
          <a:p>
            <a:pPr marL="109728" indent="0">
              <a:buNone/>
            </a:pPr>
            <a:r>
              <a:rPr lang="ar-IQ" b="1" dirty="0"/>
              <a:t>تفسير القران بالقران :- </a:t>
            </a:r>
            <a:r>
              <a:rPr lang="ar-IQ" dirty="0"/>
              <a:t>وذلك بان يجمع المفسر الى الآية التي يخوض في تفسيرها جميع الآيات التي وردت في القران الكريم والتي تتعلق بموضوعاتها لان الآية ربما تكون عامة فتقصر على بعض افرادها بالكتاب لان </a:t>
            </a:r>
            <a:r>
              <a:rPr lang="ar-IQ" dirty="0" err="1"/>
              <a:t>عمومات</a:t>
            </a:r>
            <a:r>
              <a:rPr lang="ar-IQ" dirty="0"/>
              <a:t> الكتاب تقصر على بعض افرادها بالكتاب باتفاق الأصوليين لتساويهما في القطعية من حيث الثبوت والقطعية او الظنية من حيث الدلالة والامثلة على ذلك كثيرة منها قوله تعالى " والمطلقات يتربصن بأنفسهن ثلاثة قروء "عام خصص بقوله تعالى " فما لكم عليهن من عدة تعتدونها ربما تكون الآية بانفرادها مشعب بالإطلاق فتحتاج الى اية او آيات اخرى تقيدها كقوله تعالى في كفارة اليمين " فمن لم يجد فصيام ثلاثة ايام "</a:t>
            </a:r>
            <a:endParaRPr lang="en-US" dirty="0"/>
          </a:p>
          <a:p>
            <a:pPr marL="109728" lvl="0" indent="0">
              <a:buNone/>
            </a:pPr>
            <a:endParaRPr lang="ar-IQ" dirty="0"/>
          </a:p>
        </p:txBody>
      </p:sp>
    </p:spTree>
    <p:extLst>
      <p:ext uri="{BB962C8B-B14F-4D97-AF65-F5344CB8AC3E}">
        <p14:creationId xmlns:p14="http://schemas.microsoft.com/office/powerpoint/2010/main" val="72955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63272" cy="5688632"/>
          </a:xfrm>
        </p:spPr>
        <p:txBody>
          <a:bodyPr>
            <a:normAutofit/>
          </a:bodyPr>
          <a:lstStyle/>
          <a:p>
            <a:pPr lvl="0"/>
            <a:r>
              <a:rPr lang="ar-IQ" b="1" dirty="0"/>
              <a:t>تفسير القران بالرواية :</a:t>
            </a:r>
            <a:r>
              <a:rPr lang="ar-IQ" dirty="0"/>
              <a:t>- وهي اما ان تكون سنة صادرة عن النبي ( صلى الله عليه واله وسلم ) </a:t>
            </a:r>
            <a:r>
              <a:rPr lang="ar-IQ" dirty="0" err="1"/>
              <a:t>لانها</a:t>
            </a:r>
            <a:r>
              <a:rPr lang="ar-IQ" dirty="0"/>
              <a:t> تعتبر الشارح الاول للكتاب الكريم فان بعضا من احكام الحلال والحرام لا تفصيل لهما الا في السنة فكل ما اشتمل عليه القران من احكام فقهية سواء أكانت متعلقة بالعبادات ام بتنظيم الاسرة والمجتمع ام بتنظيم علاقة المسلمين بغيرهم من الامم في السلم والحرب كل هذه الامور بينتها السنة النبوية والسنة التي تفسر القران تنقسم الى ثلاثة اقسام </a:t>
            </a:r>
            <a:endParaRPr lang="en-US" dirty="0"/>
          </a:p>
          <a:p>
            <a:r>
              <a:rPr lang="en-US" b="1" dirty="0"/>
              <a:t> </a:t>
            </a:r>
            <a:endParaRPr lang="en-US" dirty="0"/>
          </a:p>
          <a:p>
            <a:pPr lvl="0"/>
            <a:r>
              <a:rPr lang="ar-IQ" b="1" dirty="0"/>
              <a:t>السنة المتواترة </a:t>
            </a:r>
            <a:endParaRPr lang="en-US" dirty="0"/>
          </a:p>
          <a:p>
            <a:pPr lvl="0"/>
            <a:r>
              <a:rPr lang="ar-IQ" b="1" dirty="0"/>
              <a:t>السنة المشهورة </a:t>
            </a:r>
            <a:endParaRPr lang="en-US" dirty="0"/>
          </a:p>
          <a:p>
            <a:pPr lvl="0"/>
            <a:r>
              <a:rPr lang="ar-IQ" b="1" dirty="0"/>
              <a:t>خبر الاحاد </a:t>
            </a:r>
            <a:endParaRPr lang="en-US"/>
          </a:p>
          <a:p>
            <a:pPr marL="109728" lvl="0" indent="0">
              <a:buNone/>
            </a:pPr>
            <a:endParaRPr lang="ar-IQ" dirty="0"/>
          </a:p>
        </p:txBody>
      </p:sp>
    </p:spTree>
    <p:extLst>
      <p:ext uri="{BB962C8B-B14F-4D97-AF65-F5344CB8AC3E}">
        <p14:creationId xmlns:p14="http://schemas.microsoft.com/office/powerpoint/2010/main" val="2485609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TotalTime>
  <Words>198</Words>
  <Application>Microsoft Office PowerPoint</Application>
  <PresentationFormat>عرض على الشاشة (3:4)‏</PresentationFormat>
  <Paragraphs>14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Concourse</vt:lpstr>
      <vt:lpstr>مباحث علم التفسير</vt:lpstr>
      <vt:lpstr> المبحث الرابع عشر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التفسير</dc:title>
  <dc:creator>PC1</dc:creator>
  <cp:lastModifiedBy>PC2</cp:lastModifiedBy>
  <cp:revision>17</cp:revision>
  <dcterms:created xsi:type="dcterms:W3CDTF">2019-11-11T07:23:00Z</dcterms:created>
  <dcterms:modified xsi:type="dcterms:W3CDTF">2019-11-11T09:53:24Z</dcterms:modified>
</cp:coreProperties>
</file>