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80" d="100"/>
          <a:sy n="80" d="100"/>
        </p:scale>
        <p:origin x="-858" y="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BE70F9-154E-469E-A292-311088E97BE0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1340768"/>
            <a:ext cx="7851648" cy="1859632"/>
          </a:xfrm>
        </p:spPr>
        <p:txBody>
          <a:bodyPr/>
          <a:lstStyle/>
          <a:p>
            <a:pPr algn="ctr"/>
            <a:r>
              <a:rPr lang="ar-IQ" dirty="0" smtClean="0">
                <a:cs typeface="Othmani" pitchFamily="2" charset="-78"/>
              </a:rPr>
              <a:t>محاضرات في علم العروض</a:t>
            </a:r>
            <a:endParaRPr lang="ar-IQ" dirty="0">
              <a:cs typeface="Othmani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3400" y="4268688"/>
            <a:ext cx="7854696" cy="17526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ar-IQ" dirty="0" smtClean="0">
                <a:latin typeface="Hacen Saudi Arabia XL" pitchFamily="2" charset="-78"/>
                <a:cs typeface="Hacen Saudi Arabia XL" pitchFamily="2" charset="-78"/>
              </a:rPr>
              <a:t>د. إياد عبد الجبار أحمد</a:t>
            </a:r>
          </a:p>
          <a:p>
            <a:pPr algn="ctr"/>
            <a:r>
              <a:rPr lang="ar-IQ" dirty="0" smtClean="0">
                <a:latin typeface="Hacen Saudi Arabia XL" pitchFamily="2" charset="-78"/>
                <a:cs typeface="+mj-cs"/>
              </a:rPr>
              <a:t>جامعة بغداد – كلية العلوم الإسلامية</a:t>
            </a:r>
          </a:p>
          <a:p>
            <a:pPr algn="ctr"/>
            <a:r>
              <a:rPr lang="ar-IQ" dirty="0" smtClean="0">
                <a:latin typeface="Hacen Saudi Arabia XL" pitchFamily="2" charset="-78"/>
                <a:cs typeface="+mj-cs"/>
              </a:rPr>
              <a:t>قسم اللّغة </a:t>
            </a:r>
            <a:r>
              <a:rPr lang="ar-IQ" dirty="0" smtClean="0">
                <a:latin typeface="Hacen Saudi Arabia XL" pitchFamily="2" charset="-78"/>
                <a:cs typeface="+mj-cs"/>
              </a:rPr>
              <a:t>العربيّة</a:t>
            </a:r>
          </a:p>
          <a:p>
            <a:pPr algn="ctr"/>
            <a:r>
              <a:rPr lang="ar-IQ">
                <a:latin typeface="Hacen Saudi Arabia XL" pitchFamily="2" charset="-78"/>
                <a:cs typeface="+mj-cs"/>
              </a:rPr>
              <a:t>1</a:t>
            </a:r>
            <a:endParaRPr lang="ar-IQ" dirty="0" smtClean="0">
              <a:latin typeface="Hacen Saudi Arabia XL" pitchFamily="2" charset="-78"/>
              <a:cs typeface="+mj-cs"/>
            </a:endParaRPr>
          </a:p>
          <a:p>
            <a:pPr algn="ctr"/>
            <a:endParaRPr lang="ar-IQ" dirty="0" smtClean="0">
              <a:latin typeface="Hacen Saudi Arabia XL" pitchFamily="2" charset="-78"/>
              <a:cs typeface="Hacen Saudi Arabia XL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2291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3200" dirty="0" smtClean="0"/>
              <a:t>التعريف بعلم العروض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ar-IQ" dirty="0" smtClean="0">
                <a:latin typeface="Traditional Arabic" pitchFamily="18" charset="-78"/>
                <a:cs typeface="Traditional Arabic" pitchFamily="18" charset="-78"/>
              </a:rPr>
              <a:t>العروضُ في اللّغةِ مشتَقٌّ مِنَ العرْضِ  الذي يُقابِلُ الطوْلَ، ومنهُ عرَضَ المَتاعَ يَعْرِضُهُ عَرْضًا، كأنَّهُ قدْ أراهُ عريضًا، وعرَّضَ الشَّيءَ تَعريضًا: جَعَلَهُ عريضًا. والمَعْرَضُ: المكانُ الَّذي يُعرضُ فيه الشيءُ.</a:t>
            </a:r>
          </a:p>
          <a:p>
            <a:pPr algn="just">
              <a:lnSpc>
                <a:spcPct val="150000"/>
              </a:lnSpc>
            </a:pPr>
            <a:r>
              <a:rPr lang="ar-IQ" dirty="0" smtClean="0">
                <a:latin typeface="Traditional Arabic" pitchFamily="18" charset="-78"/>
                <a:cs typeface="Traditional Arabic" pitchFamily="18" charset="-78"/>
              </a:rPr>
              <a:t>وفي الاصطلاحِ العروضُ ميزانُ الشِّعرِ يُعرضُ عليهِ الشِّعْرُ فَيُعرَفُ </a:t>
            </a:r>
            <a:r>
              <a:rPr lang="ar-IQ" dirty="0" err="1" smtClean="0">
                <a:latin typeface="Traditional Arabic" pitchFamily="18" charset="-78"/>
                <a:cs typeface="Traditional Arabic" pitchFamily="18" charset="-78"/>
              </a:rPr>
              <a:t>مكْسورهُ</a:t>
            </a:r>
            <a:r>
              <a:rPr lang="ar-IQ" dirty="0" smtClean="0">
                <a:latin typeface="Traditional Arabic" pitchFamily="18" charset="-78"/>
                <a:cs typeface="Traditional Arabic" pitchFamily="18" charset="-78"/>
              </a:rPr>
              <a:t> منْ موزونِهِ، كما أنَّ النَّحوَ معيارُ الكلامِ بهِ يُعرف مُعربُهُ من </a:t>
            </a:r>
            <a:r>
              <a:rPr lang="ar-IQ" dirty="0" err="1" smtClean="0">
                <a:latin typeface="Traditional Arabic" pitchFamily="18" charset="-78"/>
                <a:cs typeface="Traditional Arabic" pitchFamily="18" charset="-78"/>
              </a:rPr>
              <a:t>ملحونِهِ</a:t>
            </a:r>
            <a:r>
              <a:rPr lang="ar-IQ" dirty="0" smtClean="0">
                <a:latin typeface="Traditional Arabic" pitchFamily="18" charset="-78"/>
                <a:cs typeface="Traditional Arabic" pitchFamily="18" charset="-78"/>
              </a:rPr>
              <a:t>. أو هو صناعةٌ يُعرفُ بها صحيحُ أوزانِ الشِّعرِ العربيِّ منْ فاسِدِها.</a:t>
            </a:r>
          </a:p>
          <a:p>
            <a:pPr algn="just">
              <a:lnSpc>
                <a:spcPct val="150000"/>
              </a:lnSpc>
            </a:pPr>
            <a:r>
              <a:rPr lang="ar-IQ" u="sng" dirty="0" smtClean="0">
                <a:latin typeface="Traditional Arabic" pitchFamily="18" charset="-78"/>
                <a:cs typeface="Traditional Arabic" pitchFamily="18" charset="-78"/>
              </a:rPr>
              <a:t>موضوعُهُ</a:t>
            </a:r>
            <a:r>
              <a:rPr lang="ar-IQ" dirty="0" smtClean="0">
                <a:latin typeface="Traditional Arabic" pitchFamily="18" charset="-78"/>
                <a:cs typeface="Traditional Arabic" pitchFamily="18" charset="-78"/>
              </a:rPr>
              <a:t>: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ar-IQ" dirty="0" smtClean="0">
                <a:latin typeface="Traditional Arabic" pitchFamily="18" charset="-78"/>
                <a:cs typeface="Traditional Arabic" pitchFamily="18" charset="-78"/>
              </a:rPr>
              <a:t>موضوعُ  علمِ العروضِ، الشِّعرُ منْ حيثُ صحةُ وزنِهِ وسقمِهِ.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ar-IQ" sz="20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853625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3200" dirty="0" smtClean="0"/>
              <a:t>واضِعُ علم العروضِ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ar-IQ" dirty="0" smtClean="0">
                <a:cs typeface="+mj-cs"/>
              </a:rPr>
              <a:t>لا شكَّ في أنَّ واضِعَ علم العروضِ هو الخليل بن أحمد الفراهيدي (ت 175هـ) رحمهُ الله تعالى.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ar-IQ" dirty="0" smtClean="0">
                <a:cs typeface="+mj-cs"/>
              </a:rPr>
              <a:t>الصحيحُ من الروايات أنَّ الخليلَ اهتدى إلى وضعِ هذا الفنِّ بمعرفةِ علمِ الأنغامِ والإيقاعِ لتقارُبِهما، </a:t>
            </a:r>
            <a:r>
              <a:rPr lang="ar-IQ" dirty="0" err="1" smtClean="0">
                <a:cs typeface="+mj-cs"/>
              </a:rPr>
              <a:t>فاللخيلُ</a:t>
            </a:r>
            <a:r>
              <a:rPr lang="ar-IQ" dirty="0" smtClean="0">
                <a:cs typeface="+mj-cs"/>
              </a:rPr>
              <a:t>، بالنَّظرُ إلى هذا، كانَ يعرفُ فنَّ الموسيقى، ومعرفتهُ بفنِّ الأغاني هي الَّتي أدَّتهُ إلى تقطيعِ الشِّعرِ ووضْعِ فنِّ العروضِ؛ لأنَّ الشِّعْرَ قرينُ الأغاني ومنْ متمماتِها.</a:t>
            </a:r>
            <a:endParaRPr lang="ar-IQ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597899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3200" dirty="0" smtClean="0"/>
              <a:t>سببُ تسميتِهِ بالعروض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ar-IQ" dirty="0" smtClean="0">
                <a:cs typeface="+mj-cs"/>
              </a:rPr>
              <a:t>لأنَّ قواعِدهُ يُعرَضُ عليها الشِّعرُ ليُعرَفَ صحَّةُ وزنِهِ منْ فسادِهِ.</a:t>
            </a:r>
          </a:p>
          <a:p>
            <a:pPr algn="just">
              <a:lnSpc>
                <a:spcPct val="150000"/>
              </a:lnSpc>
            </a:pPr>
            <a:r>
              <a:rPr lang="ar-IQ" dirty="0" smtClean="0">
                <a:cs typeface="+mj-cs"/>
              </a:rPr>
              <a:t>لأنَّ الخليل (رحمه الله) وضَعَهُ في العروضِ، وهي مكَّةُ أو مكانٌ في مكَّة، فدعاهُ بِها تيمُّنًا بمكَّةَ المُكرَّمة.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ar-IQ" dirty="0" smtClean="0">
                <a:cs typeface="+mj-cs"/>
              </a:rPr>
              <a:t>إذن سمِّيَ هذا العلمُ عَروضًا؛ لأنَّ الخليلَ وضعَهُ في مكَّةَ ومن أسمائِها العروضُ، فسمّاهُ بذلك تبرُّكًا.</a:t>
            </a:r>
            <a:endParaRPr lang="ar-IQ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0981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3200" dirty="0" smtClean="0"/>
              <a:t>تعريفُ الشِّعرِ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 smtClean="0">
                <a:latin typeface="Traditional Arabic" pitchFamily="18" charset="-78"/>
                <a:cs typeface="Traditional Arabic" pitchFamily="18" charset="-78"/>
              </a:rPr>
              <a:t>الشِّعرُ ما يوزَنُ قصدًا، وليسَ كلُّ كلامٍ موزونٍ شِعرًا، فالآياتُ القرآنيةُ والأحاديثُ النَّبويَّةُ الموزونةُ ليستْ شِعرًا لأنَّها لمْ توزنْ قصْدًا.</a:t>
            </a:r>
          </a:p>
          <a:p>
            <a:pPr marL="0" indent="0" algn="just">
              <a:buNone/>
            </a:pPr>
            <a:r>
              <a:rPr lang="ar-IQ" dirty="0" smtClean="0">
                <a:latin typeface="Traditional Arabic" pitchFamily="18" charset="-78"/>
                <a:cs typeface="Traditional Arabic" pitchFamily="18" charset="-78"/>
              </a:rPr>
              <a:t>مثال: </a:t>
            </a:r>
            <a:endParaRPr lang="ar-IQ" dirty="0">
              <a:latin typeface="Traditional Arabic" pitchFamily="18" charset="-78"/>
              <a:cs typeface="Traditional Arabic" pitchFamily="18" charset="-78"/>
            </a:endParaRPr>
          </a:p>
          <a:p>
            <a:pPr algn="just"/>
            <a:r>
              <a:rPr lang="ar-IQ" b="1" dirty="0" smtClean="0"/>
              <a:t>وَ </a:t>
            </a:r>
            <a:r>
              <a:rPr lang="ar-IQ" b="1" dirty="0" smtClean="0">
                <a:cs typeface="+mj-cs"/>
              </a:rPr>
              <a:t>مَنْ  </a:t>
            </a:r>
            <a:r>
              <a:rPr lang="ar-IQ" b="1" dirty="0" err="1" smtClean="0">
                <a:cs typeface="+mj-cs"/>
              </a:rPr>
              <a:t>شَاَ</a:t>
            </a:r>
            <a:r>
              <a:rPr lang="ar-IQ" b="1" dirty="0" smtClean="0">
                <a:cs typeface="+mj-cs"/>
              </a:rPr>
              <a:t>/  ءَ فَلْ </a:t>
            </a:r>
            <a:r>
              <a:rPr lang="ar-IQ" b="1" dirty="0" err="1" smtClean="0">
                <a:cs typeface="+mj-cs"/>
              </a:rPr>
              <a:t>يُؤْ</a:t>
            </a:r>
            <a:r>
              <a:rPr lang="ar-IQ" b="1" dirty="0" smtClean="0">
                <a:cs typeface="+mj-cs"/>
              </a:rPr>
              <a:t> مِنْ/    وَ مَنْ </a:t>
            </a:r>
            <a:r>
              <a:rPr lang="ar-IQ" b="1" dirty="0" err="1" smtClean="0">
                <a:cs typeface="+mj-cs"/>
              </a:rPr>
              <a:t>شَاْ</a:t>
            </a:r>
            <a:r>
              <a:rPr lang="ar-IQ" b="1" dirty="0" smtClean="0">
                <a:cs typeface="+mj-cs"/>
              </a:rPr>
              <a:t> /  ءَ فَلْ </a:t>
            </a:r>
            <a:r>
              <a:rPr lang="ar-IQ" b="1" dirty="0" err="1" smtClean="0">
                <a:cs typeface="+mj-cs"/>
              </a:rPr>
              <a:t>يَكْ</a:t>
            </a:r>
            <a:r>
              <a:rPr lang="ar-IQ" b="1" dirty="0" smtClean="0">
                <a:cs typeface="+mj-cs"/>
              </a:rPr>
              <a:t> فُرْ </a:t>
            </a:r>
          </a:p>
          <a:p>
            <a:pPr marL="0" indent="0" algn="just">
              <a:buNone/>
            </a:pPr>
            <a:r>
              <a:rPr lang="ar-IQ" b="1" dirty="0" smtClean="0">
                <a:cs typeface="+mj-cs"/>
              </a:rPr>
              <a:t>   د ب   </a:t>
            </a:r>
            <a:r>
              <a:rPr lang="ar-IQ" b="1" dirty="0" err="1" smtClean="0">
                <a:cs typeface="+mj-cs"/>
              </a:rPr>
              <a:t>ب</a:t>
            </a:r>
            <a:r>
              <a:rPr lang="ar-IQ" b="1" dirty="0" smtClean="0">
                <a:cs typeface="+mj-cs"/>
              </a:rPr>
              <a:t> / د ب </a:t>
            </a:r>
            <a:r>
              <a:rPr lang="ar-IQ" b="1" dirty="0" err="1" smtClean="0">
                <a:cs typeface="+mj-cs"/>
              </a:rPr>
              <a:t>ب</a:t>
            </a:r>
            <a:r>
              <a:rPr lang="ar-IQ" b="1" dirty="0" smtClean="0">
                <a:cs typeface="+mj-cs"/>
              </a:rPr>
              <a:t>  </a:t>
            </a:r>
            <a:r>
              <a:rPr lang="ar-IQ" b="1" dirty="0" err="1" smtClean="0">
                <a:cs typeface="+mj-cs"/>
              </a:rPr>
              <a:t>ب</a:t>
            </a:r>
            <a:r>
              <a:rPr lang="ar-IQ" b="1" dirty="0" smtClean="0">
                <a:cs typeface="+mj-cs"/>
              </a:rPr>
              <a:t> / د  ب  </a:t>
            </a:r>
            <a:r>
              <a:rPr lang="ar-IQ" b="1" dirty="0" err="1" smtClean="0">
                <a:cs typeface="+mj-cs"/>
              </a:rPr>
              <a:t>ب</a:t>
            </a:r>
            <a:r>
              <a:rPr lang="ar-IQ" b="1" dirty="0" smtClean="0">
                <a:cs typeface="+mj-cs"/>
              </a:rPr>
              <a:t> / د  ب  </a:t>
            </a:r>
            <a:r>
              <a:rPr lang="ar-IQ" b="1" dirty="0" err="1" smtClean="0">
                <a:cs typeface="+mj-cs"/>
              </a:rPr>
              <a:t>ب</a:t>
            </a:r>
            <a:r>
              <a:rPr lang="ar-IQ" b="1" dirty="0" smtClean="0">
                <a:cs typeface="+mj-cs"/>
              </a:rPr>
              <a:t> </a:t>
            </a:r>
            <a:r>
              <a:rPr lang="ar-IQ" b="1" dirty="0" err="1" smtClean="0">
                <a:cs typeface="+mj-cs"/>
              </a:rPr>
              <a:t>ب</a:t>
            </a:r>
            <a:endParaRPr lang="ar-IQ" b="1" dirty="0" smtClean="0">
              <a:cs typeface="+mj-cs"/>
            </a:endParaRPr>
          </a:p>
          <a:p>
            <a:pPr marL="0" indent="0" algn="just">
              <a:buNone/>
            </a:pPr>
            <a:r>
              <a:rPr lang="ar-IQ" b="1" dirty="0">
                <a:cs typeface="+mj-cs"/>
              </a:rPr>
              <a:t> </a:t>
            </a:r>
            <a:r>
              <a:rPr lang="ar-IQ" b="1" dirty="0" smtClean="0">
                <a:cs typeface="+mj-cs"/>
              </a:rPr>
              <a:t>    فعولن          </a:t>
            </a:r>
            <a:r>
              <a:rPr lang="ar-IQ" b="1" dirty="0" err="1" smtClean="0">
                <a:cs typeface="+mj-cs"/>
              </a:rPr>
              <a:t>مفاعيلن</a:t>
            </a:r>
            <a:r>
              <a:rPr lang="ar-IQ" b="1" dirty="0" smtClean="0">
                <a:cs typeface="+mj-cs"/>
              </a:rPr>
              <a:t>        فعولن             </a:t>
            </a:r>
            <a:r>
              <a:rPr lang="ar-IQ" b="1" dirty="0" err="1" smtClean="0">
                <a:cs typeface="+mj-cs"/>
              </a:rPr>
              <a:t>مفاعيلن</a:t>
            </a:r>
            <a:endParaRPr lang="ar-IQ" b="1" dirty="0" smtClean="0">
              <a:cs typeface="+mj-cs"/>
            </a:endParaRPr>
          </a:p>
          <a:p>
            <a:pPr marL="0" indent="0" algn="just">
              <a:buNone/>
            </a:pPr>
            <a:r>
              <a:rPr lang="ar-IQ" b="1" dirty="0" smtClean="0">
                <a:cs typeface="+mj-cs"/>
              </a:rPr>
              <a:t>إذن  لا تُعد هذه الآيات شعرًا. </a:t>
            </a:r>
          </a:p>
        </p:txBody>
      </p:sp>
    </p:spTree>
    <p:extLst>
      <p:ext uri="{BB962C8B-B14F-4D97-AF65-F5344CB8AC3E}">
        <p14:creationId xmlns:p14="http://schemas.microsoft.com/office/powerpoint/2010/main" val="181820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3200" dirty="0" smtClean="0"/>
              <a:t>التَّقطيعُ الشعريُّ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ar-IQ" dirty="0" smtClean="0">
                <a:cs typeface="+mj-cs"/>
              </a:rPr>
              <a:t>مِنَ الملْحوظاتِ بالغةُ الأهميَّةِ أنْ يعرفَ الطالبُ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ar-IQ" dirty="0" smtClean="0">
                <a:solidFill>
                  <a:srgbClr val="FF0000"/>
                </a:solidFill>
                <a:latin typeface="Hacen Saudi Arabia XL" pitchFamily="2" charset="-78"/>
                <a:cs typeface="Hacen Saudi Arabia XL" pitchFamily="2" charset="-78"/>
              </a:rPr>
              <a:t>لا صلةَ بينَ الوزنِ الصرفيِّ والوزنِ </a:t>
            </a:r>
            <a:r>
              <a:rPr lang="ar-IQ" dirty="0" err="1" smtClean="0">
                <a:solidFill>
                  <a:srgbClr val="FF0000"/>
                </a:solidFill>
                <a:latin typeface="Hacen Saudi Arabia XL" pitchFamily="2" charset="-78"/>
                <a:cs typeface="Hacen Saudi Arabia XL" pitchFamily="2" charset="-78"/>
              </a:rPr>
              <a:t>العروضيِّ</a:t>
            </a:r>
            <a:endParaRPr lang="ar-IQ" dirty="0" smtClean="0">
              <a:solidFill>
                <a:srgbClr val="FF0000"/>
              </a:solidFill>
              <a:latin typeface="Hacen Saudi Arabia XL" pitchFamily="2" charset="-78"/>
              <a:cs typeface="Hacen Saudi Arabia XL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ar-IQ" dirty="0" smtClean="0">
                <a:latin typeface="Traditional Arabic" pitchFamily="18" charset="-78"/>
                <a:cs typeface="Traditional Arabic" pitchFamily="18" charset="-78"/>
              </a:rPr>
              <a:t>فالميزان الصرفيُّ عندَ أهلِ الصرفِ قائَمٌ على ثلاثةِ أحرُفٍ هي: الفاءُ والعينُ واللام (فعل)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ar-IQ" dirty="0" smtClean="0">
                <a:latin typeface="Traditional Arabic" pitchFamily="18" charset="-78"/>
                <a:cs typeface="Traditional Arabic" pitchFamily="18" charset="-78"/>
              </a:rPr>
              <a:t>أمّا الوزنُ </a:t>
            </a:r>
            <a:r>
              <a:rPr lang="ar-IQ" dirty="0" err="1" smtClean="0">
                <a:latin typeface="Traditional Arabic" pitchFamily="18" charset="-78"/>
                <a:cs typeface="Traditional Arabic" pitchFamily="18" charset="-78"/>
              </a:rPr>
              <a:t>العروضي</a:t>
            </a:r>
            <a:r>
              <a:rPr lang="ar-IQ" dirty="0" smtClean="0">
                <a:latin typeface="Traditional Arabic" pitchFamily="18" charset="-78"/>
                <a:cs typeface="Traditional Arabic" pitchFamily="18" charset="-78"/>
              </a:rPr>
              <a:t> فيقوم على عشرةِ حروفٍ جمعت في قولكَ (</a:t>
            </a:r>
            <a:r>
              <a:rPr lang="ar-IQ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لَمعت سيوفنا)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ar-IQ" dirty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أَحْرُفُ تَقْطِيعِ الْبُحُورِ عَشْرَهْ </a:t>
            </a:r>
            <a:r>
              <a:rPr lang="ar-IQ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            فِي </a:t>
            </a:r>
            <a:r>
              <a:rPr lang="ar-IQ" dirty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«لَمَعَتْ سُيُوفُنَا» </a:t>
            </a:r>
            <a:r>
              <a:rPr lang="ar-IQ" dirty="0" err="1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مُنْحَصِرَهْ</a:t>
            </a:r>
            <a:endParaRPr lang="ar-IQ" dirty="0">
              <a:solidFill>
                <a:schemeClr val="accent2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ar-IQ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IQ" dirty="0" smtClean="0">
                <a:latin typeface="Traditional Arabic" pitchFamily="18" charset="-78"/>
                <a:cs typeface="Traditional Arabic" pitchFamily="18" charset="-78"/>
              </a:rPr>
              <a:t>وهذه الحروفُ تسمَّى حروفُ التَّقطيعِ، ومنها تتألفُ التفعيلاتُ.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ar-IQ" dirty="0" err="1" smtClean="0">
                <a:latin typeface="Traditional Arabic" pitchFamily="18" charset="-78"/>
                <a:cs typeface="Traditional Arabic" pitchFamily="18" charset="-78"/>
              </a:rPr>
              <a:t>والتفعليةُ</a:t>
            </a:r>
            <a:r>
              <a:rPr lang="ar-IQ" dirty="0" smtClean="0">
                <a:latin typeface="Traditional Arabic" pitchFamily="18" charset="-78"/>
                <a:cs typeface="Traditional Arabic" pitchFamily="18" charset="-78"/>
              </a:rPr>
              <a:t> تتألفُ منْ مقاطِعَ، وضعَ </a:t>
            </a:r>
            <a:r>
              <a:rPr lang="ar-IQ" dirty="0" err="1" smtClean="0">
                <a:latin typeface="Traditional Arabic" pitchFamily="18" charset="-78"/>
                <a:cs typeface="Traditional Arabic" pitchFamily="18" charset="-78"/>
              </a:rPr>
              <a:t>العروضيونَ</a:t>
            </a:r>
            <a:r>
              <a:rPr lang="ar-IQ" dirty="0" smtClean="0">
                <a:latin typeface="Traditional Arabic" pitchFamily="18" charset="-78"/>
                <a:cs typeface="Traditional Arabic" pitchFamily="18" charset="-78"/>
              </a:rPr>
              <a:t> لكلِّ مقطعٍ أو مقطعينِ منها مصطلحًا وهي:</a:t>
            </a:r>
          </a:p>
        </p:txBody>
      </p:sp>
    </p:spTree>
    <p:extLst>
      <p:ext uri="{BB962C8B-B14F-4D97-AF65-F5344CB8AC3E}">
        <p14:creationId xmlns:p14="http://schemas.microsoft.com/office/powerpoint/2010/main" val="99697818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</TotalTime>
  <Words>391</Words>
  <Application>Microsoft Office PowerPoint</Application>
  <PresentationFormat>عرض على الشاشة (3:4)‏</PresentationFormat>
  <Paragraphs>32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تدفق</vt:lpstr>
      <vt:lpstr>محاضرات في علم العروض</vt:lpstr>
      <vt:lpstr>التعريف بعلم العروض</vt:lpstr>
      <vt:lpstr>واضِعُ علم العروضِ</vt:lpstr>
      <vt:lpstr>سببُ تسميتِهِ بالعروض</vt:lpstr>
      <vt:lpstr>تعريفُ الشِّعرِ</vt:lpstr>
      <vt:lpstr>التَّقطيعُ الشعريُّ</vt:lpstr>
    </vt:vector>
  </TitlesOfParts>
  <Company>Naim Al Hussaini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علم العروض</dc:title>
  <dc:creator>sat</dc:creator>
  <cp:lastModifiedBy>sat</cp:lastModifiedBy>
  <cp:revision>10</cp:revision>
  <dcterms:created xsi:type="dcterms:W3CDTF">2019-12-16T17:03:03Z</dcterms:created>
  <dcterms:modified xsi:type="dcterms:W3CDTF">2019-12-16T19:20:23Z</dcterms:modified>
</cp:coreProperties>
</file>