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85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في علم العروض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3356992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د. إياد عبد الجبار أحمد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اللّغة العربيّة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2</a:t>
            </a: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الأسبابُ والأوتادُ والفواصلُ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ملاحظة: في علمِ العروضِ لا يُنظرُ إلى نوعِ الحركة، فالحرفُ المتحركُ يعني أنَّ فيه ضمةٌ أو فتحةٌ أو كسرةٌ، بغضِّ النَّظرِ عنْ نوعِ الحركةِ ويقابِلهُ الساكِنُ، فالحرفُ العربي إما متحرك أو ساكن.</a:t>
            </a:r>
          </a:p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السَّببُ الخفيف: مقطَعٌ واحِدٌ عبارةٌ عنْ حرفينِ متحرك + ساكن. مثل: مُسْ / تَفْ / لُنْ/ لمْ/ عنْ / فِيْ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ar-IQ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وَالسَّبَبُ </a:t>
            </a:r>
            <a:r>
              <a:rPr lang="ar-IQ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الْخَفِيفُ حَرْفَانِ </a:t>
            </a:r>
            <a:r>
              <a:rPr lang="ar-IQ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سَكَنْ         </a:t>
            </a:r>
            <a:r>
              <a:rPr lang="ar-IQ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ثَانِيهِمَا كَمَا تَقُولُ: لَمْ وَلَنْ</a:t>
            </a:r>
          </a:p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السببُ الثقيل: وهو عبارةٌ عنْ حرفينِ متحركين، مُتَ/ عَلَ/ لِمَ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                     </a:t>
            </a:r>
            <a:r>
              <a:rPr lang="ar-IQ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أَمَّا الثَّقِيلُ فَهْوَ حَرْفَانِ بِلَا </a:t>
            </a:r>
            <a:r>
              <a:rPr lang="ar-IQ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     تَسْكِينِ </a:t>
            </a:r>
            <a:r>
              <a:rPr lang="ar-IQ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شَيْءٍ مِنْهُمَا نِلْتَ الْعُلَا</a:t>
            </a:r>
          </a:p>
          <a:p>
            <a:pPr algn="just">
              <a:lnSpc>
                <a:spcPct val="150000"/>
              </a:lnSpc>
            </a:pPr>
            <a:endParaRPr lang="ar-IQ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200" dirty="0" smtClean="0">
                <a:cs typeface="+mj-cs"/>
              </a:rPr>
              <a:t>الوَتَدُ المجموعُ: عبارةٌ عنْ ثلاثةِ أحرفٍ: متحركٌ + متحركٌ + ساكن، </a:t>
            </a:r>
            <a:r>
              <a:rPr lang="ar-IQ" sz="2200" dirty="0" err="1" smtClean="0">
                <a:cs typeface="+mj-cs"/>
              </a:rPr>
              <a:t>فَعُوْ</a:t>
            </a:r>
            <a:r>
              <a:rPr lang="ar-IQ" sz="2200" dirty="0" smtClean="0">
                <a:cs typeface="+mj-cs"/>
              </a:rPr>
              <a:t>/ </a:t>
            </a:r>
            <a:r>
              <a:rPr lang="ar-IQ" sz="2200" dirty="0" err="1" smtClean="0">
                <a:cs typeface="+mj-cs"/>
              </a:rPr>
              <a:t>مَفَاْ</a:t>
            </a:r>
            <a:r>
              <a:rPr lang="ar-IQ" sz="2200" dirty="0" smtClean="0">
                <a:cs typeface="+mj-cs"/>
              </a:rPr>
              <a:t>/ عِلُنْ/ بَلَى/ أَجَلْ/ إِذَا.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IQ" sz="2200" dirty="0">
                <a:solidFill>
                  <a:schemeClr val="accent2"/>
                </a:solidFill>
                <a:cs typeface="+mj-cs"/>
              </a:rPr>
              <a:t>وَالْوَتِدُ الْمَجْمُوعُ زَادَ حَرْفَا </a:t>
            </a:r>
            <a:r>
              <a:rPr lang="ar-IQ" sz="2200" dirty="0" smtClean="0">
                <a:solidFill>
                  <a:schemeClr val="accent2"/>
                </a:solidFill>
                <a:cs typeface="+mj-cs"/>
              </a:rPr>
              <a:t>	مُسَكَّنًا </a:t>
            </a:r>
            <a:r>
              <a:rPr lang="ar-IQ" sz="2200" dirty="0">
                <a:solidFill>
                  <a:schemeClr val="accent2"/>
                </a:solidFill>
                <a:cs typeface="+mj-cs"/>
              </a:rPr>
              <a:t>عَلَى الثَّقِيلِ </a:t>
            </a:r>
            <a:r>
              <a:rPr lang="ar-IQ" sz="2200" dirty="0" smtClean="0">
                <a:solidFill>
                  <a:schemeClr val="accent2"/>
                </a:solidFill>
                <a:cs typeface="+mj-cs"/>
              </a:rPr>
              <a:t>وَصْفَا</a:t>
            </a:r>
          </a:p>
          <a:p>
            <a:pPr>
              <a:lnSpc>
                <a:spcPct val="150000"/>
              </a:lnSpc>
            </a:pPr>
            <a:r>
              <a:rPr lang="ar-IQ" sz="2200" dirty="0" smtClean="0">
                <a:cs typeface="+mj-cs"/>
              </a:rPr>
              <a:t>الوتَدُ المفروق: عبارةٌ عنْ ثلاثةِ أحرفٍ: متحركٌ + ساكنٌ+ متحركٌ</a:t>
            </a:r>
            <a:endParaRPr lang="ar-IQ" sz="2200" dirty="0">
              <a:cs typeface="+mj-cs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ar-IQ" sz="2200" dirty="0">
                <a:solidFill>
                  <a:schemeClr val="accent2"/>
                </a:solidFill>
                <a:cs typeface="+mj-cs"/>
              </a:rPr>
              <a:t>وَإِنْ </a:t>
            </a:r>
            <a:r>
              <a:rPr lang="ar-IQ" sz="2200" dirty="0" err="1">
                <a:solidFill>
                  <a:schemeClr val="accent2"/>
                </a:solidFill>
                <a:cs typeface="+mj-cs"/>
              </a:rPr>
              <a:t>يَكُ</a:t>
            </a:r>
            <a:r>
              <a:rPr lang="ar-IQ" sz="2200" dirty="0">
                <a:solidFill>
                  <a:schemeClr val="accent2"/>
                </a:solidFill>
                <a:cs typeface="+mj-cs"/>
              </a:rPr>
              <a:t> السَّاكِنُ جَاءَ فِي </a:t>
            </a:r>
            <a:r>
              <a:rPr lang="ar-IQ" sz="2200" dirty="0" smtClean="0">
                <a:solidFill>
                  <a:schemeClr val="accent2"/>
                </a:solidFill>
                <a:cs typeface="+mj-cs"/>
              </a:rPr>
              <a:t>الْوَسَطْ          </a:t>
            </a:r>
            <a:r>
              <a:rPr lang="ar-IQ" sz="2200" dirty="0">
                <a:solidFill>
                  <a:schemeClr val="accent2"/>
                </a:solidFill>
                <a:cs typeface="+mj-cs"/>
              </a:rPr>
              <a:t>فَسَمِّهِ الْمَفْرُوقَ وَاحْذَرِ الْغَلَطْ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200" dirty="0" smtClean="0">
                <a:cs typeface="+mj-cs"/>
              </a:rPr>
              <a:t>ولابدَّ أنْ تَشْتَمِلَ التَّفْعيلةٌ على وتدٍ وسببٍ، أو سببينِ، ولا يجتَمعُ فيها وتدان، كما لا يجتمعُ فيها ثلاثةُ أسبابٍ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200" dirty="0" smtClean="0">
                <a:cs typeface="+mj-cs"/>
              </a:rPr>
              <a:t>الفاصلة </a:t>
            </a:r>
            <a:r>
              <a:rPr lang="ar-IQ" sz="2200" dirty="0">
                <a:cs typeface="+mj-cs"/>
              </a:rPr>
              <a:t>الصغرى: </a:t>
            </a:r>
            <a:r>
              <a:rPr lang="ar-IQ" sz="2200" dirty="0" smtClean="0">
                <a:cs typeface="+mj-cs"/>
              </a:rPr>
              <a:t>عبارة عن أربعة أحرفٍ: متحرك+ متحرك+ متحرك+ ساكن. مثل: سَكَنُوا </a:t>
            </a:r>
            <a:r>
              <a:rPr lang="ar-IQ" sz="2200" dirty="0">
                <a:cs typeface="+mj-cs"/>
              </a:rPr>
              <a:t>– </a:t>
            </a:r>
            <a:r>
              <a:rPr lang="ar-IQ" sz="2200" dirty="0" smtClean="0">
                <a:cs typeface="+mj-cs"/>
              </a:rPr>
              <a:t>مُدُنًا.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2200" dirty="0" smtClean="0">
                <a:cs typeface="+mj-cs"/>
              </a:rPr>
              <a:t>الفاصلة الكبرى:  عبارة عنْ خمسة أحرف: متحرك+ متحرك+ متحرك+ + متحرك+ ساكن، مثل: قَتَلَهُمْ </a:t>
            </a:r>
            <a:r>
              <a:rPr lang="ar-IQ" sz="2200" dirty="0">
                <a:cs typeface="+mj-cs"/>
              </a:rPr>
              <a:t>– مَلِكُنَا</a:t>
            </a:r>
            <a:endParaRPr lang="ar-IQ" sz="2200" dirty="0" smtClean="0">
              <a:cs typeface="+mj-cs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ar-IQ" sz="2200" dirty="0" smtClean="0">
                <a:solidFill>
                  <a:srgbClr val="FF0000"/>
                </a:solidFill>
                <a:cs typeface="+mj-cs"/>
              </a:rPr>
              <a:t>لمْ أَرَ عَلَى ظَهْرِ جَبَلِنْ سَمَكَتَنْ</a:t>
            </a:r>
            <a:endParaRPr lang="ar-IQ" sz="22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التفعيلات العروضيَّة</a:t>
            </a:r>
            <a:endParaRPr lang="ar-IQ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037496"/>
              </p:ext>
            </p:extLst>
          </p:nvPr>
        </p:nvGraphicFramePr>
        <p:xfrm>
          <a:off x="1282948" y="1556791"/>
          <a:ext cx="7002894" cy="418680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6306"/>
                <a:gridCol w="1029883"/>
                <a:gridCol w="5386705"/>
              </a:tblGrid>
              <a:tr h="465201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ت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التفعيلة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ما تتألف منهُ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1.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فَعُولُنْ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وتد مجموع (</a:t>
                      </a:r>
                      <a:r>
                        <a:rPr lang="ar-IQ" sz="2400" dirty="0" err="1" smtClean="0">
                          <a:cs typeface="+mj-cs"/>
                        </a:rPr>
                        <a:t>فَعُو</a:t>
                      </a:r>
                      <a:r>
                        <a:rPr lang="ar-IQ" sz="2400" dirty="0" smtClean="0">
                          <a:cs typeface="+mj-cs"/>
                        </a:rPr>
                        <a:t>)+</a:t>
                      </a:r>
                      <a:r>
                        <a:rPr lang="ar-IQ" sz="2400" baseline="0" dirty="0" smtClean="0">
                          <a:cs typeface="+mj-cs"/>
                        </a:rPr>
                        <a:t> سبب خفيف (لنْ)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2.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فَاْعِلُنْ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سبب</a:t>
                      </a:r>
                      <a:r>
                        <a:rPr lang="ar-IQ" sz="2400" baseline="0" dirty="0" smtClean="0">
                          <a:cs typeface="+mj-cs"/>
                        </a:rPr>
                        <a:t> خفيف (</a:t>
                      </a:r>
                      <a:r>
                        <a:rPr lang="ar-IQ" sz="2400" baseline="0" dirty="0" err="1" smtClean="0">
                          <a:cs typeface="+mj-cs"/>
                        </a:rPr>
                        <a:t>فَاْ</a:t>
                      </a:r>
                      <a:r>
                        <a:rPr lang="ar-IQ" sz="2400" baseline="0" dirty="0" smtClean="0">
                          <a:cs typeface="+mj-cs"/>
                        </a:rPr>
                        <a:t>) + وتد مجموع (عِلُنْ)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3.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err="1" smtClean="0">
                          <a:cs typeface="+mj-cs"/>
                        </a:rPr>
                        <a:t>مَفَاْعِيْلُنْ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وَتَد مجموع (</a:t>
                      </a:r>
                      <a:r>
                        <a:rPr lang="ar-IQ" sz="2400" dirty="0" err="1" smtClean="0">
                          <a:cs typeface="+mj-cs"/>
                        </a:rPr>
                        <a:t>مَفَاْ</a:t>
                      </a:r>
                      <a:r>
                        <a:rPr lang="ar-IQ" sz="2400" dirty="0" smtClean="0">
                          <a:cs typeface="+mj-cs"/>
                        </a:rPr>
                        <a:t>)+</a:t>
                      </a:r>
                      <a:r>
                        <a:rPr lang="ar-IQ" sz="2400" baseline="0" dirty="0" smtClean="0">
                          <a:cs typeface="+mj-cs"/>
                        </a:rPr>
                        <a:t> سبب خفيف (عي)+ سبب خفيف (لُنْ)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4.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err="1" smtClean="0">
                          <a:cs typeface="+mj-cs"/>
                        </a:rPr>
                        <a:t>مُسْتَفْعِلُنْ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سبب خفيف (مُسْ)+</a:t>
                      </a:r>
                      <a:r>
                        <a:rPr lang="ar-IQ" sz="2400" baseline="0" dirty="0" smtClean="0">
                          <a:cs typeface="+mj-cs"/>
                        </a:rPr>
                        <a:t> سبب خفيف (تَفْ)+ وتَد مجموع (علن)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5. 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err="1" smtClean="0">
                          <a:cs typeface="+mj-cs"/>
                        </a:rPr>
                        <a:t>فَاعِلاتُنْ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سبب خفيف (</a:t>
                      </a:r>
                      <a:r>
                        <a:rPr lang="ar-IQ" sz="2400" dirty="0" err="1" smtClean="0">
                          <a:cs typeface="+mj-cs"/>
                        </a:rPr>
                        <a:t>فَاْ</a:t>
                      </a:r>
                      <a:r>
                        <a:rPr lang="ar-IQ" sz="2400" dirty="0" smtClean="0">
                          <a:cs typeface="+mj-cs"/>
                        </a:rPr>
                        <a:t>)</a:t>
                      </a:r>
                      <a:r>
                        <a:rPr lang="ar-IQ" sz="2400" baseline="0" dirty="0" smtClean="0">
                          <a:cs typeface="+mj-cs"/>
                        </a:rPr>
                        <a:t>+ وتد مجموع (عِلَا)+ سبب خفيف (تُنْ)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6.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err="1" smtClean="0">
                          <a:cs typeface="+mj-cs"/>
                        </a:rPr>
                        <a:t>مُفَاْعَلَتُنْ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وتد</a:t>
                      </a:r>
                      <a:r>
                        <a:rPr lang="ar-IQ" sz="2400" baseline="0" dirty="0" smtClean="0">
                          <a:cs typeface="+mj-cs"/>
                        </a:rPr>
                        <a:t> مجموع (</a:t>
                      </a:r>
                      <a:r>
                        <a:rPr lang="ar-IQ" sz="2400" baseline="0" dirty="0" err="1" smtClean="0">
                          <a:cs typeface="+mj-cs"/>
                        </a:rPr>
                        <a:t>مُفَاْ</a:t>
                      </a:r>
                      <a:r>
                        <a:rPr lang="ar-IQ" sz="2400" baseline="0" dirty="0" smtClean="0">
                          <a:cs typeface="+mj-cs"/>
                        </a:rPr>
                        <a:t>)+ سبب ثقيل (عَلَ)+ سبب خفيف (تُنْ)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7. 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err="1" smtClean="0">
                          <a:cs typeface="+mj-cs"/>
                        </a:rPr>
                        <a:t>مُتَفَاْعِلُنْ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سبب ثقيل</a:t>
                      </a:r>
                      <a:r>
                        <a:rPr lang="ar-IQ" sz="2400" baseline="0" dirty="0" smtClean="0">
                          <a:cs typeface="+mj-cs"/>
                        </a:rPr>
                        <a:t> (مُتَ)+ سبب خفيف (</a:t>
                      </a:r>
                      <a:r>
                        <a:rPr lang="ar-IQ" sz="2400" baseline="0" dirty="0" err="1" smtClean="0">
                          <a:cs typeface="+mj-cs"/>
                        </a:rPr>
                        <a:t>فَاْ</a:t>
                      </a:r>
                      <a:r>
                        <a:rPr lang="ar-IQ" sz="2400" baseline="0" dirty="0" smtClean="0">
                          <a:cs typeface="+mj-cs"/>
                        </a:rPr>
                        <a:t>)+ وتد مجموع (عِلُنْ)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  <a:tr h="465201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IQ" sz="2400" dirty="0" smtClean="0">
                          <a:solidFill>
                            <a:schemeClr val="tx1"/>
                          </a:solidFill>
                          <a:cs typeface="+mj-cs"/>
                        </a:rPr>
                        <a:t>8.</a:t>
                      </a:r>
                      <a:endParaRPr lang="ar-IQ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مَفْعُوْلَاْتُ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cs typeface="+mj-cs"/>
                        </a:rPr>
                        <a:t>سبب خفيف (</a:t>
                      </a:r>
                      <a:r>
                        <a:rPr lang="ar-IQ" sz="2400" dirty="0" err="1" smtClean="0">
                          <a:cs typeface="+mj-cs"/>
                        </a:rPr>
                        <a:t>مَفْ</a:t>
                      </a:r>
                      <a:r>
                        <a:rPr lang="ar-IQ" sz="2400" dirty="0" smtClean="0">
                          <a:cs typeface="+mj-cs"/>
                        </a:rPr>
                        <a:t>)+</a:t>
                      </a:r>
                      <a:r>
                        <a:rPr lang="ar-IQ" sz="2400" baseline="0" dirty="0" smtClean="0">
                          <a:cs typeface="+mj-cs"/>
                        </a:rPr>
                        <a:t> سبب خفيف (</a:t>
                      </a:r>
                      <a:r>
                        <a:rPr lang="ar-IQ" sz="2400" baseline="0" dirty="0" err="1" smtClean="0">
                          <a:cs typeface="+mj-cs"/>
                        </a:rPr>
                        <a:t>عُوْ</a:t>
                      </a:r>
                      <a:r>
                        <a:rPr lang="ar-IQ" sz="2400" baseline="0" dirty="0" smtClean="0">
                          <a:cs typeface="+mj-cs"/>
                        </a:rPr>
                        <a:t>)+ وتد مفروق (لَاْتُ)</a:t>
                      </a:r>
                      <a:endParaRPr lang="ar-IQ" sz="24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>
                <a:cs typeface="+mj-cs"/>
              </a:rPr>
              <a:t>أرْبَعَةٌ </a:t>
            </a:r>
            <a:r>
              <a:rPr lang="ar-IQ" dirty="0">
                <a:cs typeface="+mj-cs"/>
              </a:rPr>
              <a:t>مِنْهَا أُصُولٌ وَهْيَ مَا </a:t>
            </a:r>
            <a:r>
              <a:rPr lang="ar-IQ" dirty="0" smtClean="0">
                <a:cs typeface="+mj-cs"/>
              </a:rPr>
              <a:t> 	   قُدْ </a:t>
            </a:r>
            <a:r>
              <a:rPr lang="ar-IQ" dirty="0">
                <a:cs typeface="+mj-cs"/>
              </a:rPr>
              <a:t>بُدِئَتْ بِوَتِدٍ وَعُمِّمَا</a:t>
            </a:r>
          </a:p>
          <a:p>
            <a:pPr marL="0" indent="0">
              <a:buNone/>
            </a:pPr>
            <a:r>
              <a:rPr lang="ar-IQ" dirty="0">
                <a:cs typeface="+mj-cs"/>
              </a:rPr>
              <a:t>وَهْيَ فَعُولُنْ </a:t>
            </a:r>
            <a:r>
              <a:rPr lang="ar-IQ" dirty="0" err="1">
                <a:cs typeface="+mj-cs"/>
              </a:rPr>
              <a:t>وَمَفَاعِيلُنْ</a:t>
            </a:r>
            <a:r>
              <a:rPr lang="ar-IQ" dirty="0">
                <a:cs typeface="+mj-cs"/>
              </a:rPr>
              <a:t> خُذِ </a:t>
            </a:r>
            <a:r>
              <a:rPr lang="ar-IQ" dirty="0" smtClean="0">
                <a:cs typeface="+mj-cs"/>
              </a:rPr>
              <a:t>	   كَذَا </a:t>
            </a:r>
            <a:r>
              <a:rPr lang="ar-IQ" dirty="0" err="1">
                <a:cs typeface="+mj-cs"/>
              </a:rPr>
              <a:t>مُفَاعَلْتُنْ</a:t>
            </a:r>
            <a:r>
              <a:rPr lang="ar-IQ" dirty="0">
                <a:cs typeface="+mj-cs"/>
              </a:rPr>
              <a:t> بِفَتْحِ اللَّامِ ذِي</a:t>
            </a:r>
          </a:p>
          <a:p>
            <a:pPr marL="0" indent="0">
              <a:buNone/>
            </a:pPr>
            <a:r>
              <a:rPr lang="ar-IQ" dirty="0">
                <a:cs typeface="+mj-cs"/>
              </a:rPr>
              <a:t>وَفَاعِ </a:t>
            </a:r>
            <a:r>
              <a:rPr lang="ar-IQ" dirty="0" err="1">
                <a:cs typeface="+mj-cs"/>
              </a:rPr>
              <a:t>لَاتُنْ</a:t>
            </a:r>
            <a:r>
              <a:rPr lang="ar-IQ" dirty="0">
                <a:cs typeface="+mj-cs"/>
              </a:rPr>
              <a:t> صَاحِبُ الْمَفْرُوقِ </a:t>
            </a:r>
            <a:r>
              <a:rPr lang="ar-IQ" dirty="0" smtClean="0">
                <a:cs typeface="+mj-cs"/>
              </a:rPr>
              <a:t>فِي	    </a:t>
            </a:r>
            <a:r>
              <a:rPr lang="ar-IQ" dirty="0">
                <a:cs typeface="+mj-cs"/>
              </a:rPr>
              <a:t>بَحْرِ الْمُضَارِعِ وَسِتَّةٌ تَفِي</a:t>
            </a:r>
          </a:p>
          <a:p>
            <a:pPr marL="0" indent="0">
              <a:buNone/>
            </a:pPr>
            <a:r>
              <a:rPr lang="ar-IQ" dirty="0">
                <a:cs typeface="+mj-cs"/>
              </a:rPr>
              <a:t>وَهْيَ الْفُرُوعُ وَابْتِدَاؤُهَا سَبَبْ </a:t>
            </a:r>
            <a:r>
              <a:rPr lang="ar-IQ" dirty="0" smtClean="0">
                <a:cs typeface="+mj-cs"/>
              </a:rPr>
              <a:t>       </a:t>
            </a:r>
            <a:r>
              <a:rPr lang="ar-IQ" dirty="0" err="1" smtClean="0">
                <a:cs typeface="+mj-cs"/>
              </a:rPr>
              <a:t>مُسْتَفْعِلُنْ</a:t>
            </a: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وَسَبْقُ فَاعِلُنْ وَجَبْ</a:t>
            </a:r>
          </a:p>
          <a:p>
            <a:pPr marL="0" indent="0">
              <a:buNone/>
            </a:pPr>
            <a:r>
              <a:rPr lang="ar-IQ" dirty="0" smtClean="0">
                <a:cs typeface="+mj-cs"/>
              </a:rPr>
              <a:t> </a:t>
            </a:r>
            <a:r>
              <a:rPr lang="ar-IQ" dirty="0" err="1" smtClean="0">
                <a:cs typeface="+mj-cs"/>
              </a:rPr>
              <a:t>وَفَاعِلَاتُنْ</a:t>
            </a:r>
            <a:r>
              <a:rPr lang="ar-IQ" dirty="0" smtClean="0">
                <a:cs typeface="+mj-cs"/>
              </a:rPr>
              <a:t> </a:t>
            </a:r>
            <a:r>
              <a:rPr lang="ar-IQ" dirty="0" err="1">
                <a:cs typeface="+mj-cs"/>
              </a:rPr>
              <a:t>مُتْفَاعِلُنْ</a:t>
            </a: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يَلِي              كَذَاكَ </a:t>
            </a:r>
            <a:r>
              <a:rPr lang="ar-IQ" dirty="0">
                <a:cs typeface="+mj-cs"/>
              </a:rPr>
              <a:t>مَفْعُولَاتُ فَلْتَبْتَهِلِ</a:t>
            </a:r>
          </a:p>
          <a:p>
            <a:pPr marL="0" indent="0">
              <a:buNone/>
            </a:pPr>
            <a:r>
              <a:rPr lang="ar-IQ" dirty="0" err="1">
                <a:cs typeface="+mj-cs"/>
              </a:rPr>
              <a:t>مُسْتَفْعِ</a:t>
            </a:r>
            <a:r>
              <a:rPr lang="ar-IQ" dirty="0">
                <a:cs typeface="+mj-cs"/>
              </a:rPr>
              <a:t> لُنْ ذُو الْوَتِدِ الْمَفْرُوقِ </a:t>
            </a:r>
            <a:r>
              <a:rPr lang="ar-IQ" smtClean="0">
                <a:cs typeface="+mj-cs"/>
              </a:rPr>
              <a:t>فِي    </a:t>
            </a:r>
            <a:r>
              <a:rPr lang="ar-IQ" dirty="0">
                <a:cs typeface="+mj-cs"/>
              </a:rPr>
              <a:t>بَحْرِ الْخَفِيفِ ثُمَّ مُجْتَثٍّ يَفِي</a:t>
            </a:r>
          </a:p>
        </p:txBody>
      </p:sp>
    </p:spTree>
    <p:extLst>
      <p:ext uri="{BB962C8B-B14F-4D97-AF65-F5344CB8AC3E}">
        <p14:creationId xmlns:p14="http://schemas.microsoft.com/office/powerpoint/2010/main" val="7182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298</Words>
  <Application>Microsoft Office PowerPoint</Application>
  <PresentationFormat>عرض على الشاشة (3:4)‏</PresentationFormat>
  <Paragraphs>53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محاضرات في علم العروض</vt:lpstr>
      <vt:lpstr>الأسبابُ والأوتادُ والفواصلُ</vt:lpstr>
      <vt:lpstr>عرض تقديمي في PowerPoint</vt:lpstr>
      <vt:lpstr>التفعيلات العروضيَّة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sat</cp:lastModifiedBy>
  <cp:revision>16</cp:revision>
  <dcterms:created xsi:type="dcterms:W3CDTF">2019-12-16T17:03:03Z</dcterms:created>
  <dcterms:modified xsi:type="dcterms:W3CDTF">2019-12-16T19:19:08Z</dcterms:modified>
</cp:coreProperties>
</file>