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57" r:id="rId3"/>
    <p:sldId id="279" r:id="rId4"/>
    <p:sldId id="280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082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28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876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577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694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5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337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985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693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235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767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3654-CA89-4E28-8283-05AA1BD7A84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C728-7923-4DB8-9D48-647432589B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684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sz="5300" b="1" dirty="0" smtClean="0">
                <a:solidFill>
                  <a:srgbClr val="FF0000"/>
                </a:solidFill>
              </a:rPr>
              <a:t>المحاضرة </a:t>
            </a:r>
            <a:r>
              <a:rPr lang="ar-IQ" sz="5300" b="1" dirty="0">
                <a:solidFill>
                  <a:srgbClr val="FF0000"/>
                </a:solidFill>
              </a:rPr>
              <a:t>الثانية</a:t>
            </a:r>
            <a:br>
              <a:rPr lang="ar-IQ" sz="5300" b="1" dirty="0">
                <a:solidFill>
                  <a:srgbClr val="FF0000"/>
                </a:solidFill>
              </a:rPr>
            </a:br>
            <a:r>
              <a:rPr lang="ar-IQ" sz="5300" b="1" dirty="0">
                <a:solidFill>
                  <a:srgbClr val="FF0000"/>
                </a:solidFill>
              </a:rPr>
              <a:t/>
            </a:r>
            <a:br>
              <a:rPr lang="ar-IQ" sz="5300" b="1" dirty="0">
                <a:solidFill>
                  <a:srgbClr val="FF0000"/>
                </a:solidFill>
              </a:rPr>
            </a:br>
            <a:endParaRPr lang="ar-IQ" sz="5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ar-IQ" b="1" dirty="0" smtClean="0">
              <a:solidFill>
                <a:srgbClr val="FF0000"/>
              </a:solidFill>
            </a:endParaRPr>
          </a:p>
          <a:p>
            <a:pPr algn="ctr"/>
            <a:endParaRPr lang="ar-IQ" b="1" dirty="0">
              <a:solidFill>
                <a:srgbClr val="FF0000"/>
              </a:solidFill>
            </a:endParaRPr>
          </a:p>
          <a:p>
            <a:pPr algn="ctr"/>
            <a:r>
              <a:rPr lang="ar-IQ" sz="6600" b="1" dirty="0" smtClean="0">
                <a:solidFill>
                  <a:srgbClr val="FF0000"/>
                </a:solidFill>
              </a:rPr>
              <a:t>فروع </a:t>
            </a:r>
            <a:r>
              <a:rPr lang="ar-IQ" sz="6600" b="1" dirty="0">
                <a:solidFill>
                  <a:srgbClr val="FF0000"/>
                </a:solidFill>
              </a:rPr>
              <a:t>علم النفس </a:t>
            </a:r>
            <a:r>
              <a:rPr lang="ar-IQ" sz="6600" dirty="0"/>
              <a:t/>
            </a:r>
            <a:br>
              <a:rPr lang="ar-IQ" sz="6600" dirty="0"/>
            </a:br>
            <a:endParaRPr lang="ar-IQ" sz="6600" dirty="0"/>
          </a:p>
        </p:txBody>
      </p:sp>
    </p:spTree>
    <p:extLst>
      <p:ext uri="{BB962C8B-B14F-4D97-AF65-F5344CB8AC3E}">
        <p14:creationId xmlns:p14="http://schemas.microsoft.com/office/powerpoint/2010/main" val="190434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429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896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37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28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086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2158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6967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899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5294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08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فروع علم النفس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يتكون علم النفس من فروع نظرية وأخرى تطبيقية</a:t>
            </a:r>
          </a:p>
          <a:p>
            <a:pPr algn="just"/>
            <a:r>
              <a:rPr lang="ar-IQ" dirty="0" smtClean="0"/>
              <a:t>الفروع النظرية :- وتشمل مايلي:- </a:t>
            </a:r>
          </a:p>
          <a:p>
            <a:pPr algn="just"/>
            <a:r>
              <a:rPr lang="ar-IQ" dirty="0" smtClean="0"/>
              <a:t>1- علم النفس العام :- وهو العلم الذي يكشف عن المبادىء والقوانين التي تفسر السلوك .</a:t>
            </a:r>
          </a:p>
          <a:p>
            <a:pPr algn="just"/>
            <a:r>
              <a:rPr lang="ar-IQ" dirty="0" smtClean="0"/>
              <a:t>مثال:-  الطفل عندما يحطم الأشياء هذا  بمعنى العنف وبالتالي نستنتج قانون أستعمال العنف عند الأطفال يولد السلوك العدواني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9388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2036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544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29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فروع علم النفس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r-IQ" dirty="0"/>
              <a:t>قانون أستعمال العنف عند الأطفال يولد السلوك العدواني</a:t>
            </a:r>
          </a:p>
          <a:p>
            <a:pPr algn="just"/>
            <a:r>
              <a:rPr lang="ar-IQ" dirty="0"/>
              <a:t>2- علم النفس الخواص :- هو العلم الذي يبحث في نشأة الأضطرابات النفسية ومعرفة أسبابها وعلاجها .</a:t>
            </a:r>
          </a:p>
          <a:p>
            <a:pPr algn="just"/>
            <a:r>
              <a:rPr lang="ar-IQ" dirty="0"/>
              <a:t>مثال :- شخص ما نقول عليه بأنه شخص يتصف بالجنون أو يتصف بالأجرام أو بالطيبة أو التواضع أو الخجل وهكذا .</a:t>
            </a:r>
          </a:p>
          <a:p>
            <a:pPr algn="just"/>
            <a:r>
              <a:rPr lang="ar-IQ" dirty="0"/>
              <a:t>3- علم النفس المقارن :- ويهدف هذا العلم الى المقارنة بين سلوك الأنسان وسلوك الحيوان أو مقارتة بين سلوك الراشد وسلوك الطفل وهكذا .</a:t>
            </a:r>
          </a:p>
          <a:p>
            <a:r>
              <a:rPr lang="ar-IQ" dirty="0" smtClean="0"/>
              <a:t>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073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فروع علم النفس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ar-IQ" dirty="0"/>
              <a:t>4- علم النفس الفارقي :- ويهدف هذا العلم الى معرفة الفروق بين الاشخاص من حيث الميول والاهتمامات والرغبات والأستعدادات والقدرات والذكاء والشخصية وغيرها .</a:t>
            </a:r>
          </a:p>
          <a:p>
            <a:pPr algn="just"/>
            <a:r>
              <a:rPr lang="ar-IQ" dirty="0"/>
              <a:t>5- علم النفس الأجتماعي : - ويهدف هذا العلم الى معرفة العلاقات بين الافراد بعضهم مع البعض الأخر أو علاقة مجنمع مع مجتمع أخر .</a:t>
            </a:r>
          </a:p>
          <a:p>
            <a:pPr algn="just"/>
            <a:r>
              <a:rPr lang="ar-IQ" dirty="0"/>
              <a:t>مثال : علاقة الأب بأبناءه أو علاقة الأستاذ بطلابه أو علاقة الطالب بزملائه </a:t>
            </a:r>
          </a:p>
        </p:txBody>
      </p:sp>
    </p:spTree>
    <p:extLst>
      <p:ext uri="{BB962C8B-B14F-4D97-AF65-F5344CB8AC3E}">
        <p14:creationId xmlns:p14="http://schemas.microsoft.com/office/powerpoint/2010/main" val="189486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فروع علم النفس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endParaRPr lang="ar-IQ" dirty="0" smtClean="0"/>
          </a:p>
          <a:p>
            <a:pPr algn="just"/>
            <a:r>
              <a:rPr lang="ar-IQ" dirty="0" smtClean="0"/>
              <a:t>6- علم النفس النمو ( التطوري) :- </a:t>
            </a:r>
          </a:p>
          <a:p>
            <a:pPr algn="just"/>
            <a:r>
              <a:rPr lang="ar-IQ" dirty="0" smtClean="0"/>
              <a:t>وهو العلم الذي يهتم بدراسة مراحل النمو المختلفة التي يمر بها الأنسان ،والخصائص السيكولوجية لكل مرحلة ،  فالفرد يمر في حياته بعدة مراحل وهي مرحلة الرضاعة ثم الطفولة ثم الرشد ثم الشبخوخة .</a:t>
            </a:r>
          </a:p>
          <a:p>
            <a:pPr algn="just"/>
            <a:r>
              <a:rPr lang="ar-IQ" dirty="0" smtClean="0"/>
              <a:t>الفروع التطبيقية ...</a:t>
            </a:r>
          </a:p>
          <a:p>
            <a:pPr algn="just"/>
            <a:r>
              <a:rPr lang="ar-IQ" dirty="0" smtClean="0"/>
              <a:t>1- علم النفس التربوي:- ويهدف هذا العلم الى حل المشكلات التي تحدث في مجال التربية والتعليم ، كضعف التلاميذ في اللغات ، صعوبة تدريس المبتدئين بالطريقة الكلية ، الجمع بين الجنسين في المرحلة الثانوية وغير ذلك </a:t>
            </a:r>
          </a:p>
          <a:p>
            <a:pPr algn="just"/>
            <a:r>
              <a:rPr lang="ar-IQ" dirty="0" smtClean="0"/>
              <a:t>2- علم النفس الأرشادي :- يهتم هذا العلم بدراسة المشكلات التي يواجهها الفرد والعمل على حلها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303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فروع علم النفس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3-علم النفس الصناعي :-</a:t>
            </a:r>
          </a:p>
          <a:p>
            <a:pPr algn="just"/>
            <a:r>
              <a:rPr lang="ar-IQ" dirty="0" smtClean="0"/>
              <a:t>ويهتم برفع الكفاءة الأنتاجية للعامل من خلال حل المشكلات التي تحدث في ميدان الصناعة والأنتاج.</a:t>
            </a:r>
          </a:p>
          <a:p>
            <a:pPr algn="just"/>
            <a:r>
              <a:rPr lang="ar-IQ" dirty="0" smtClean="0"/>
              <a:t>4- علم النفس التجاري :- ويهتم بدراسة دوافع الشراء وحاجات المستهلك وأـجاهاتهم النفسية نحو المنتجات الموجودة في السوق ويهتم ايضاً بسيكولوجية الأعلانات من حيث التصميم والنوع والحجم والموضوع وغير ذلك .</a:t>
            </a:r>
          </a:p>
          <a:p>
            <a:pPr algn="just"/>
            <a:r>
              <a:rPr lang="ar-IQ" dirty="0" smtClean="0"/>
              <a:t>5-علم النفس الصحي : -يهتم بدراسة الأضطرابات النفسية والعقلية ومن ثم معالجتها ليكون الشخص متوافقاً مع نفسه وبيئته ومع الأخرين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729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فروع علم النفس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dirty="0" smtClean="0"/>
              <a:t>6-علم النفس الجنائي :- يطبق مبادءى علم النفس في ميادين الجريمة من خلال دراسة العوامل والدوافع التي تؤدي الى وقوع الجريمة وأيجاد الطرق الناجحة للعلاج من حيث لعقوبة أو الأصلاح 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95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453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967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406</Words>
  <Application>Microsoft Office PowerPoint</Application>
  <PresentationFormat>On-screen Show (4:3)</PresentationFormat>
  <Paragraphs>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المحاضرة الثانية  </vt:lpstr>
      <vt:lpstr>فروع علم النفس </vt:lpstr>
      <vt:lpstr>فروع علم النفس </vt:lpstr>
      <vt:lpstr>فروع علم النفس </vt:lpstr>
      <vt:lpstr>فروع علم النفس </vt:lpstr>
      <vt:lpstr>فروع علم النفس </vt:lpstr>
      <vt:lpstr>فروع علم النفس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10</cp:revision>
  <dcterms:created xsi:type="dcterms:W3CDTF">2019-11-27T08:31:20Z</dcterms:created>
  <dcterms:modified xsi:type="dcterms:W3CDTF">2019-11-29T06:59:25Z</dcterms:modified>
</cp:coreProperties>
</file>