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19/04/1441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في علم العروض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3356992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د. إياد عبد الجبار أحمد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اللّغة العربيّة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3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البَيْتُ الشعري وأقسامُهُ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يتألف البيتُ الشعري منْ شطرينِ أو مصراعينِ، تشبيهًا لهُما بمصراعَيّ الباب، يُسمَّى أحدهما: صَدْرًا، والآخرُ: عَجْزًا،. وتُسمَّى التفعيلةُ الأخيرةُ مِنَ الصَّدرِ: عروضًا. والتَّفعيلةُ الأخيرةُ مِنَ العَجُزِ: ضربًا. أمَّا ما عدا العروضِ والضَّربِ فيسمَّى: حشوًا. وخلاصة ذلك: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الصدر: الشطر الأوَّل مِنَ البيت.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العَجُز: الشَّطر الثاني مِنَ البيت.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العروض: التفعيلة الأخيرة مِنَ الصَّدرِ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الضَّربِ: التفعيلة الأخيرة مِنَ العَجُزِ.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latin typeface="Traditional Arabic" pitchFamily="18" charset="-78"/>
                <a:cs typeface="Traditional Arabic" pitchFamily="18" charset="-78"/>
              </a:rPr>
              <a:t>الحشو: ما عدا العروض والضَّربِ من تفعيلاتِ الشطرين (البيت).</a:t>
            </a:r>
            <a:endParaRPr lang="ar-IQ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>
              <a:lnSpc>
                <a:spcPct val="150000"/>
              </a:lnSpc>
            </a:pPr>
            <a:endParaRPr lang="ar-IQ" dirty="0">
              <a:latin typeface="Traditional Arabic" pitchFamily="18" charset="-78"/>
              <a:cs typeface="Traditional Arabic" pitchFamily="18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ar-IQ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الزحافات والعلل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4216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dirty="0" smtClean="0">
                <a:cs typeface="+mj-cs"/>
              </a:rPr>
              <a:t>أولًا: الزحافات: جَمْعُ زحافٍ، والزِّحاف: تغييرٌ غيرُ لازمٍ يختصُّ بثواني الأسباب، ويدخلُ الحشو والعروض والضَّرب على السواء.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cs typeface="+mj-cs"/>
              </a:rPr>
              <a:t>يُشترط في كلِّ زحافٍ شرطانِ</a:t>
            </a:r>
          </a:p>
          <a:p>
            <a:pPr marL="0" indent="0" algn="just">
              <a:buNone/>
            </a:pPr>
            <a:r>
              <a:rPr lang="ar-IQ" dirty="0" smtClean="0">
                <a:cs typeface="+mj-cs"/>
              </a:rPr>
              <a:t>1- أنْ يكونَ ضمن السبب</a:t>
            </a:r>
          </a:p>
          <a:p>
            <a:pPr marL="0" indent="0" algn="just">
              <a:buNone/>
            </a:pPr>
            <a:r>
              <a:rPr lang="ar-IQ" dirty="0" smtClean="0">
                <a:cs typeface="+mj-cs"/>
              </a:rPr>
              <a:t>2- أنْ يقعَ في الحرف الثاني منْ كلِّ سبب.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rgbClr val="FF0000"/>
                </a:solidFill>
                <a:cs typeface="+mj-cs"/>
              </a:rPr>
              <a:t>ملاحظة: كل رقمٍ تجده في تعريفات الزحافاتِ يُمثِّلُ تسلسل الحرفِ ضمن التفعيلة.</a:t>
            </a:r>
          </a:p>
          <a:p>
            <a:pPr marL="0" indent="0" algn="just">
              <a:buNone/>
            </a:pPr>
            <a:r>
              <a:rPr lang="ar-IQ" dirty="0" smtClean="0">
                <a:cs typeface="+mj-cs"/>
              </a:rPr>
              <a:t> وينقسمُ الزحافُ على قسمين: أحدهما، مفردٌ. الآخرُ مركَّبُ.</a:t>
            </a:r>
          </a:p>
          <a:p>
            <a:pPr algn="just"/>
            <a:r>
              <a:rPr lang="ar-IQ" dirty="0" smtClean="0">
                <a:cs typeface="+mj-cs"/>
              </a:rPr>
              <a:t>الزّحاف المفرد: سُمِّيَ مُفْردًا لوقوعِهِ في سببٍ واحدٍ مِنَ التفعيلةِ وتغيراتُهُ ثمانية، هي:</a:t>
            </a:r>
          </a:p>
          <a:p>
            <a:pPr marL="514350" indent="-514350" algn="just">
              <a:buFont typeface="+mj-cs"/>
              <a:buAutoNum type="arabic2Minus"/>
            </a:pPr>
            <a:r>
              <a:rPr lang="ar-IQ" dirty="0" smtClean="0">
                <a:cs typeface="+mj-cs"/>
              </a:rPr>
              <a:t>الخبنُ: وهو حذفُ الثاني 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الساكن</a:t>
            </a:r>
            <a:r>
              <a:rPr lang="ar-IQ" dirty="0" smtClean="0">
                <a:cs typeface="+mj-cs"/>
              </a:rPr>
              <a:t> من التفعيلة، كما في (فَا</a:t>
            </a:r>
            <a:r>
              <a:rPr lang="ar-IQ" dirty="0" smtClean="0">
                <a:solidFill>
                  <a:srgbClr val="FF0000"/>
                </a:solidFill>
                <a:cs typeface="+mj-cs"/>
              </a:rPr>
              <a:t>ْ</a:t>
            </a:r>
            <a:r>
              <a:rPr lang="ar-IQ" dirty="0" smtClean="0">
                <a:cs typeface="+mj-cs"/>
              </a:rPr>
              <a:t>عِلُنْ) فتصيرُ بالخبنِ: فَعِلُنْ</a:t>
            </a:r>
          </a:p>
          <a:p>
            <a:pPr marL="514350" indent="-514350" algn="just">
              <a:buFont typeface="+mj-cs"/>
              <a:buAutoNum type="arabic2Minus"/>
            </a:pPr>
            <a:r>
              <a:rPr lang="ar-IQ" dirty="0" smtClean="0">
                <a:cs typeface="+mj-cs"/>
              </a:rPr>
              <a:t>الوقصُ: وهو حذفُ الثَّاني المتحرك من التفعيلة، كما في (</a:t>
            </a:r>
            <a:r>
              <a:rPr lang="ar-IQ" dirty="0" err="1" smtClean="0">
                <a:cs typeface="+mj-cs"/>
              </a:rPr>
              <a:t>مُتَفاعِيْلُنْ</a:t>
            </a:r>
            <a:r>
              <a:rPr lang="ar-IQ" dirty="0" smtClean="0">
                <a:cs typeface="+mj-cs"/>
              </a:rPr>
              <a:t>) فتصيرُ  بالوقص (</a:t>
            </a:r>
            <a:r>
              <a:rPr lang="ar-IQ" dirty="0" err="1" smtClean="0">
                <a:cs typeface="+mj-cs"/>
              </a:rPr>
              <a:t>مفاعِلُنْ</a:t>
            </a:r>
            <a:r>
              <a:rPr lang="ar-IQ" dirty="0" smtClean="0">
                <a:cs typeface="+mj-cs"/>
              </a:rPr>
              <a:t>) </a:t>
            </a:r>
          </a:p>
          <a:p>
            <a:pPr marL="514350" indent="-514350" algn="just">
              <a:buFont typeface="+mj-cs"/>
              <a:buAutoNum type="arabic2Minus"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61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الإضمارُ: وهو تسكينُ الثاني المتحرك من التفعيلة، كما في (</a:t>
            </a:r>
            <a:r>
              <a:rPr lang="ar-IQ" dirty="0" err="1" smtClean="0">
                <a:cs typeface="+mj-cs"/>
              </a:rPr>
              <a:t>مُتَفَاْعِلُنْ</a:t>
            </a:r>
            <a:r>
              <a:rPr lang="ar-IQ" dirty="0" smtClean="0">
                <a:cs typeface="+mj-cs"/>
              </a:rPr>
              <a:t>)، فتصير بالإضمارِ: </a:t>
            </a:r>
            <a:r>
              <a:rPr lang="ar-IQ" dirty="0" err="1" smtClean="0">
                <a:cs typeface="+mj-cs"/>
              </a:rPr>
              <a:t>مُتْفَاْعِلُنْ</a:t>
            </a:r>
            <a:r>
              <a:rPr lang="ar-IQ" dirty="0" smtClean="0">
                <a:cs typeface="+mj-cs"/>
              </a:rPr>
              <a:t>، وتُساوي: </a:t>
            </a:r>
            <a:r>
              <a:rPr lang="ar-IQ" dirty="0" err="1" smtClean="0">
                <a:cs typeface="+mj-cs"/>
              </a:rPr>
              <a:t>مُسْتَفْعِلُنْ</a:t>
            </a:r>
            <a:r>
              <a:rPr lang="ar-IQ" dirty="0" smtClean="0">
                <a:cs typeface="+mj-cs"/>
              </a:rPr>
              <a:t>.</a:t>
            </a:r>
          </a:p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القبضُ: وهو حذف الخامس الساكن من التفعيلة، كما في (فَعُوْلُنْ)؛ إذ تصير بالقبضِ: فَعُولُ. و(</a:t>
            </a:r>
            <a:r>
              <a:rPr lang="ar-IQ" dirty="0" err="1" smtClean="0">
                <a:cs typeface="+mj-cs"/>
              </a:rPr>
              <a:t>مَفَاْعيْلُنْ</a:t>
            </a:r>
            <a:r>
              <a:rPr lang="ar-IQ" dirty="0" smtClean="0">
                <a:cs typeface="+mj-cs"/>
              </a:rPr>
              <a:t>) تصيرُ بالقبضِ: (</a:t>
            </a:r>
            <a:r>
              <a:rPr lang="ar-IQ" dirty="0" err="1" smtClean="0">
                <a:cs typeface="+mj-cs"/>
              </a:rPr>
              <a:t>مَفَاْعِلُنْ</a:t>
            </a:r>
            <a:r>
              <a:rPr lang="ar-IQ" dirty="0" smtClean="0">
                <a:cs typeface="+mj-cs"/>
              </a:rPr>
              <a:t>).</a:t>
            </a:r>
          </a:p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العقل: حذف الخامس المتحرك من التفعيلة، كما في (</a:t>
            </a:r>
            <a:r>
              <a:rPr lang="ar-IQ" dirty="0" err="1" smtClean="0">
                <a:cs typeface="+mj-cs"/>
              </a:rPr>
              <a:t>مُفَاْعَلَتُنْ</a:t>
            </a:r>
            <a:r>
              <a:rPr lang="ar-IQ" dirty="0" smtClean="0">
                <a:cs typeface="+mj-cs"/>
              </a:rPr>
              <a:t>) فتصيرُ: </a:t>
            </a:r>
            <a:r>
              <a:rPr lang="ar-IQ" dirty="0" err="1" smtClean="0">
                <a:cs typeface="+mj-cs"/>
              </a:rPr>
              <a:t>مُفَاْعَلْتُنْ</a:t>
            </a:r>
            <a:r>
              <a:rPr lang="ar-IQ" dirty="0" smtClean="0">
                <a:cs typeface="+mj-cs"/>
              </a:rPr>
              <a:t>، وتساوي: </a:t>
            </a:r>
            <a:r>
              <a:rPr lang="ar-IQ" dirty="0" err="1" smtClean="0">
                <a:cs typeface="+mj-cs"/>
              </a:rPr>
              <a:t>مَفَاْعِلُنْ</a:t>
            </a:r>
            <a:r>
              <a:rPr lang="ar-IQ" dirty="0" smtClean="0">
                <a:cs typeface="+mj-cs"/>
              </a:rPr>
              <a:t>.</a:t>
            </a:r>
          </a:p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العصبُ: وهو تسكينُ الخامسِ المتحرك من التفعيلة، كما في </a:t>
            </a:r>
            <a:r>
              <a:rPr lang="ar-IQ" dirty="0">
                <a:cs typeface="+mj-cs"/>
              </a:rPr>
              <a:t>(</a:t>
            </a:r>
            <a:r>
              <a:rPr lang="ar-IQ" dirty="0" err="1">
                <a:cs typeface="+mj-cs"/>
              </a:rPr>
              <a:t>مُفَاْعَلَتُنْ</a:t>
            </a:r>
            <a:r>
              <a:rPr lang="ar-IQ" dirty="0">
                <a:cs typeface="+mj-cs"/>
              </a:rPr>
              <a:t>) </a:t>
            </a:r>
            <a:r>
              <a:rPr lang="ar-IQ" dirty="0" smtClean="0">
                <a:cs typeface="+mj-cs"/>
              </a:rPr>
              <a:t>التي تصير (</a:t>
            </a:r>
            <a:r>
              <a:rPr lang="ar-IQ" dirty="0" err="1" smtClean="0">
                <a:cs typeface="+mj-cs"/>
              </a:rPr>
              <a:t>مُفَاْعَلْتُنْ</a:t>
            </a:r>
            <a:r>
              <a:rPr lang="ar-IQ" dirty="0" smtClean="0">
                <a:cs typeface="+mj-cs"/>
              </a:rPr>
              <a:t>) بالعصبِ، وتساوي: </a:t>
            </a:r>
            <a:r>
              <a:rPr lang="ar-IQ" dirty="0" err="1" smtClean="0">
                <a:cs typeface="+mj-cs"/>
              </a:rPr>
              <a:t>مَفَاْعيْلُنْ</a:t>
            </a:r>
            <a:r>
              <a:rPr lang="ar-IQ" dirty="0" smtClean="0">
                <a:cs typeface="+mj-cs"/>
              </a:rPr>
              <a:t>.</a:t>
            </a:r>
          </a:p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الطَّي: وهو حذف الرَّابِع الساكن من التفعيلة، كما في (</a:t>
            </a:r>
            <a:r>
              <a:rPr lang="ar-IQ" dirty="0" err="1" smtClean="0">
                <a:cs typeface="+mj-cs"/>
              </a:rPr>
              <a:t>مُسْتَفْعِلُنْ</a:t>
            </a:r>
            <a:r>
              <a:rPr lang="ar-IQ" dirty="0" smtClean="0">
                <a:cs typeface="+mj-cs"/>
              </a:rPr>
              <a:t>) فتصيرُ بالطَّيِّ: مُسْتَعِلُنْ، وتُساوي: </a:t>
            </a:r>
            <a:r>
              <a:rPr lang="ar-IQ" dirty="0" err="1" smtClean="0">
                <a:cs typeface="+mj-cs"/>
              </a:rPr>
              <a:t>مُفْتَعِلُنْ</a:t>
            </a:r>
            <a:r>
              <a:rPr lang="ar-IQ" dirty="0" smtClean="0">
                <a:cs typeface="+mj-cs"/>
              </a:rPr>
              <a:t>.</a:t>
            </a:r>
          </a:p>
          <a:p>
            <a:pPr marL="514350" indent="-514350" algn="just">
              <a:buFont typeface="+mj-cs"/>
              <a:buAutoNum type="arabic1Minus" startAt="3"/>
            </a:pPr>
            <a:r>
              <a:rPr lang="ar-IQ" dirty="0" smtClean="0">
                <a:cs typeface="+mj-cs"/>
              </a:rPr>
              <a:t>الكفُّ: وهو حذفُ السابعِ الساكن مِن التفعيلة، كما في (</a:t>
            </a:r>
            <a:r>
              <a:rPr lang="ar-IQ" dirty="0" err="1" smtClean="0">
                <a:cs typeface="+mj-cs"/>
              </a:rPr>
              <a:t>مَفَاْعِيْلُنْ</a:t>
            </a:r>
            <a:r>
              <a:rPr lang="ar-IQ" dirty="0" smtClean="0">
                <a:cs typeface="+mj-cs"/>
              </a:rPr>
              <a:t>)؛ إذْ تصيرُ بالكفِّ: مَفَاْعِيْلُ.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133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/>
              <a:t>الزَّحاف المركَّبُ، أو المزْدَوج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+mj-cs"/>
              </a:rPr>
              <a:t>سُمِّيَ مُركَّبًا لوقوعِهِ في سببينِ مِنَ التفعيلةِ، وهو على أربعةِ أنواعٍ</a:t>
            </a:r>
          </a:p>
          <a:p>
            <a:pPr marL="514350" indent="-514350">
              <a:buFont typeface="+mj-cs"/>
              <a:buAutoNum type="arabic1Minus"/>
            </a:pPr>
            <a:r>
              <a:rPr lang="ar-IQ" dirty="0" smtClean="0">
                <a:cs typeface="+mj-cs"/>
              </a:rPr>
              <a:t>الخبل</a:t>
            </a:r>
            <a:r>
              <a:rPr lang="ar-IQ" dirty="0">
                <a:cs typeface="+mj-cs"/>
              </a:rPr>
              <a:t>: هو مُركَّب من الخَبْن والطَّيِّ في تفعيلة واحدة؛ كحذف سين وفاء «</a:t>
            </a:r>
            <a:r>
              <a:rPr lang="ar-IQ" dirty="0" err="1">
                <a:cs typeface="+mj-cs"/>
              </a:rPr>
              <a:t>مُسْتَفْعِلُنْ</a:t>
            </a:r>
            <a:r>
              <a:rPr lang="ar-IQ" dirty="0">
                <a:cs typeface="+mj-cs"/>
              </a:rPr>
              <a:t>» فتصير «</a:t>
            </a:r>
            <a:r>
              <a:rPr lang="ar-IQ" dirty="0" err="1">
                <a:cs typeface="+mj-cs"/>
              </a:rPr>
              <a:t>مُتَعِلُنْ</a:t>
            </a:r>
            <a:r>
              <a:rPr lang="ar-IQ" dirty="0">
                <a:cs typeface="+mj-cs"/>
              </a:rPr>
              <a:t>» فتنقل إلى «فَعِلَتُنْ</a:t>
            </a:r>
            <a:r>
              <a:rPr lang="ar-IQ" dirty="0" smtClean="0">
                <a:cs typeface="+mj-cs"/>
              </a:rPr>
              <a:t>».</a:t>
            </a:r>
          </a:p>
          <a:p>
            <a:pPr marL="514350" indent="-514350">
              <a:buFont typeface="+mj-cs"/>
              <a:buAutoNum type="arabic1Minus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الخزل: هو مركب من الإضمار والطَّيِّ؛ كإسكان تاء وحذف ألف «</a:t>
            </a:r>
            <a:r>
              <a:rPr lang="ar-IQ" dirty="0" err="1">
                <a:cs typeface="+mj-cs"/>
              </a:rPr>
              <a:t>مُتَفاعِلُنْ</a:t>
            </a:r>
            <a:r>
              <a:rPr lang="ar-IQ" dirty="0">
                <a:cs typeface="+mj-cs"/>
              </a:rPr>
              <a:t>»، فتصير «</a:t>
            </a:r>
            <a:r>
              <a:rPr lang="ar-IQ" dirty="0" err="1">
                <a:cs typeface="+mj-cs"/>
              </a:rPr>
              <a:t>مُتْفَعِلُنْ</a:t>
            </a:r>
            <a:r>
              <a:rPr lang="ar-IQ" dirty="0">
                <a:cs typeface="+mj-cs"/>
              </a:rPr>
              <a:t>» فتنقل إلى «</a:t>
            </a:r>
            <a:r>
              <a:rPr lang="ar-IQ" dirty="0" err="1">
                <a:cs typeface="+mj-cs"/>
              </a:rPr>
              <a:t>مُفْتَعِلُنْ</a:t>
            </a:r>
            <a:r>
              <a:rPr lang="ar-IQ" dirty="0" smtClean="0">
                <a:cs typeface="+mj-cs"/>
              </a:rPr>
              <a:t>».</a:t>
            </a:r>
          </a:p>
          <a:p>
            <a:pPr marL="514350" indent="-514350">
              <a:buFont typeface="+mj-cs"/>
              <a:buAutoNum type="arabic1Minus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الشَّكْل: هو مُركَّب من الخبن والكفِّ؛ كحذف الألف الأولى والنون الأخيرة من «</a:t>
            </a:r>
            <a:r>
              <a:rPr lang="ar-IQ" dirty="0" err="1">
                <a:cs typeface="+mj-cs"/>
              </a:rPr>
              <a:t>فَاعِلاتُنْ</a:t>
            </a:r>
            <a:r>
              <a:rPr lang="ar-IQ" dirty="0">
                <a:cs typeface="+mj-cs"/>
              </a:rPr>
              <a:t>» فتصير «فَعِلاتُ</a:t>
            </a:r>
            <a:r>
              <a:rPr lang="ar-IQ" dirty="0" smtClean="0">
                <a:cs typeface="+mj-cs"/>
              </a:rPr>
              <a:t>».</a:t>
            </a:r>
          </a:p>
          <a:p>
            <a:pPr marL="514350" indent="-514350">
              <a:buFont typeface="+mj-cs"/>
              <a:buAutoNum type="arabic1Minus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النقص: هو مُركَّب من العَصْب والكَفِّ؛ كتسكين الخامس المتحرِّك وحذف السابع الساكن من «</a:t>
            </a:r>
            <a:r>
              <a:rPr lang="ar-IQ" dirty="0" err="1">
                <a:cs typeface="+mj-cs"/>
              </a:rPr>
              <a:t>مُفاعَلَتُنْ</a:t>
            </a:r>
            <a:r>
              <a:rPr lang="ar-IQ" dirty="0">
                <a:cs typeface="+mj-cs"/>
              </a:rPr>
              <a:t>» فتصير «</a:t>
            </a:r>
            <a:r>
              <a:rPr lang="ar-IQ" dirty="0" err="1">
                <a:cs typeface="+mj-cs"/>
              </a:rPr>
              <a:t>مُفَاعَلْتُ</a:t>
            </a:r>
            <a:r>
              <a:rPr lang="ar-IQ" dirty="0">
                <a:cs typeface="+mj-cs"/>
              </a:rPr>
              <a:t>»</a:t>
            </a:r>
            <a:endParaRPr lang="ar-IQ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257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8"/>
          <a:stretch/>
        </p:blipFill>
        <p:spPr>
          <a:xfrm>
            <a:off x="1691680" y="692696"/>
            <a:ext cx="6696744" cy="5976664"/>
          </a:xfrm>
        </p:spPr>
      </p:pic>
    </p:spTree>
    <p:extLst>
      <p:ext uri="{BB962C8B-B14F-4D97-AF65-F5344CB8AC3E}">
        <p14:creationId xmlns:p14="http://schemas.microsoft.com/office/powerpoint/2010/main" val="141353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1"/>
          <a:stretch/>
        </p:blipFill>
        <p:spPr>
          <a:xfrm>
            <a:off x="1475656" y="522930"/>
            <a:ext cx="6974081" cy="6335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13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489</Words>
  <Application>Microsoft Office PowerPoint</Application>
  <PresentationFormat>عرض على الشاشة (3:4)‏</PresentationFormat>
  <Paragraphs>34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تدفق</vt:lpstr>
      <vt:lpstr>محاضرات في علم العروض</vt:lpstr>
      <vt:lpstr>البَيْتُ الشعري وأقسامُهُ</vt:lpstr>
      <vt:lpstr>الزحافات والعلل</vt:lpstr>
      <vt:lpstr>عرض تقديمي في PowerPoint</vt:lpstr>
      <vt:lpstr>الزَّحاف المركَّبُ، أو المزْدَوج</vt:lpstr>
      <vt:lpstr>عرض تقديمي في PowerPoint</vt:lpstr>
      <vt:lpstr>عرض تقديمي في PowerPoint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sat</cp:lastModifiedBy>
  <cp:revision>23</cp:revision>
  <dcterms:created xsi:type="dcterms:W3CDTF">2019-12-16T17:03:03Z</dcterms:created>
  <dcterms:modified xsi:type="dcterms:W3CDTF">2019-12-16T20:01:06Z</dcterms:modified>
</cp:coreProperties>
</file>