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p:scale>
          <a:sx n="100" d="100"/>
          <a:sy n="100" d="100"/>
        </p:scale>
        <p:origin x="-432" y="7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عنوان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مستطيل ذو زاوية واحدة مخدوشة ودائرية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مثلث قائم الزاوية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عنوان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08/01/1441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077200" y="6356350"/>
            <a:ext cx="609600" cy="365125"/>
          </a:xfrm>
        </p:spPr>
        <p:txBody>
          <a:bodyPr/>
          <a:lstStyle/>
          <a:p>
            <a:fld id="{0B34F065-1154-456A-91E3-76DE8E75E17B}" type="slidenum">
              <a:rPr lang="ar-SA" smtClean="0"/>
              <a:pPr/>
              <a:t>‹#›</a:t>
            </a:fld>
            <a:endParaRPr lang="ar-SA"/>
          </a:p>
        </p:txBody>
      </p:sp>
      <p:sp>
        <p:nvSpPr>
          <p:cNvPr id="3" name="عنصر نائب للصورة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الرمز لإضافة صورة</a:t>
            </a:r>
            <a:endParaRPr kumimoji="0" lang="en-US" dirty="0"/>
          </a:p>
        </p:txBody>
      </p:sp>
      <p:sp>
        <p:nvSpPr>
          <p:cNvPr id="10" name="شكل حر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شكل حر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شكل حر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شكل حر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عنصر نائب للعنوان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pPr/>
              <a:t>08/01/1441</a:t>
            </a:fld>
            <a:endParaRPr lang="ar-SA"/>
          </a:p>
        </p:txBody>
      </p:sp>
      <p:sp>
        <p:nvSpPr>
          <p:cNvPr id="22" name="عنصر نائب للتذييل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عنصر نائب لرقم الشريحة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pPr/>
              <a:t>‹#›</a:t>
            </a:fld>
            <a:endParaRPr lang="ar-SA"/>
          </a:p>
        </p:txBody>
      </p:sp>
      <p:grpSp>
        <p:nvGrpSpPr>
          <p:cNvPr id="2" name="مجموعة 1"/>
          <p:cNvGrpSpPr/>
          <p:nvPr/>
        </p:nvGrpSpPr>
        <p:grpSpPr>
          <a:xfrm>
            <a:off x="-19017" y="202408"/>
            <a:ext cx="9180548" cy="649224"/>
            <a:chOff x="-19045" y="216550"/>
            <a:chExt cx="9180548" cy="649224"/>
          </a:xfrm>
        </p:grpSpPr>
        <p:sp>
          <p:nvSpPr>
            <p:cNvPr id="12" name="شكل حر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حر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082234"/>
          </a:xfrm>
        </p:spPr>
        <p:txBody>
          <a:bodyPr>
            <a:normAutofit/>
          </a:bodyPr>
          <a:lstStyle/>
          <a:p>
            <a:pPr algn="ctr"/>
            <a:r>
              <a:rPr lang="ar-IQ" sz="8800" smtClean="0">
                <a:solidFill>
                  <a:schemeClr val="tx1"/>
                </a:solidFill>
              </a:rPr>
              <a:t>أسماء </a:t>
            </a:r>
            <a:r>
              <a:rPr lang="ar-IQ" sz="8800" dirty="0" smtClean="0">
                <a:solidFill>
                  <a:schemeClr val="tx1"/>
                </a:solidFill>
              </a:rPr>
              <a:t>أصول الدين الإسلامي</a:t>
            </a:r>
            <a:r>
              <a:rPr lang="ar-IQ" dirty="0" smtClean="0"/>
              <a:t/>
            </a:r>
            <a:br>
              <a:rPr lang="ar-IQ" dirty="0" smtClean="0"/>
            </a:br>
            <a:r>
              <a:rPr lang="ar-IQ" sz="8000" dirty="0" smtClean="0">
                <a:solidFill>
                  <a:schemeClr val="tx1"/>
                </a:solidFill>
              </a:rPr>
              <a:t>إعداد</a:t>
            </a:r>
            <a:r>
              <a:rPr lang="ar-IQ" dirty="0" smtClean="0"/>
              <a:t> </a:t>
            </a:r>
            <a:br>
              <a:rPr lang="ar-IQ" dirty="0" smtClean="0"/>
            </a:br>
            <a:r>
              <a:rPr lang="ar-IQ" dirty="0" err="1" smtClean="0">
                <a:solidFill>
                  <a:schemeClr val="tx1"/>
                </a:solidFill>
              </a:rPr>
              <a:t>م</a:t>
            </a:r>
            <a:r>
              <a:rPr lang="ar-IQ" dirty="0" smtClean="0">
                <a:solidFill>
                  <a:schemeClr val="tx1"/>
                </a:solidFill>
              </a:rPr>
              <a:t>.</a:t>
            </a:r>
            <a:r>
              <a:rPr lang="ar-IQ" dirty="0" err="1" smtClean="0">
                <a:solidFill>
                  <a:schemeClr val="tx1"/>
                </a:solidFill>
              </a:rPr>
              <a:t>م</a:t>
            </a:r>
            <a:r>
              <a:rPr lang="ar-IQ" dirty="0" smtClean="0">
                <a:solidFill>
                  <a:schemeClr val="tx1"/>
                </a:solidFill>
              </a:rPr>
              <a:t> إسراء حميد العبيدي</a:t>
            </a:r>
            <a:endParaRPr lang="ar-IQ"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714356"/>
            <a:ext cx="8305800" cy="5143536"/>
          </a:xfrm>
        </p:spPr>
        <p:txBody>
          <a:bodyPr>
            <a:noAutofit/>
          </a:bodyPr>
          <a:lstStyle/>
          <a:p>
            <a:pPr algn="r"/>
            <a:r>
              <a:rPr lang="ar-IQ" sz="2800" b="1" dirty="0" smtClean="0">
                <a:solidFill>
                  <a:schemeClr val="tx1"/>
                </a:solidFill>
                <a:latin typeface="Times New Roman" pitchFamily="18" charset="0"/>
                <a:cs typeface="Times New Roman" pitchFamily="18" charset="0"/>
              </a:rPr>
              <a:t>أسماء علم أصول الدين </a:t>
            </a:r>
            <a:r>
              <a:rPr lang="ar-IQ" sz="2800" b="1" dirty="0" smtClean="0">
                <a:solidFill>
                  <a:schemeClr val="tx1"/>
                </a:solidFill>
                <a:latin typeface="Times New Roman" pitchFamily="18" charset="0"/>
                <a:cs typeface="Times New Roman" pitchFamily="18" charset="0"/>
              </a:rPr>
              <a:t>وأسبابها</a:t>
            </a:r>
            <a:r>
              <a:rPr lang="ar-IQ" sz="2400" dirty="0" smtClean="0">
                <a:solidFill>
                  <a:schemeClr val="tx1"/>
                </a:solidFill>
                <a:latin typeface="Times New Roman" pitchFamily="18" charset="0"/>
                <a:cs typeface="Times New Roman" pitchFamily="18" charset="0"/>
              </a:rPr>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سمي العلم الباحث في العقائد الدينية بأسماء مختلفة منها</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1- علم </a:t>
            </a:r>
            <a:r>
              <a:rPr lang="ar-IQ" sz="2400" b="1" dirty="0" smtClean="0">
                <a:solidFill>
                  <a:schemeClr val="tx1"/>
                </a:solidFill>
                <a:latin typeface="Times New Roman" pitchFamily="18" charset="0"/>
                <a:cs typeface="Times New Roman" pitchFamily="18" charset="0"/>
              </a:rPr>
              <a:t>العقائد: </a:t>
            </a:r>
            <a:r>
              <a:rPr lang="ar-IQ" sz="2400" dirty="0" smtClean="0">
                <a:solidFill>
                  <a:schemeClr val="tx1"/>
                </a:solidFill>
                <a:latin typeface="Times New Roman" pitchFamily="18" charset="0"/>
                <a:cs typeface="Times New Roman" pitchFamily="18" charset="0"/>
              </a:rPr>
              <a:t>سمي بهذا الاسم لأنه يتكفل ببحث العقائد الدينية، وإثباتها بالأدلة اليقينية، والدفاع عنها ضد العقائد والأفكار </a:t>
            </a:r>
            <a:r>
              <a:rPr lang="ar-IQ" sz="2400" dirty="0" smtClean="0">
                <a:solidFill>
                  <a:schemeClr val="tx1"/>
                </a:solidFill>
                <a:latin typeface="Times New Roman" pitchFamily="18" charset="0"/>
                <a:cs typeface="Times New Roman" pitchFamily="18" charset="0"/>
              </a:rPr>
              <a:t>المخالفة لها</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2- أصول </a:t>
            </a:r>
            <a:r>
              <a:rPr lang="ar-IQ" sz="2400" b="1" dirty="0" smtClean="0">
                <a:solidFill>
                  <a:schemeClr val="tx1"/>
                </a:solidFill>
                <a:latin typeface="Times New Roman" pitchFamily="18" charset="0"/>
                <a:cs typeface="Times New Roman" pitchFamily="18" charset="0"/>
              </a:rPr>
              <a:t>الدين: </a:t>
            </a:r>
            <a:r>
              <a:rPr lang="ar-IQ" sz="2400" dirty="0" smtClean="0">
                <a:solidFill>
                  <a:schemeClr val="tx1"/>
                </a:solidFill>
                <a:latin typeface="Times New Roman" pitchFamily="18" charset="0"/>
                <a:cs typeface="Times New Roman" pitchFamily="18" charset="0"/>
              </a:rPr>
              <a:t>سمي بهذا الاسم لأنه أصل المعارف الدينية </a:t>
            </a:r>
            <a:r>
              <a:rPr lang="ar-IQ" sz="2400" dirty="0" err="1" smtClean="0">
                <a:solidFill>
                  <a:schemeClr val="tx1"/>
                </a:solidFill>
                <a:latin typeface="Times New Roman" pitchFamily="18" charset="0"/>
                <a:cs typeface="Times New Roman" pitchFamily="18" charset="0"/>
              </a:rPr>
              <a:t>لابتنائها</a:t>
            </a:r>
            <a:r>
              <a:rPr lang="ar-IQ" sz="2400" dirty="0" smtClean="0">
                <a:solidFill>
                  <a:schemeClr val="tx1"/>
                </a:solidFill>
                <a:latin typeface="Times New Roman" pitchFamily="18" charset="0"/>
                <a:cs typeface="Times New Roman" pitchFamily="18" charset="0"/>
              </a:rPr>
              <a:t> عليه وتفرعها عنه، ولأنه يتكفل ببيان ما يعتبر من أصول </a:t>
            </a:r>
            <a:r>
              <a:rPr lang="ar-IQ" sz="2400" dirty="0" smtClean="0">
                <a:solidFill>
                  <a:schemeClr val="tx1"/>
                </a:solidFill>
                <a:latin typeface="Times New Roman" pitchFamily="18" charset="0"/>
                <a:cs typeface="Times New Roman" pitchFamily="18" charset="0"/>
              </a:rPr>
              <a:t>الدين وأركانه </a:t>
            </a:r>
            <a:r>
              <a:rPr lang="ar-IQ" sz="2400" dirty="0" smtClean="0">
                <a:solidFill>
                  <a:schemeClr val="tx1"/>
                </a:solidFill>
                <a:latin typeface="Times New Roman" pitchFamily="18" charset="0"/>
                <a:cs typeface="Times New Roman" pitchFamily="18" charset="0"/>
              </a:rPr>
              <a:t>التي لا يتم إيمان بدونها. مقابل علم الفقه الذي يتكفل ببيان الفروع العملية للدين، ومقابل علم الأخلاق والتصوف الذي </a:t>
            </a:r>
            <a:r>
              <a:rPr lang="ar-IQ" sz="2400" dirty="0" smtClean="0">
                <a:solidFill>
                  <a:schemeClr val="tx1"/>
                </a:solidFill>
                <a:latin typeface="Times New Roman" pitchFamily="18" charset="0"/>
                <a:cs typeface="Times New Roman" pitchFamily="18" charset="0"/>
              </a:rPr>
              <a:t>يعني بجانب </a:t>
            </a:r>
            <a:r>
              <a:rPr lang="ar-IQ" sz="2400" dirty="0" smtClean="0">
                <a:solidFill>
                  <a:schemeClr val="tx1"/>
                </a:solidFill>
                <a:latin typeface="Times New Roman" pitchFamily="18" charset="0"/>
                <a:cs typeface="Times New Roman" pitchFamily="18" charset="0"/>
              </a:rPr>
              <a:t>السلوك والأخلاق على أساس من الذوق الروحي والوجدان القلبي</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3- الفقه </a:t>
            </a:r>
            <a:r>
              <a:rPr lang="ar-IQ" sz="2400" b="1" dirty="0" smtClean="0">
                <a:solidFill>
                  <a:schemeClr val="tx1"/>
                </a:solidFill>
                <a:latin typeface="Times New Roman" pitchFamily="18" charset="0"/>
                <a:cs typeface="Times New Roman" pitchFamily="18" charset="0"/>
              </a:rPr>
              <a:t>الأكبر: </a:t>
            </a:r>
            <a:r>
              <a:rPr lang="ar-IQ" sz="2400" dirty="0" smtClean="0">
                <a:solidFill>
                  <a:schemeClr val="tx1"/>
                </a:solidFill>
                <a:latin typeface="Times New Roman" pitchFamily="18" charset="0"/>
                <a:cs typeface="Times New Roman" pitchFamily="18" charset="0"/>
              </a:rPr>
              <a:t>سمّاه بهذا الاسم الإمام أبو حنيفة في كتابه (الفقه الأكبر) حيث ذكر أن (الفقه في الدين أفضل من الفقه في </a:t>
            </a:r>
            <a:r>
              <a:rPr lang="ar-IQ" sz="2400" dirty="0" smtClean="0">
                <a:solidFill>
                  <a:schemeClr val="tx1"/>
                </a:solidFill>
                <a:latin typeface="Times New Roman" pitchFamily="18" charset="0"/>
                <a:cs typeface="Times New Roman" pitchFamily="18" charset="0"/>
              </a:rPr>
              <a:t>العلم، لأن </a:t>
            </a:r>
            <a:r>
              <a:rPr lang="ar-IQ" sz="2400" dirty="0" smtClean="0">
                <a:solidFill>
                  <a:schemeClr val="tx1"/>
                </a:solidFill>
                <a:latin typeface="Times New Roman" pitchFamily="18" charset="0"/>
                <a:cs typeface="Times New Roman" pitchFamily="18" charset="0"/>
              </a:rPr>
              <a:t>الفقه في الدين أصل، والفقه في العلم فرع، وفضل الأصل على الفرع معلوم).</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4- علم </a:t>
            </a:r>
            <a:r>
              <a:rPr lang="ar-IQ" sz="2400" b="1" dirty="0" smtClean="0">
                <a:solidFill>
                  <a:schemeClr val="tx1"/>
                </a:solidFill>
                <a:latin typeface="Times New Roman" pitchFamily="18" charset="0"/>
                <a:cs typeface="Times New Roman" pitchFamily="18" charset="0"/>
              </a:rPr>
              <a:t>النظر والاستدلال: </a:t>
            </a:r>
            <a:r>
              <a:rPr lang="ar-IQ" sz="2400" dirty="0" smtClean="0">
                <a:solidFill>
                  <a:schemeClr val="tx1"/>
                </a:solidFill>
                <a:latin typeface="Times New Roman" pitchFamily="18" charset="0"/>
                <a:cs typeface="Times New Roman" pitchFamily="18" charset="0"/>
              </a:rPr>
              <a:t>سمي بهذا الاسم لأنه يعتمد منهج النظر الفكري، والاستدلال العقلي وسيلة لإثبات أصول العقائد </a:t>
            </a:r>
            <a:r>
              <a:rPr lang="ar-IQ" sz="2400" dirty="0" smtClean="0">
                <a:solidFill>
                  <a:schemeClr val="tx1"/>
                </a:solidFill>
                <a:latin typeface="Times New Roman" pitchFamily="18" charset="0"/>
                <a:cs typeface="Times New Roman" pitchFamily="18" charset="0"/>
              </a:rPr>
              <a:t>التي ثبتت </a:t>
            </a:r>
            <a:r>
              <a:rPr lang="ar-IQ" sz="2400" dirty="0" smtClean="0">
                <a:solidFill>
                  <a:schemeClr val="tx1"/>
                </a:solidFill>
                <a:latin typeface="Times New Roman" pitchFamily="18" charset="0"/>
                <a:cs typeface="Times New Roman" pitchFamily="18" charset="0"/>
              </a:rPr>
              <a:t>بالنصوص الدينية.</a:t>
            </a:r>
            <a:endParaRPr lang="ar-IQ"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0"/>
            <a:ext cx="8286808" cy="5214950"/>
          </a:xfrm>
        </p:spPr>
        <p:txBody>
          <a:bodyPr>
            <a:noAutofit/>
          </a:bodyPr>
          <a:lstStyle/>
          <a:p>
            <a:pPr algn="r" rtl="1"/>
            <a:r>
              <a:rPr lang="ar-IQ" sz="2400" b="1" dirty="0" smtClean="0">
                <a:solidFill>
                  <a:schemeClr val="tx1"/>
                </a:solidFill>
                <a:latin typeface="Times New Roman" pitchFamily="18" charset="0"/>
                <a:cs typeface="Times New Roman" pitchFamily="18" charset="0"/>
              </a:rPr>
              <a:t>5- علم </a:t>
            </a:r>
            <a:r>
              <a:rPr lang="ar-IQ" sz="2400" b="1" dirty="0" smtClean="0">
                <a:solidFill>
                  <a:schemeClr val="tx1"/>
                </a:solidFill>
                <a:latin typeface="Times New Roman" pitchFamily="18" charset="0"/>
                <a:cs typeface="Times New Roman" pitchFamily="18" charset="0"/>
              </a:rPr>
              <a:t>التوحيد والصفات: </a:t>
            </a:r>
            <a:r>
              <a:rPr lang="ar-IQ" sz="2400" dirty="0" smtClean="0">
                <a:solidFill>
                  <a:schemeClr val="tx1"/>
                </a:solidFill>
                <a:latin typeface="Times New Roman" pitchFamily="18" charset="0"/>
                <a:cs typeface="Times New Roman" pitchFamily="18" charset="0"/>
              </a:rPr>
              <a:t>سمي بهذا الاسم لأن أشهر مباحثه، وأهمها وأخطرها، مبحثا التوحيد والصفات الإلهية.</a:t>
            </a:r>
            <a:br>
              <a:rPr lang="ar-IQ" sz="2400" dirty="0" smtClean="0">
                <a:solidFill>
                  <a:schemeClr val="tx1"/>
                </a:solidFill>
                <a:latin typeface="Times New Roman" pitchFamily="18" charset="0"/>
                <a:cs typeface="Times New Roman" pitchFamily="18" charset="0"/>
              </a:rPr>
            </a:br>
            <a:r>
              <a:rPr lang="ar-IQ" sz="2400" b="1" dirty="0" smtClean="0">
                <a:solidFill>
                  <a:schemeClr val="tx1"/>
                </a:solidFill>
                <a:latin typeface="Times New Roman" pitchFamily="18" charset="0"/>
                <a:cs typeface="Times New Roman" pitchFamily="18" charset="0"/>
              </a:rPr>
              <a:t>6- علم </a:t>
            </a:r>
            <a:r>
              <a:rPr lang="ar-IQ" sz="2400" b="1" dirty="0" smtClean="0">
                <a:solidFill>
                  <a:schemeClr val="tx1"/>
                </a:solidFill>
                <a:latin typeface="Times New Roman" pitchFamily="18" charset="0"/>
                <a:cs typeface="Times New Roman" pitchFamily="18" charset="0"/>
              </a:rPr>
              <a:t>الكلام: </a:t>
            </a:r>
            <a:r>
              <a:rPr lang="ar-IQ" sz="2400" dirty="0" smtClean="0">
                <a:solidFill>
                  <a:schemeClr val="tx1"/>
                </a:solidFill>
                <a:latin typeface="Times New Roman" pitchFamily="18" charset="0"/>
                <a:cs typeface="Times New Roman" pitchFamily="18" charset="0"/>
              </a:rPr>
              <a:t>وقد يسُمى أصول الدين </a:t>
            </a:r>
            <a:r>
              <a:rPr lang="ar-IQ" sz="2400" dirty="0" err="1" smtClean="0">
                <a:solidFill>
                  <a:schemeClr val="tx1"/>
                </a:solidFill>
                <a:latin typeface="Times New Roman" pitchFamily="18" charset="0"/>
                <a:cs typeface="Times New Roman" pitchFamily="18" charset="0"/>
              </a:rPr>
              <a:t>ب</a:t>
            </a:r>
            <a:r>
              <a:rPr lang="ar-IQ" sz="2400" dirty="0" smtClean="0">
                <a:solidFill>
                  <a:schemeClr val="tx1"/>
                </a:solidFill>
                <a:latin typeface="Times New Roman" pitchFamily="18" charset="0"/>
                <a:cs typeface="Times New Roman" pitchFamily="18" charset="0"/>
              </a:rPr>
              <a:t>(علم الكلام)، إما لأن أهم مسألة تكلموا فيها ووقع الخلاف فيها وتقاتلوا عليها، واشتد </a:t>
            </a:r>
            <a:r>
              <a:rPr lang="ar-IQ" sz="2400" dirty="0" smtClean="0">
                <a:solidFill>
                  <a:schemeClr val="tx1"/>
                </a:solidFill>
                <a:latin typeface="Times New Roman" pitchFamily="18" charset="0"/>
                <a:cs typeface="Times New Roman" pitchFamily="18" charset="0"/>
              </a:rPr>
              <a:t>النزاع حولها </a:t>
            </a:r>
            <a:r>
              <a:rPr lang="ar-IQ" sz="2400" dirty="0" smtClean="0">
                <a:solidFill>
                  <a:schemeClr val="tx1"/>
                </a:solidFill>
                <a:latin typeface="Times New Roman" pitchFamily="18" charset="0"/>
                <a:cs typeface="Times New Roman" pitchFamily="18" charset="0"/>
              </a:rPr>
              <a:t>في القرون الأولى كانت مسألة كلام الله، هل هو قديم أزلي قائم بذاته، أم مخلوق حادث؟ فسمي العلم باسم أهم </a:t>
            </a:r>
            <a:r>
              <a:rPr lang="ar-IQ" sz="2400" dirty="0" smtClean="0">
                <a:solidFill>
                  <a:schemeClr val="tx1"/>
                </a:solidFill>
                <a:latin typeface="Times New Roman" pitchFamily="18" charset="0"/>
                <a:cs typeface="Times New Roman" pitchFamily="18" charset="0"/>
              </a:rPr>
              <a:t>مسألة فيه</a:t>
            </a:r>
            <a:r>
              <a:rPr lang="ar-IQ" sz="2400" dirty="0" smtClean="0">
                <a:solidFill>
                  <a:schemeClr val="tx1"/>
                </a:solidFill>
                <a:latin typeface="Times New Roman" pitchFamily="18" charset="0"/>
                <a:cs typeface="Times New Roman" pitchFamily="18" charset="0"/>
              </a:rPr>
              <a:t>. وقيل: سُميَ كلاما لأن ظهور كمال الكلام إنما يكون ببيان الحقائق وإبراز الدقائق، وذلك لا يحصل إلا بهذا العلم، فجُعل </a:t>
            </a:r>
            <a:r>
              <a:rPr lang="ar-IQ" sz="2400" dirty="0" smtClean="0">
                <a:solidFill>
                  <a:schemeClr val="tx1"/>
                </a:solidFill>
                <a:latin typeface="Times New Roman" pitchFamily="18" charset="0"/>
                <a:cs typeface="Times New Roman" pitchFamily="18" charset="0"/>
              </a:rPr>
              <a:t>نفس هذا </a:t>
            </a:r>
            <a:r>
              <a:rPr lang="ar-IQ" sz="2400" dirty="0" smtClean="0">
                <a:solidFill>
                  <a:schemeClr val="tx1"/>
                </a:solidFill>
                <a:latin typeface="Times New Roman" pitchFamily="18" charset="0"/>
                <a:cs typeface="Times New Roman" pitchFamily="18" charset="0"/>
              </a:rPr>
              <a:t>الكلام كلاما مجازا للمبالغة. ولعل أوجه الأسباب أن أصحابه (المتكلمين) تكلموا فيما كان السلف من الصحابة والتابعين </a:t>
            </a:r>
            <a:r>
              <a:rPr lang="ar-IQ" sz="2400" dirty="0" smtClean="0">
                <a:solidFill>
                  <a:schemeClr val="tx1"/>
                </a:solidFill>
                <a:latin typeface="Times New Roman" pitchFamily="18" charset="0"/>
                <a:cs typeface="Times New Roman" pitchFamily="18" charset="0"/>
              </a:rPr>
              <a:t>يسكنون فيه</a:t>
            </a:r>
            <a:r>
              <a:rPr lang="ar-IQ" sz="2400" dirty="0" smtClean="0">
                <a:solidFill>
                  <a:schemeClr val="tx1"/>
                </a:solidFill>
                <a:latin typeface="Times New Roman" pitchFamily="18" charset="0"/>
                <a:cs typeface="Times New Roman" pitchFamily="18" charset="0"/>
              </a:rPr>
              <a:t>، فالكلام ضد السكوت. وقيل: إن المنكرين للمباحث العقلية والأدلة البرهانية إذا سُئلِوا عن مسألة تتعلق بصفات الله عز </a:t>
            </a:r>
            <a:r>
              <a:rPr lang="ar-IQ" sz="2400" dirty="0" smtClean="0">
                <a:solidFill>
                  <a:schemeClr val="tx1"/>
                </a:solidFill>
                <a:latin typeface="Times New Roman" pitchFamily="18" charset="0"/>
                <a:cs typeface="Times New Roman" pitchFamily="18" charset="0"/>
              </a:rPr>
              <a:t>وجل وأفعاله </a:t>
            </a:r>
            <a:r>
              <a:rPr lang="ar-IQ" sz="2400" dirty="0" smtClean="0">
                <a:solidFill>
                  <a:schemeClr val="tx1"/>
                </a:solidFill>
                <a:latin typeface="Times New Roman" pitchFamily="18" charset="0"/>
                <a:cs typeface="Times New Roman" pitchFamily="18" charset="0"/>
              </a:rPr>
              <a:t>قالوا: (نهُينا عن الكلام في الله)، </a:t>
            </a:r>
            <a:r>
              <a:rPr lang="ar-IQ" sz="2400" dirty="0" smtClean="0">
                <a:solidFill>
                  <a:schemeClr val="tx1"/>
                </a:solidFill>
                <a:latin typeface="Times New Roman" pitchFamily="18" charset="0"/>
                <a:cs typeface="Times New Roman" pitchFamily="18" charset="0"/>
              </a:rPr>
              <a:t>فاشتهُرَ </a:t>
            </a:r>
            <a:r>
              <a:rPr lang="ar-IQ" sz="2400" dirty="0" smtClean="0">
                <a:solidFill>
                  <a:schemeClr val="tx1"/>
                </a:solidFill>
                <a:latin typeface="Times New Roman" pitchFamily="18" charset="0"/>
                <a:cs typeface="Times New Roman" pitchFamily="18" charset="0"/>
              </a:rPr>
              <a:t>هذا الاسم فصار علما له بالغلبة.</a:t>
            </a:r>
            <a:endParaRPr lang="ar-IQ"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082234"/>
          </a:xfrm>
        </p:spPr>
        <p:txBody>
          <a:bodyPr>
            <a:noAutofit/>
          </a:bodyPr>
          <a:lstStyle/>
          <a:p>
            <a:pPr algn="r" rtl="1"/>
            <a:r>
              <a:rPr lang="ar-IQ" sz="2400" b="1" dirty="0" smtClean="0">
                <a:solidFill>
                  <a:schemeClr val="tx1"/>
                </a:solidFill>
                <a:latin typeface="Times New Roman" pitchFamily="18" charset="0"/>
                <a:cs typeface="Times New Roman" pitchFamily="18" charset="0"/>
              </a:rPr>
              <a:t>وقد ذكر العلامة سعد الدين التفتازاني في (شرح العقائد </a:t>
            </a:r>
            <a:r>
              <a:rPr lang="ar-IQ" sz="2400" b="1" dirty="0" err="1" smtClean="0">
                <a:solidFill>
                  <a:schemeClr val="tx1"/>
                </a:solidFill>
                <a:latin typeface="Times New Roman" pitchFamily="18" charset="0"/>
                <a:cs typeface="Times New Roman" pitchFamily="18" charset="0"/>
              </a:rPr>
              <a:t>النسفية</a:t>
            </a:r>
            <a:r>
              <a:rPr lang="ar-IQ" sz="2400" b="1" dirty="0" smtClean="0">
                <a:solidFill>
                  <a:schemeClr val="tx1"/>
                </a:solidFill>
                <a:latin typeface="Times New Roman" pitchFamily="18" charset="0"/>
                <a:cs typeface="Times New Roman" pitchFamily="18" charset="0"/>
              </a:rPr>
              <a:t>) في سبب تسمية ذلك العلم بعلم الكلام أمورا </a:t>
            </a:r>
            <a:r>
              <a:rPr lang="ar-IQ" sz="2400" b="1" dirty="0" smtClean="0">
                <a:solidFill>
                  <a:schemeClr val="tx1"/>
                </a:solidFill>
                <a:latin typeface="Times New Roman" pitchFamily="18" charset="0"/>
                <a:cs typeface="Times New Roman" pitchFamily="18" charset="0"/>
              </a:rPr>
              <a:t>هي:.[5]</a:t>
            </a:r>
            <a:br>
              <a:rPr lang="ar-IQ" sz="2400" b="1"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1. أن عنوان مباحثه كان قولهم: الكلام في كذا وكذا.</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2. وأن مسألة الكلام كانت أشهر مباحثه، وأكثرها نزاعا وجدالا.ً</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3. وأنه يورث القدرة على الكلام في تحقيق الشرعيات وإلزام الخصوم</a:t>
            </a:r>
            <a:r>
              <a:rPr lang="ar-IQ" sz="2400" dirty="0" smtClean="0">
                <a:solidFill>
                  <a:schemeClr val="tx1"/>
                </a:solidFill>
                <a:latin typeface="Times New Roman" pitchFamily="18" charset="0"/>
                <a:cs typeface="Times New Roman" pitchFamily="18" charset="0"/>
              </a:rPr>
              <a:t>.</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4- وانه </a:t>
            </a:r>
            <a:r>
              <a:rPr lang="ar-IQ" sz="2400" dirty="0" err="1" smtClean="0">
                <a:solidFill>
                  <a:schemeClr val="tx1"/>
                </a:solidFill>
                <a:latin typeface="Times New Roman" pitchFamily="18" charset="0"/>
                <a:cs typeface="Times New Roman" pitchFamily="18" charset="0"/>
              </a:rPr>
              <a:t>اول</a:t>
            </a:r>
            <a:r>
              <a:rPr lang="ar-IQ" sz="2400" dirty="0" smtClean="0">
                <a:solidFill>
                  <a:schemeClr val="tx1"/>
                </a:solidFill>
                <a:latin typeface="Times New Roman" pitchFamily="18" charset="0"/>
                <a:cs typeface="Times New Roman" pitchFamily="18" charset="0"/>
              </a:rPr>
              <a:t> ما يجب من العلوم التي </a:t>
            </a:r>
            <a:r>
              <a:rPr lang="ar-IQ" sz="2400" dirty="0" err="1" smtClean="0">
                <a:solidFill>
                  <a:schemeClr val="tx1"/>
                </a:solidFill>
                <a:latin typeface="Times New Roman" pitchFamily="18" charset="0"/>
                <a:cs typeface="Times New Roman" pitchFamily="18" charset="0"/>
              </a:rPr>
              <a:t>انما</a:t>
            </a:r>
            <a:r>
              <a:rPr lang="ar-IQ" sz="2400" dirty="0" smtClean="0">
                <a:solidFill>
                  <a:schemeClr val="tx1"/>
                </a:solidFill>
                <a:latin typeface="Times New Roman" pitchFamily="18" charset="0"/>
                <a:cs typeface="Times New Roman" pitchFamily="18" charset="0"/>
              </a:rPr>
              <a:t> تعلم وتتعلم بالكلام </a:t>
            </a:r>
            <a:r>
              <a:rPr lang="ar-IQ" sz="2400" dirty="0" err="1" smtClean="0">
                <a:solidFill>
                  <a:schemeClr val="tx1"/>
                </a:solidFill>
                <a:latin typeface="Times New Roman" pitchFamily="18" charset="0"/>
                <a:cs typeface="Times New Roman" pitchFamily="18" charset="0"/>
              </a:rPr>
              <a:t>فاطلق</a:t>
            </a:r>
            <a:r>
              <a:rPr lang="ar-IQ" sz="2400" dirty="0" smtClean="0">
                <a:solidFill>
                  <a:schemeClr val="tx1"/>
                </a:solidFill>
                <a:latin typeface="Times New Roman" pitchFamily="18" charset="0"/>
                <a:cs typeface="Times New Roman" pitchFamily="18" charset="0"/>
              </a:rPr>
              <a:t> عليه </a:t>
            </a:r>
            <a:r>
              <a:rPr lang="ar-IQ" sz="2400" dirty="0" smtClean="0">
                <a:solidFill>
                  <a:schemeClr val="tx1"/>
                </a:solidFill>
                <a:latin typeface="Times New Roman" pitchFamily="18" charset="0"/>
                <a:cs typeface="Times New Roman" pitchFamily="18" charset="0"/>
              </a:rPr>
              <a:t>هذا الاسم لذلك، ثم خُص </a:t>
            </a:r>
            <a:r>
              <a:rPr lang="ar-IQ" sz="2400" dirty="0" err="1" smtClean="0">
                <a:solidFill>
                  <a:schemeClr val="tx1"/>
                </a:solidFill>
                <a:latin typeface="Times New Roman" pitchFamily="18" charset="0"/>
                <a:cs typeface="Times New Roman" pitchFamily="18" charset="0"/>
              </a:rPr>
              <a:t>به</a:t>
            </a:r>
            <a:r>
              <a:rPr lang="ar-IQ" sz="2400" dirty="0" smtClean="0">
                <a:solidFill>
                  <a:schemeClr val="tx1"/>
                </a:solidFill>
                <a:latin typeface="Times New Roman" pitchFamily="18" charset="0"/>
                <a:cs typeface="Times New Roman" pitchFamily="18" charset="0"/>
              </a:rPr>
              <a:t>، ولم يطلق على غيره </a:t>
            </a:r>
            <a:r>
              <a:rPr lang="ar-IQ" sz="2400" dirty="0" smtClean="0">
                <a:solidFill>
                  <a:schemeClr val="tx1"/>
                </a:solidFill>
                <a:latin typeface="Times New Roman" pitchFamily="18" charset="0"/>
                <a:cs typeface="Times New Roman" pitchFamily="18" charset="0"/>
              </a:rPr>
              <a:t>تمييزا.</a:t>
            </a:r>
            <a:r>
              <a:rPr lang="ar-IQ" sz="2400" dirty="0" smtClean="0">
                <a:solidFill>
                  <a:schemeClr val="tx1"/>
                </a:solidFill>
                <a:latin typeface="Times New Roman" pitchFamily="18" charset="0"/>
                <a:cs typeface="Times New Roman" pitchFamily="18" charset="0"/>
              </a:rPr>
              <a:t/>
            </a:r>
            <a:br>
              <a:rPr lang="ar-IQ" sz="2400" dirty="0" smtClean="0">
                <a:solidFill>
                  <a:schemeClr val="tx1"/>
                </a:solidFill>
                <a:latin typeface="Times New Roman" pitchFamily="18" charset="0"/>
                <a:cs typeface="Times New Roman" pitchFamily="18" charset="0"/>
              </a:rPr>
            </a:br>
            <a:r>
              <a:rPr lang="ar-IQ" sz="2400" dirty="0" smtClean="0">
                <a:solidFill>
                  <a:schemeClr val="tx1"/>
                </a:solidFill>
                <a:latin typeface="Times New Roman" pitchFamily="18" charset="0"/>
                <a:cs typeface="Times New Roman" pitchFamily="18" charset="0"/>
              </a:rPr>
              <a:t>5. وأنه إنما يتحقق بالتكلم بالمباحثة وإدارة الكلام من الجانبين، وغيره قد يتحقق بالتأمل ومطالعة الكتب.</a:t>
            </a:r>
            <a:endParaRPr lang="ar-IQ" sz="24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305800" cy="4939490"/>
          </a:xfrm>
        </p:spPr>
        <p:txBody>
          <a:bodyPr>
            <a:noAutofit/>
          </a:bodyPr>
          <a:lstStyle/>
          <a:p>
            <a:pPr algn="r" rtl="1"/>
            <a:r>
              <a:rPr lang="ar-IQ" sz="2800" dirty="0" smtClean="0">
                <a:solidFill>
                  <a:schemeClr val="tx1"/>
                </a:solidFill>
                <a:latin typeface="Times New Roman" pitchFamily="18" charset="0"/>
                <a:cs typeface="Times New Roman" pitchFamily="18" charset="0"/>
              </a:rPr>
              <a:t>وعلم الكلام هو ذلك العلم الذي يهتم بمبحث العقائد الإيمانية </a:t>
            </a:r>
            <a:r>
              <a:rPr lang="ar-IQ" sz="2800" dirty="0" err="1" smtClean="0">
                <a:solidFill>
                  <a:schemeClr val="tx1"/>
                </a:solidFill>
                <a:latin typeface="Times New Roman" pitchFamily="18" charset="0"/>
                <a:cs typeface="Times New Roman" pitchFamily="18" charset="0"/>
              </a:rPr>
              <a:t>التى</a:t>
            </a:r>
            <a:r>
              <a:rPr lang="ar-IQ" sz="2800" dirty="0" smtClean="0">
                <a:solidFill>
                  <a:schemeClr val="tx1"/>
                </a:solidFill>
                <a:latin typeface="Times New Roman" pitchFamily="18" charset="0"/>
                <a:cs typeface="Times New Roman" pitchFamily="18" charset="0"/>
              </a:rPr>
              <a:t> أساسها التوحيد ويتناول الموضوعات </a:t>
            </a:r>
            <a:r>
              <a:rPr lang="ar-IQ" sz="2800" dirty="0" smtClean="0">
                <a:solidFill>
                  <a:schemeClr val="tx1"/>
                </a:solidFill>
                <a:latin typeface="Times New Roman" pitchFamily="18" charset="0"/>
                <a:cs typeface="Times New Roman" pitchFamily="18" charset="0"/>
              </a:rPr>
              <a:t>التي </a:t>
            </a:r>
            <a:r>
              <a:rPr lang="ar-IQ" sz="2800" dirty="0" smtClean="0">
                <a:solidFill>
                  <a:schemeClr val="tx1"/>
                </a:solidFill>
                <a:latin typeface="Times New Roman" pitchFamily="18" charset="0"/>
                <a:cs typeface="Times New Roman" pitchFamily="18" charset="0"/>
              </a:rPr>
              <a:t>تتصل بذات الله </a:t>
            </a:r>
            <a:r>
              <a:rPr lang="ar-IQ" sz="2800" dirty="0" smtClean="0">
                <a:solidFill>
                  <a:schemeClr val="tx1"/>
                </a:solidFill>
                <a:latin typeface="Times New Roman" pitchFamily="18" charset="0"/>
                <a:cs typeface="Times New Roman" pitchFamily="18" charset="0"/>
              </a:rPr>
              <a:t>تعالى وصفاته </a:t>
            </a:r>
            <a:r>
              <a:rPr lang="ar-IQ" sz="2800" dirty="0" smtClean="0">
                <a:solidFill>
                  <a:schemeClr val="tx1"/>
                </a:solidFill>
                <a:latin typeface="Times New Roman" pitchFamily="18" charset="0"/>
                <a:cs typeface="Times New Roman" pitchFamily="18" charset="0"/>
              </a:rPr>
              <a:t>وأفعاله، وما تضمن من خلق العالم، والخير والشر، والقضاء والقدر، والحشر والميعاد، وغيرها من الموضوعات </a:t>
            </a:r>
            <a:r>
              <a:rPr lang="ar-IQ" sz="2800" dirty="0" err="1" smtClean="0">
                <a:solidFill>
                  <a:schemeClr val="tx1"/>
                </a:solidFill>
                <a:latin typeface="Times New Roman" pitchFamily="18" charset="0"/>
                <a:cs typeface="Times New Roman" pitchFamily="18" charset="0"/>
              </a:rPr>
              <a:t>التى</a:t>
            </a:r>
            <a:r>
              <a:rPr lang="ar-IQ" sz="2800" dirty="0" smtClean="0">
                <a:solidFill>
                  <a:schemeClr val="tx1"/>
                </a:solidFill>
                <a:latin typeface="Times New Roman" pitchFamily="18" charset="0"/>
                <a:cs typeface="Times New Roman" pitchFamily="18" charset="0"/>
              </a:rPr>
              <a:t> </a:t>
            </a:r>
            <a:r>
              <a:rPr lang="ar-IQ" sz="2800" dirty="0" smtClean="0">
                <a:solidFill>
                  <a:schemeClr val="tx1"/>
                </a:solidFill>
                <a:latin typeface="Times New Roman" pitchFamily="18" charset="0"/>
                <a:cs typeface="Times New Roman" pitchFamily="18" charset="0"/>
              </a:rPr>
              <a:t>تخدم المسائل </a:t>
            </a:r>
            <a:r>
              <a:rPr lang="ar-IQ" sz="2800" dirty="0" smtClean="0">
                <a:solidFill>
                  <a:schemeClr val="tx1"/>
                </a:solidFill>
                <a:latin typeface="Times New Roman" pitchFamily="18" charset="0"/>
                <a:cs typeface="Times New Roman" pitchFamily="18" charset="0"/>
              </a:rPr>
              <a:t>الكبرى للعقيدة الإسلامية وتأييدها بالبراهين العقلية ضد شبهات الخصوم والمخالفين، ولذلك فهو يسمى أيضا علم </a:t>
            </a:r>
            <a:r>
              <a:rPr lang="ar-IQ" sz="2800" dirty="0" smtClean="0">
                <a:solidFill>
                  <a:schemeClr val="tx1"/>
                </a:solidFill>
                <a:latin typeface="Times New Roman" pitchFamily="18" charset="0"/>
                <a:cs typeface="Times New Roman" pitchFamily="18" charset="0"/>
              </a:rPr>
              <a:t>أصول الدين</a:t>
            </a:r>
            <a:r>
              <a:rPr lang="ar-IQ" sz="2800" dirty="0" smtClean="0">
                <a:solidFill>
                  <a:schemeClr val="tx1"/>
                </a:solidFill>
                <a:latin typeface="Times New Roman" pitchFamily="18" charset="0"/>
                <a:cs typeface="Times New Roman" pitchFamily="18" charset="0"/>
              </a:rPr>
              <a:t>، إذ هو يتعلق بتأييد أصول العقيدة ذاتها، وهو في هذا </a:t>
            </a:r>
            <a:r>
              <a:rPr lang="ar-IQ" sz="2800" dirty="0" smtClean="0">
                <a:solidFill>
                  <a:schemeClr val="tx1"/>
                </a:solidFill>
                <a:latin typeface="Times New Roman" pitchFamily="18" charset="0"/>
                <a:cs typeface="Times New Roman" pitchFamily="18" charset="0"/>
              </a:rPr>
              <a:t>يختلف عن </a:t>
            </a:r>
            <a:r>
              <a:rPr lang="ar-IQ" sz="2800" dirty="0" smtClean="0">
                <a:solidFill>
                  <a:schemeClr val="tx1"/>
                </a:solidFill>
                <a:latin typeface="Times New Roman" pitchFamily="18" charset="0"/>
                <a:cs typeface="Times New Roman" pitchFamily="18" charset="0"/>
              </a:rPr>
              <a:t>علم أصول الفقه الذي يتناول الأحكام الشرعية في جانبها </a:t>
            </a:r>
            <a:r>
              <a:rPr lang="ar-IQ" sz="2800" dirty="0" smtClean="0">
                <a:solidFill>
                  <a:schemeClr val="tx1"/>
                </a:solidFill>
                <a:latin typeface="Times New Roman" pitchFamily="18" charset="0"/>
                <a:cs typeface="Times New Roman" pitchFamily="18" charset="0"/>
              </a:rPr>
              <a:t>العملي، لذلك </a:t>
            </a:r>
            <a:r>
              <a:rPr lang="ar-IQ" sz="2800" dirty="0" smtClean="0">
                <a:solidFill>
                  <a:schemeClr val="tx1"/>
                </a:solidFill>
                <a:latin typeface="Times New Roman" pitchFamily="18" charset="0"/>
                <a:cs typeface="Times New Roman" pitchFamily="18" charset="0"/>
              </a:rPr>
              <a:t>فعلم الكلام أو أصول الدين يعد الأساس أو نقطة البدء للعلوم الدينية الأخرى، ومن هنا سمي أيضا بالفقه الأكبر، إذ أنه العلم </a:t>
            </a:r>
            <a:r>
              <a:rPr lang="ar-IQ" sz="2800" dirty="0" smtClean="0">
                <a:solidFill>
                  <a:schemeClr val="tx1"/>
                </a:solidFill>
                <a:latin typeface="Times New Roman" pitchFamily="18" charset="0"/>
                <a:cs typeface="Times New Roman" pitchFamily="18" charset="0"/>
              </a:rPr>
              <a:t>الذي لا </a:t>
            </a:r>
            <a:r>
              <a:rPr lang="ar-IQ" sz="2800" dirty="0" smtClean="0">
                <a:solidFill>
                  <a:schemeClr val="tx1"/>
                </a:solidFill>
                <a:latin typeface="Times New Roman" pitchFamily="18" charset="0"/>
                <a:cs typeface="Times New Roman" pitchFamily="18" charset="0"/>
              </a:rPr>
              <a:t>يستند إلى علم ديني أسبق منه، بل تستند إليه العلوم </a:t>
            </a:r>
            <a:r>
              <a:rPr lang="ar-IQ" sz="2800" dirty="0" smtClean="0">
                <a:solidFill>
                  <a:schemeClr val="tx1"/>
                </a:solidFill>
                <a:latin typeface="Times New Roman" pitchFamily="18" charset="0"/>
                <a:cs typeface="Times New Roman" pitchFamily="18" charset="0"/>
              </a:rPr>
              <a:t>الأخرى.[13].</a:t>
            </a:r>
            <a:endParaRPr lang="ar-IQ" sz="28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167</TotalTime>
  <Words>182</Words>
  <PresentationFormat>عرض على الشاشة (3:4)‏</PresentationFormat>
  <Paragraphs>5</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تدفق</vt:lpstr>
      <vt:lpstr>أسماء أصول الدين الإسلامي إعداد  م.م إسراء حميد العبيدي</vt:lpstr>
      <vt:lpstr>أسماء علم أصول الدين وأسبابها سمي العلم الباحث في العقائد الدينية بأسماء مختلفة منها: 1- علم العقائد: سمي بهذا الاسم لأنه يتكفل ببحث العقائد الدينية، وإثباتها بالأدلة اليقينية، والدفاع عنها ضد العقائد والأفكار المخالفة لها. 2- أصول الدين: سمي بهذا الاسم لأنه أصل المعارف الدينية لابتنائها عليه وتفرعها عنه، ولأنه يتكفل ببيان ما يعتبر من أصول الدين وأركانه التي لا يتم إيمان بدونها. مقابل علم الفقه الذي يتكفل ببيان الفروع العملية للدين، ومقابل علم الأخلاق والتصوف الذي يعني بجانب السلوك والأخلاق على أساس من الذوق الروحي والوجدان القلبي. 3- الفقه الأكبر: سمّاه بهذا الاسم الإمام أبو حنيفة في كتابه (الفقه الأكبر) حيث ذكر أن (الفقه في الدين أفضل من الفقه في العلم، لأن الفقه في الدين أصل، والفقه في العلم فرع، وفضل الأصل على الفرع معلوم). 4- علم النظر والاستدلال: سمي بهذا الاسم لأنه يعتمد منهج النظر الفكري، والاستدلال العقلي وسيلة لإثبات أصول العقائد التي ثبتت بالنصوص الدينية.</vt:lpstr>
      <vt:lpstr>5- علم التوحيد والصفات: سمي بهذا الاسم لأن أشهر مباحثه، وأهمها وأخطرها، مبحثا التوحيد والصفات الإلهية. 6- علم الكلام: وقد يسُمى أصول الدين ب(علم الكلام)، إما لأن أهم مسألة تكلموا فيها ووقع الخلاف فيها وتقاتلوا عليها، واشتد النزاع حولها في القرون الأولى كانت مسألة كلام الله، هل هو قديم أزلي قائم بذاته، أم مخلوق حادث؟ فسمي العلم باسم أهم مسألة فيه. وقيل: سُميَ كلاما لأن ظهور كمال الكلام إنما يكون ببيان الحقائق وإبراز الدقائق، وذلك لا يحصل إلا بهذا العلم، فجُعل نفس هذا الكلام كلاما مجازا للمبالغة. ولعل أوجه الأسباب أن أصحابه (المتكلمين) تكلموا فيما كان السلف من الصحابة والتابعين يسكنون فيه، فالكلام ضد السكوت. وقيل: إن المنكرين للمباحث العقلية والأدلة البرهانية إذا سُئلِوا عن مسألة تتعلق بصفات الله عز وجل وأفعاله قالوا: (نهُينا عن الكلام في الله)، فاشتهُرَ هذا الاسم فصار علما له بالغلبة.</vt:lpstr>
      <vt:lpstr>وقد ذكر العلامة سعد الدين التفتازاني في (شرح العقائد النسفية) في سبب تسمية ذلك العلم بعلم الكلام أمورا هي:.[5]  1. أن عنوان مباحثه كان قولهم: الكلام في كذا وكذا. 2. وأن مسألة الكلام كانت أشهر مباحثه، وأكثرها نزاعا وجدالا.ً 3. وأنه يورث القدرة على الكلام في تحقيق الشرعيات وإلزام الخصوم. 4- وانه اول ما يجب من العلوم التي انما تعلم وتتعلم بالكلام فاطلق عليه هذا الاسم لذلك، ثم خُص به، ولم يطلق على غيره تمييزا. 5. وأنه إنما يتحقق بالتكلم بالمباحثة وإدارة الكلام من الجانبين، وغيره قد يتحقق بالتأمل ومطالعة الكتب.</vt:lpstr>
      <vt:lpstr>وعلم الكلام هو ذلك العلم الذي يهتم بمبحث العقائد الإيمانية التى أساسها التوحيد ويتناول الموضوعات التي تتصل بذات الله تعالى وصفاته وأفعاله، وما تضمن من خلق العالم، والخير والشر، والقضاء والقدر، والحشر والميعاد، وغيرها من الموضوعات التى تخدم المسائل الكبرى للعقيدة الإسلامية وتأييدها بالبراهين العقلية ضد شبهات الخصوم والمخالفين، ولذلك فهو يسمى أيضا علم أصول الدين، إذ هو يتعلق بتأييد أصول العقيدة ذاتها، وهو في هذا يختلف عن علم أصول الفقه الذي يتناول الأحكام الشرعية في جانبها العملي، لذلك فعلم الكلام أو أصول الدين يعد الأساس أو نقطة البدء للعلوم الدينية الأخرى، ومن هنا سمي أيضا بالفقه الأكبر، إذ أنه العلم الذي لا يستند إلى علم ديني أسبق منه، بل تستند إليه العلوم الأخرى.[13].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أصول الدين الإسلامي إعداد  م.م إسراء حميد العبيدي</dc:title>
  <dc:creator>Israa</dc:creator>
  <cp:lastModifiedBy>Israa</cp:lastModifiedBy>
  <cp:revision>51</cp:revision>
  <dcterms:created xsi:type="dcterms:W3CDTF">2019-04-10T19:02:33Z</dcterms:created>
  <dcterms:modified xsi:type="dcterms:W3CDTF">2019-09-07T12:54:12Z</dcterms:modified>
</cp:coreProperties>
</file>