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3" r:id="rId3"/>
    <p:sldId id="264" r:id="rId4"/>
    <p:sldId id="265" r:id="rId5"/>
    <p:sldId id="266" r:id="rId6"/>
    <p:sldId id="267" r:id="rId7"/>
    <p:sldId id="268" r:id="rId8"/>
    <p:sldId id="269"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100" d="100"/>
          <a:sy n="100" d="100"/>
        </p:scale>
        <p:origin x="-4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03/02/1441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082234"/>
          </a:xfrm>
        </p:spPr>
        <p:txBody>
          <a:bodyPr>
            <a:normAutofit/>
          </a:bodyPr>
          <a:lstStyle/>
          <a:p>
            <a:pPr algn="ctr"/>
            <a:r>
              <a:rPr lang="ar-IQ" sz="8800" dirty="0" smtClean="0">
                <a:solidFill>
                  <a:schemeClr val="tx1"/>
                </a:solidFill>
              </a:rPr>
              <a:t>أصول الدين الإسلامي</a:t>
            </a:r>
            <a:r>
              <a:rPr lang="ar-IQ" dirty="0" smtClean="0"/>
              <a:t/>
            </a:r>
            <a:br>
              <a:rPr lang="ar-IQ" dirty="0" smtClean="0"/>
            </a:br>
            <a:r>
              <a:rPr lang="ar-IQ" sz="8000" dirty="0" smtClean="0">
                <a:solidFill>
                  <a:schemeClr val="tx1"/>
                </a:solidFill>
              </a:rPr>
              <a:t>إعداد</a:t>
            </a:r>
            <a:r>
              <a:rPr lang="ar-IQ" dirty="0" smtClean="0"/>
              <a:t> </a:t>
            </a:r>
            <a:br>
              <a:rPr lang="ar-IQ" dirty="0" smtClean="0"/>
            </a:br>
            <a:r>
              <a:rPr lang="ar-IQ" dirty="0" err="1" smtClean="0">
                <a:solidFill>
                  <a:schemeClr val="tx1"/>
                </a:solidFill>
              </a:rPr>
              <a:t>م</a:t>
            </a:r>
            <a:r>
              <a:rPr lang="ar-IQ" dirty="0" smtClean="0">
                <a:solidFill>
                  <a:schemeClr val="tx1"/>
                </a:solidFill>
              </a:rPr>
              <a:t>.</a:t>
            </a:r>
            <a:r>
              <a:rPr lang="ar-IQ" dirty="0" err="1" smtClean="0">
                <a:solidFill>
                  <a:schemeClr val="tx1"/>
                </a:solidFill>
              </a:rPr>
              <a:t>م</a:t>
            </a:r>
            <a:r>
              <a:rPr lang="ar-IQ" dirty="0" smtClean="0">
                <a:solidFill>
                  <a:schemeClr val="tx1"/>
                </a:solidFill>
              </a:rPr>
              <a:t> إسراء حميد العبيدي</a:t>
            </a:r>
            <a:endParaRPr lang="ar-IQ"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6011060"/>
          </a:xfrm>
        </p:spPr>
        <p:txBody>
          <a:bodyPr>
            <a:noAutofit/>
          </a:bodyPr>
          <a:lstStyle/>
          <a:p>
            <a:pPr algn="r"/>
            <a:r>
              <a:rPr lang="ar-IQ" sz="2400" dirty="0" smtClean="0">
                <a:solidFill>
                  <a:schemeClr val="tx1"/>
                </a:solidFill>
                <a:latin typeface="Times New Roman" pitchFamily="18" charset="0"/>
                <a:cs typeface="Times New Roman" pitchFamily="18" charset="0"/>
              </a:rPr>
              <a:t>الشيعة </a:t>
            </a:r>
            <a:r>
              <a:rPr lang="ar-IQ" sz="2400" dirty="0" err="1" smtClean="0">
                <a:solidFill>
                  <a:schemeClr val="tx1"/>
                </a:solidFill>
                <a:latin typeface="Times New Roman" pitchFamily="18" charset="0"/>
                <a:cs typeface="Times New Roman" pitchFamily="18" charset="0"/>
              </a:rPr>
              <a:t>الإمامية</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اتفق جمهور الشيعة </a:t>
            </a:r>
            <a:r>
              <a:rPr lang="ar-IQ" sz="2400" dirty="0" err="1" smtClean="0">
                <a:solidFill>
                  <a:schemeClr val="tx1"/>
                </a:solidFill>
                <a:latin typeface="Times New Roman" pitchFamily="18" charset="0"/>
                <a:cs typeface="Times New Roman" pitchFamily="18" charset="0"/>
              </a:rPr>
              <a:t>الإمامية</a:t>
            </a:r>
            <a:r>
              <a:rPr lang="ar-IQ" sz="2400" dirty="0" smtClean="0">
                <a:solidFill>
                  <a:schemeClr val="tx1"/>
                </a:solidFill>
                <a:latin typeface="Times New Roman" pitchFamily="18" charset="0"/>
                <a:cs typeface="Times New Roman" pitchFamily="18" charset="0"/>
              </a:rPr>
              <a:t> </a:t>
            </a:r>
            <a:r>
              <a:rPr lang="ar-IQ" sz="2400" dirty="0" err="1" smtClean="0">
                <a:solidFill>
                  <a:schemeClr val="tx1"/>
                </a:solidFill>
                <a:latin typeface="Times New Roman" pitchFamily="18" charset="0"/>
                <a:cs typeface="Times New Roman" pitchFamily="18" charset="0"/>
              </a:rPr>
              <a:t>الإثنى</a:t>
            </a:r>
            <a:r>
              <a:rPr lang="ar-IQ" sz="2400" dirty="0" smtClean="0">
                <a:solidFill>
                  <a:schemeClr val="tx1"/>
                </a:solidFill>
                <a:latin typeface="Times New Roman" pitchFamily="18" charset="0"/>
                <a:cs typeface="Times New Roman" pitchFamily="18" charset="0"/>
              </a:rPr>
              <a:t> عشرية على أن أصول الدين خمسة وهي:[ 21</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1. التوحيد.</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العدل.</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النبوة.</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4. الإمامة.</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5. المعاد.</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الأصل الأول: التوحيد</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وهو الاعتقاد بأن الله واحد لا شريك له، وللتوحيد أربعة أقسام:</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1. توحيد في الذات: وهو الاعتقاد بأن الله سبحانه لا شريك له في وجوب الوجود لذاته.</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توحيد في الصفات: وهو الاعتقاد بأنه لا نظير له في صفاته، وأنها عين الذات.</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توحيد في الربوبية والفعل: وهو الاعتقاد بأن لا مؤثر في الوجود إلا الله، فهو الخالق والرازق والمحيي والمميت... </a:t>
            </a:r>
            <a:r>
              <a:rPr lang="ar-IQ" sz="2400" dirty="0" err="1" smtClean="0">
                <a:solidFill>
                  <a:schemeClr val="tx1"/>
                </a:solidFill>
                <a:latin typeface="Times New Roman" pitchFamily="18" charset="0"/>
                <a:cs typeface="Times New Roman" pitchFamily="18" charset="0"/>
              </a:rPr>
              <a:t>إلخ</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4. توحيد في </a:t>
            </a:r>
            <a:r>
              <a:rPr lang="ar-IQ" sz="2400" dirty="0" err="1" smtClean="0">
                <a:solidFill>
                  <a:schemeClr val="tx1"/>
                </a:solidFill>
                <a:latin typeface="Times New Roman" pitchFamily="18" charset="0"/>
                <a:cs typeface="Times New Roman" pitchFamily="18" charset="0"/>
              </a:rPr>
              <a:t>الألوهية</a:t>
            </a:r>
            <a:r>
              <a:rPr lang="ar-IQ" sz="2400" dirty="0" smtClean="0">
                <a:solidFill>
                  <a:schemeClr val="tx1"/>
                </a:solidFill>
                <a:latin typeface="Times New Roman" pitchFamily="18" charset="0"/>
                <a:cs typeface="Times New Roman" pitchFamily="18" charset="0"/>
              </a:rPr>
              <a:t> والعبادة: وهو أن يعبد وحده ولا يشرك بعبادته أحد:</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قال تعالى (فَأَرْسَلْنا فِيهِمْ رَسُولاً مِنْهُمْ أَنِ اعْبُدُوا اللَّهَ مَا لَكُمْ مِنْ إِلهٍ غَيْرُهُ أَفَلا تَتَّقُونَ)(سورة المؤمنون : 32) </a:t>
            </a:r>
            <a:br>
              <a:rPr lang="ar-IQ" sz="2400" dirty="0" smtClean="0">
                <a:solidFill>
                  <a:schemeClr val="tx1"/>
                </a:solidFill>
                <a:latin typeface="Times New Roman" pitchFamily="18" charset="0"/>
                <a:cs typeface="Times New Roman" pitchFamily="18" charset="0"/>
              </a:rPr>
            </a:b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714356"/>
            <a:ext cx="8305800" cy="5296680"/>
          </a:xfrm>
        </p:spPr>
        <p:txBody>
          <a:bodyPr>
            <a:normAutofit fontScale="90000"/>
          </a:bodyPr>
          <a:lstStyle/>
          <a:p>
            <a:pPr algn="r"/>
            <a:r>
              <a:rPr lang="ar-IQ" sz="2400" b="1" dirty="0" smtClean="0">
                <a:solidFill>
                  <a:schemeClr val="tx1"/>
                </a:solidFill>
                <a:latin typeface="Times New Roman" pitchFamily="18" charset="0"/>
                <a:cs typeface="Times New Roman" pitchFamily="18" charset="0"/>
              </a:rPr>
              <a:t>الأصل الثاني: العدل</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العدل في اللغة ضد الظلم، </a:t>
            </a:r>
            <a:r>
              <a:rPr lang="ar-IQ" sz="2400" dirty="0" err="1" smtClean="0">
                <a:solidFill>
                  <a:schemeClr val="tx1"/>
                </a:solidFill>
                <a:latin typeface="Times New Roman" pitchFamily="18" charset="0"/>
                <a:cs typeface="Times New Roman" pitchFamily="18" charset="0"/>
              </a:rPr>
              <a:t>ويرادفه</a:t>
            </a:r>
            <a:r>
              <a:rPr lang="ar-IQ" sz="2400" dirty="0" smtClean="0">
                <a:solidFill>
                  <a:schemeClr val="tx1"/>
                </a:solidFill>
                <a:latin typeface="Times New Roman" pitchFamily="18" charset="0"/>
                <a:cs typeface="Times New Roman" pitchFamily="18" charset="0"/>
              </a:rPr>
              <a:t> في ذلك الحق، والإنصاف، وقد فسّر الظلم في اللغة بعدة معان، منها وضع الشيء في غير محله، ومنها انتقاص الحق، كما في قوله تعالى: ولم تظلم منه شيئا</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قال تعالى (</a:t>
            </a:r>
            <a:r>
              <a:rPr lang="ar-IQ" sz="2400" b="1" dirty="0" smtClean="0">
                <a:solidFill>
                  <a:schemeClr val="tx1"/>
                </a:solidFill>
                <a:latin typeface="Times New Roman" pitchFamily="18" charset="0"/>
                <a:cs typeface="Times New Roman" pitchFamily="18" charset="0"/>
              </a:rPr>
              <a:t>كِلْتَا الْجَنَّتَيْنِ آتَتْ أُكُلَها وَلَمْ تَظْلِمْ مِنْهُ شَيْئاً وَفَجَّرْنا خِلالَهُما نَهَراً)(سورة الكهف :33) </a:t>
            </a:r>
            <a:r>
              <a:rPr lang="ar-IQ" sz="2400" dirty="0" smtClean="0">
                <a:solidFill>
                  <a:schemeClr val="tx1"/>
                </a:solidFill>
                <a:latin typeface="Times New Roman" pitchFamily="18" charset="0"/>
                <a:cs typeface="Times New Roman" pitchFamily="18" charset="0"/>
              </a:rPr>
              <a:t>أي: ولم تنقص منه شيئا.</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أما الظلم في الاصطلاح الشرعي فقد فسره الشيخ </a:t>
            </a:r>
            <a:r>
              <a:rPr lang="ar-IQ" sz="2400" dirty="0" err="1" smtClean="0">
                <a:solidFill>
                  <a:schemeClr val="tx1"/>
                </a:solidFill>
                <a:latin typeface="Times New Roman" pitchFamily="18" charset="0"/>
                <a:cs typeface="Times New Roman" pitchFamily="18" charset="0"/>
              </a:rPr>
              <a:t>الطبرسي</a:t>
            </a:r>
            <a:r>
              <a:rPr lang="ar-IQ" sz="2400" dirty="0" smtClean="0">
                <a:solidFill>
                  <a:schemeClr val="tx1"/>
                </a:solidFill>
                <a:latin typeface="Times New Roman" pitchFamily="18" charset="0"/>
                <a:cs typeface="Times New Roman" pitchFamily="18" charset="0"/>
              </a:rPr>
              <a:t> عند تفسير الآية(</a:t>
            </a:r>
            <a:r>
              <a:rPr lang="ar-IQ" sz="2400" b="1" dirty="0" smtClean="0">
                <a:solidFill>
                  <a:schemeClr val="tx1"/>
                </a:solidFill>
                <a:latin typeface="Times New Roman" pitchFamily="18" charset="0"/>
                <a:cs typeface="Times New Roman" pitchFamily="18" charset="0"/>
              </a:rPr>
              <a:t>إِنَّ اللَّهَ لا يَظْلِمُ مِثْقالَ ذَرَّةٍ وَإِنْ تَكُ حَسَنَةً يُضاعِفْها وَيُؤْتِ مِنْ لَدُنْهُ أَجْراً عَظِيماً )(سورة النساء : 40</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فقال ما نصّه: (إن الظلم هو الألم الذي نفع فيه يوفي عليه، ولا دفع مضرة أعظم منه عاجلا ولا آجلا،ً ولا يكون مستحقا،ً ولا واقعا على وجه الموافقة، وأصله وضع الشيء في غير موضعه، وقيل أصله الانتقاص من قوله تعالى: (ولم تظلم منه شيئا) فالظلم على هذا انتقاص الحق، إلى أن قال: (وإنما لا يختار الله الظلم ولا يجوز عليه الظلم، لأنه عالمِ بقبحه مستغنٍ عنه، وعالم بغناه عنه، وإنما يختار القبيح من يختاره لجهله بقبحه أو لحاجته إليه لدفع ضرر، أو لجر نفع، أو لجهله باستغنائه عنه، والله تعالى منزه عن جميع ذلك وعن سائر صفات النقص والعجز).[ 22</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6153912"/>
          </a:xfrm>
        </p:spPr>
        <p:txBody>
          <a:bodyPr>
            <a:noAutofit/>
          </a:bodyPr>
          <a:lstStyle/>
          <a:p>
            <a:pPr algn="r"/>
            <a:r>
              <a:rPr lang="ar-IQ" sz="2400" b="1" dirty="0" smtClean="0">
                <a:solidFill>
                  <a:schemeClr val="tx1"/>
                </a:solidFill>
                <a:latin typeface="Times New Roman" pitchFamily="18" charset="0"/>
                <a:cs typeface="Times New Roman" pitchFamily="18" charset="0"/>
              </a:rPr>
              <a:t>الأصل الثالث: النبوة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النبوة وظيفة إلهية يخص الله </a:t>
            </a:r>
            <a:r>
              <a:rPr lang="ar-IQ" sz="2400" dirty="0" err="1" smtClean="0">
                <a:solidFill>
                  <a:schemeClr val="tx1"/>
                </a:solidFill>
                <a:latin typeface="Times New Roman" pitchFamily="18" charset="0"/>
                <a:cs typeface="Times New Roman" pitchFamily="18" charset="0"/>
              </a:rPr>
              <a:t>بها</a:t>
            </a:r>
            <a:r>
              <a:rPr lang="ar-IQ" sz="2400" dirty="0" smtClean="0">
                <a:solidFill>
                  <a:schemeClr val="tx1"/>
                </a:solidFill>
                <a:latin typeface="Times New Roman" pitchFamily="18" charset="0"/>
                <a:cs typeface="Times New Roman" pitchFamily="18" charset="0"/>
              </a:rPr>
              <a:t> مَن يشاء من عباده، وهي لطف من الله بعباده، والمقصود باللطف هنا هو ما يكون معه العبد أقرب إلى الطاعة وأبعد عن المعصية، والرسول يحقق تلك الفائدة، ويشير إليه قوله تعالى:</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(وَلَوْ أَنَّا أَهْلَكْناهُمْ بِعَذابٍ مِنْ قَبْلِهِ لَقالُوا رَبَّنا لَوْلا أَرْسَلْتَ إِلَيْنا رَسُولاً فَنَتَّبِعَ آياتِكَ مِنْ قَبْلِ أَنْ نَذِلَّ وَنَخْزى) (سورة طه :134) </a:t>
            </a:r>
            <a:r>
              <a:rPr lang="ar-IQ" sz="2400" dirty="0" smtClean="0">
                <a:solidFill>
                  <a:schemeClr val="tx1"/>
                </a:solidFill>
                <a:latin typeface="Times New Roman" pitchFamily="18" charset="0"/>
                <a:cs typeface="Times New Roman" pitchFamily="18" charset="0"/>
              </a:rPr>
              <a:t>فلابد والحالة هذه من أن يرسل إليهم رسولا ليبين لهم : الأحكام، ويعرّفهم الحلال من الحرام، ويقيم الحدود، وينتصف للمظلوم من الظالم، ويحكم بين الناس بالعدل قوله تعالى (</a:t>
            </a:r>
            <a:r>
              <a:rPr lang="ar-IQ" sz="2400" b="1" dirty="0" smtClean="0">
                <a:solidFill>
                  <a:schemeClr val="tx1"/>
                </a:solidFill>
                <a:latin typeface="Times New Roman" pitchFamily="18" charset="0"/>
                <a:cs typeface="Times New Roman" pitchFamily="18" charset="0"/>
              </a:rPr>
              <a:t>رُسُلاً مُبَشِّرِينَ وَمُنْذِرِينَ لِئَلاَّ يَكُونَ لِلنَّاسِ عَلَى اللَّهِ حُجَّةٌ بَعْدَ الرُّسُلِ وَكانَ اللَّهُ عَزِيزاً حَكِيماً</a:t>
            </a:r>
            <a:r>
              <a:rPr lang="ar-IQ" sz="2400" dirty="0" smtClean="0">
                <a:solidFill>
                  <a:schemeClr val="tx1"/>
                </a:solidFill>
                <a:latin typeface="Times New Roman" pitchFamily="18" charset="0"/>
                <a:cs typeface="Times New Roman" pitchFamily="18" charset="0"/>
              </a:rPr>
              <a:t>)(سورة النساء : 165) والواجب على المسلم هو الإيمان بجميع رسل الله - في الجملة - والإيمان بنبوة محمد (صلى الله عليه وسلم) خاصة إذ هو المعتبر أصل من أصول الدين الإسلامي.</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939490"/>
          </a:xfrm>
        </p:spPr>
        <p:txBody>
          <a:bodyPr>
            <a:noAutofit/>
          </a:bodyPr>
          <a:lstStyle/>
          <a:p>
            <a:pPr algn="r"/>
            <a:r>
              <a:rPr lang="ar-IQ" sz="2400" b="1" dirty="0" smtClean="0">
                <a:solidFill>
                  <a:schemeClr val="tx1"/>
                </a:solidFill>
                <a:latin typeface="Times New Roman" pitchFamily="18" charset="0"/>
                <a:cs typeface="Times New Roman" pitchFamily="18" charset="0"/>
              </a:rPr>
              <a:t>الأصل الرابع: الإمامة</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وهي رئاسة عامة في أمور الدين والدنيا لشخص من الأشخاص نيابة عن النبي (صلى الله عليه وسلم)، ويعتقد الشيعة أن الإمامة منصب إلهي كالنبوة، فكما أن الله سبحانه يختار مَن يشاء من عباده للنبوة والرسالة، فكذلك يختار للإمامة مَن يشاء، ويأمر نبيه بالنص عليه، وأن ينصبه إماماً للناس من بعده، للقيام بالوظائف التي كان على النبي أن يقوم </a:t>
            </a:r>
            <a:r>
              <a:rPr lang="ar-IQ" sz="2400" dirty="0" err="1" smtClean="0">
                <a:solidFill>
                  <a:schemeClr val="tx1"/>
                </a:solidFill>
                <a:latin typeface="Times New Roman" pitchFamily="18" charset="0"/>
                <a:cs typeface="Times New Roman" pitchFamily="18" charset="0"/>
              </a:rPr>
              <a:t>بها</a:t>
            </a:r>
            <a:r>
              <a:rPr lang="ar-IQ" sz="2400" dirty="0" smtClean="0">
                <a:solidFill>
                  <a:schemeClr val="tx1"/>
                </a:solidFill>
                <a:latin typeface="Times New Roman" pitchFamily="18" charset="0"/>
                <a:cs typeface="Times New Roman" pitchFamily="18" charset="0"/>
              </a:rPr>
              <a:t>، سوى أن الإمام لا يوحى إليه كالنبي، وإنما يتلقى الأحكام منه مع تسديد إلهي، فالنبي مبلغ عن الله، والإمام مبلغ عن النبي.[ 23</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الأصل الخامس: المعاد</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ومعناه أن يعيد الله الخلائق بعد الموت إلى الحياة لتجزى كل نفس بما تسعى، ويجب على المسلم أن يعتقد بأن الله يعيد الخلائق بعد الموت بأجسامهم وأرواحهم وعلى صورهم التي كانوا عليها في دار الدنيا للحساب والجزاء. , قال تعالى(</a:t>
            </a:r>
            <a:r>
              <a:rPr lang="ar-IQ" sz="2400" b="1" dirty="0" smtClean="0">
                <a:solidFill>
                  <a:schemeClr val="tx1"/>
                </a:solidFill>
                <a:latin typeface="Times New Roman" pitchFamily="18" charset="0"/>
                <a:cs typeface="Times New Roman" pitchFamily="18" charset="0"/>
              </a:rPr>
              <a:t>فَمَنْ يَعْمَلْ مِثْقالَ ذَرَّةٍ خَيْراً يَرَهُ (7) وَمَنْ يَعْمَلْ مِثْقالَ ذَرَّةٍ شَرًّا يَرَهُ) (سورة الزلزلة : 7-8)</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939622"/>
          </a:xfrm>
        </p:spPr>
        <p:txBody>
          <a:bodyPr>
            <a:noAutofit/>
          </a:bodyPr>
          <a:lstStyle/>
          <a:p>
            <a:pPr algn="r"/>
            <a:r>
              <a:rPr lang="ar-IQ" sz="2400" b="1" dirty="0" smtClean="0">
                <a:solidFill>
                  <a:schemeClr val="tx1"/>
                </a:solidFill>
                <a:latin typeface="Times New Roman" pitchFamily="18" charset="0"/>
                <a:cs typeface="Times New Roman" pitchFamily="18" charset="0"/>
              </a:rPr>
              <a:t> المعتزلة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اتفق المعتزلة على أن أصول الدين خمسة وهي:[24] [25]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1. التوحيد.</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العدل.</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المنزلة بين المنزلتين.</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4. الوعد والوعيد.</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5. الأمر بالمعروف والنهي عن المنكر.</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الأصل الأول: التوحيد</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وهو إنكار التعدد والاعتقاد بأن الله واحد لا يشاركه غيره فيما يستحق من الصفات نفيا وإثباتا على الحد الذي يستحقه، والإقرار </a:t>
            </a:r>
            <a:r>
              <a:rPr lang="ar-IQ" sz="2400" dirty="0" err="1" smtClean="0">
                <a:solidFill>
                  <a:schemeClr val="tx1"/>
                </a:solidFill>
                <a:latin typeface="Times New Roman" pitchFamily="18" charset="0"/>
                <a:cs typeface="Times New Roman" pitchFamily="18" charset="0"/>
              </a:rPr>
              <a:t>به</a:t>
            </a:r>
            <a:r>
              <a:rPr lang="ar-IQ" sz="2400" dirty="0" smtClean="0">
                <a:solidFill>
                  <a:schemeClr val="tx1"/>
                </a:solidFill>
                <a:latin typeface="Times New Roman" pitchFamily="18" charset="0"/>
                <a:cs typeface="Times New Roman" pitchFamily="18" charset="0"/>
              </a:rPr>
              <a:t>، ولذلك اشتدوا في حربهم </a:t>
            </a:r>
            <a:r>
              <a:rPr lang="ar-IQ" sz="2400" dirty="0" err="1" smtClean="0">
                <a:solidFill>
                  <a:schemeClr val="tx1"/>
                </a:solidFill>
                <a:latin typeface="Times New Roman" pitchFamily="18" charset="0"/>
                <a:cs typeface="Times New Roman" pitchFamily="18" charset="0"/>
              </a:rPr>
              <a:t>للثنوية</a:t>
            </a:r>
            <a:r>
              <a:rPr lang="ar-IQ" sz="2400" dirty="0" smtClean="0">
                <a:solidFill>
                  <a:schemeClr val="tx1"/>
                </a:solidFill>
                <a:latin typeface="Times New Roman" pitchFamily="18" charset="0"/>
                <a:cs typeface="Times New Roman" pitchFamily="18" charset="0"/>
              </a:rPr>
              <a:t> من الفرس القائلين بمبدأين هما النور والظلمة، كما أنكروا الصفات القديمة الزائدة على الذات فقالوا: هو عالم بذاته، قادر بذاته، حي بذاته، لا بعلم وقدرة وحياة [26]</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الأصل الثاني: العدل</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ومعناه أن الله عادل، وأن عدله - ما دام قد كلفّ الإنسان - أن يجعل له قدرة وإرادة بحيث يكون الإنسان هو المحدث لأفعاله </a:t>
            </a:r>
            <a:r>
              <a:rPr lang="ar-IQ" sz="2400" dirty="0" err="1" smtClean="0">
                <a:solidFill>
                  <a:schemeClr val="tx1"/>
                </a:solidFill>
                <a:latin typeface="Times New Roman" pitchFamily="18" charset="0"/>
                <a:cs typeface="Times New Roman" pitchFamily="18" charset="0"/>
              </a:rPr>
              <a:t>المسؤول</a:t>
            </a:r>
            <a:r>
              <a:rPr lang="ar-IQ" sz="2400" dirty="0" smtClean="0">
                <a:solidFill>
                  <a:schemeClr val="tx1"/>
                </a:solidFill>
                <a:latin typeface="Times New Roman" pitchFamily="18" charset="0"/>
                <a:cs typeface="Times New Roman" pitchFamily="18" charset="0"/>
              </a:rPr>
              <a:t> عنها ولا يكون لله دخل في ذلك، وهذا الأصل موجّه ضد الجبرية القائلين بأن الله خالق كل شيء وفاعل كل شيء بما في ذلك أفعال الإنسان بحيث يكون الإنسان مجبرا.ً </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153672"/>
          </a:xfrm>
        </p:spPr>
        <p:txBody>
          <a:bodyPr>
            <a:normAutofit/>
          </a:bodyPr>
          <a:lstStyle/>
          <a:p>
            <a:pPr algn="r"/>
            <a:r>
              <a:rPr lang="ar-IQ" sz="2400" b="1" dirty="0" smtClean="0">
                <a:solidFill>
                  <a:schemeClr val="tx1"/>
                </a:solidFill>
                <a:latin typeface="Times New Roman" pitchFamily="18" charset="0"/>
                <a:cs typeface="Times New Roman" pitchFamily="18" charset="0"/>
              </a:rPr>
              <a:t>الأصل الثالث: المنزلة بين المنزلتين</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ومعناه أن مرتكب الكبيرة ليس مؤمنا كما تقول المرجئة، وليس كافرا كما يقول الخوارج، وإنما هو في منزلة بين الكفر والإيمان، وهي منزلة الفسق.</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الأصل الرابع: الوعد والوعيد</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ومعناه أن الله سيفعل ما وعد </a:t>
            </a:r>
            <a:r>
              <a:rPr lang="ar-IQ" sz="2400" dirty="0" err="1" smtClean="0">
                <a:solidFill>
                  <a:schemeClr val="tx1"/>
                </a:solidFill>
                <a:latin typeface="Times New Roman" pitchFamily="18" charset="0"/>
                <a:cs typeface="Times New Roman" pitchFamily="18" charset="0"/>
              </a:rPr>
              <a:t>به</a:t>
            </a:r>
            <a:r>
              <a:rPr lang="ar-IQ" sz="2400" dirty="0" smtClean="0">
                <a:solidFill>
                  <a:schemeClr val="tx1"/>
                </a:solidFill>
                <a:latin typeface="Times New Roman" pitchFamily="18" charset="0"/>
                <a:cs typeface="Times New Roman" pitchFamily="18" charset="0"/>
              </a:rPr>
              <a:t> وتوعد عليه، فقد وعد سبحانه المطيعين بالثواب، وتوعد </a:t>
            </a:r>
            <a:r>
              <a:rPr lang="ar-IQ" sz="2400" dirty="0" err="1" smtClean="0">
                <a:solidFill>
                  <a:schemeClr val="tx1"/>
                </a:solidFill>
                <a:latin typeface="Times New Roman" pitchFamily="18" charset="0"/>
                <a:cs typeface="Times New Roman" pitchFamily="18" charset="0"/>
              </a:rPr>
              <a:t>العُصاة</a:t>
            </a:r>
            <a:r>
              <a:rPr lang="ar-IQ" sz="2400" dirty="0" smtClean="0">
                <a:solidFill>
                  <a:schemeClr val="tx1"/>
                </a:solidFill>
                <a:latin typeface="Times New Roman" pitchFamily="18" charset="0"/>
                <a:cs typeface="Times New Roman" pitchFamily="18" charset="0"/>
              </a:rPr>
              <a:t> بالعقاب والعذاب.</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الأصل الخامس: الأمر بالمعروف والنهي عن المنكر</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والمقصود بالأمر بالمعروف: إيقاع المعروف. وبالنهي عن المنكر: زوال المنكر، وهذا الأصل يقضي بمجاهدة كل مَن خالف حكم الله أو أمره ونهيه.</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6011060"/>
          </a:xfrm>
        </p:spPr>
        <p:txBody>
          <a:bodyPr>
            <a:normAutofit fontScale="90000"/>
          </a:bodyPr>
          <a:lstStyle/>
          <a:p>
            <a:pPr algn="r"/>
            <a:r>
              <a:rPr lang="ar-IQ" sz="2400" b="1" dirty="0" smtClean="0">
                <a:solidFill>
                  <a:schemeClr val="tx1"/>
                </a:solidFill>
                <a:latin typeface="Times New Roman" pitchFamily="18" charset="0"/>
                <a:cs typeface="Times New Roman" pitchFamily="18" charset="0"/>
              </a:rPr>
              <a:t>المصادر</a:t>
            </a:r>
            <a:r>
              <a:rPr lang="ar-IQ" sz="2400" dirty="0" smtClean="0">
                <a:solidFill>
                  <a:schemeClr val="tx1"/>
                </a:solidFill>
                <a:latin typeface="Times New Roman" pitchFamily="18" charset="0"/>
                <a:cs typeface="Times New Roman" pitchFamily="18" charset="0"/>
              </a:rPr>
              <a:t>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18- كتاب: أصول الدين الإسلامي، تأليف: </a:t>
            </a:r>
            <a:r>
              <a:rPr lang="ar-IQ" sz="2400" dirty="0" err="1" smtClean="0">
                <a:solidFill>
                  <a:schemeClr val="tx1"/>
                </a:solidFill>
                <a:latin typeface="Times New Roman" pitchFamily="18" charset="0"/>
                <a:cs typeface="Times New Roman" pitchFamily="18" charset="0"/>
              </a:rPr>
              <a:t>قحطان</a:t>
            </a:r>
            <a:r>
              <a:rPr lang="ar-IQ" sz="2400" dirty="0" smtClean="0">
                <a:solidFill>
                  <a:schemeClr val="tx1"/>
                </a:solidFill>
                <a:latin typeface="Times New Roman" pitchFamily="18" charset="0"/>
                <a:cs typeface="Times New Roman" pitchFamily="18" charset="0"/>
              </a:rPr>
              <a:t> الدوري،رشدي عليان، الناشر: دار الإمام الأعظم </a:t>
            </a:r>
            <a:r>
              <a:rPr lang="ar-IQ" sz="2400" dirty="0" err="1" smtClean="0">
                <a:solidFill>
                  <a:schemeClr val="tx1"/>
                </a:solidFill>
                <a:latin typeface="Times New Roman" pitchFamily="18" charset="0"/>
                <a:cs typeface="Times New Roman" pitchFamily="18" charset="0"/>
              </a:rPr>
              <a:t>النعمان</a:t>
            </a:r>
            <a:r>
              <a:rPr lang="ar-IQ" sz="2400" dirty="0" smtClean="0">
                <a:solidFill>
                  <a:schemeClr val="tx1"/>
                </a:solidFill>
                <a:latin typeface="Times New Roman" pitchFamily="18" charset="0"/>
                <a:cs typeface="Times New Roman" pitchFamily="18" charset="0"/>
              </a:rPr>
              <a:t> بن ثابت، الطبعة الثانية: 2011 </a:t>
            </a:r>
            <a:r>
              <a:rPr lang="ar-IQ" sz="2400" dirty="0" err="1" smtClean="0">
                <a:solidFill>
                  <a:schemeClr val="tx1"/>
                </a:solidFill>
                <a:latin typeface="Times New Roman" pitchFamily="18" charset="0"/>
                <a:cs typeface="Times New Roman" pitchFamily="18" charset="0"/>
              </a:rPr>
              <a:t>م</a:t>
            </a:r>
            <a:r>
              <a:rPr lang="ar-IQ" sz="2400" dirty="0" smtClean="0">
                <a:solidFill>
                  <a:schemeClr val="tx1"/>
                </a:solidFill>
                <a:latin typeface="Times New Roman" pitchFamily="18" charset="0"/>
                <a:cs typeface="Times New Roman" pitchFamily="18" charset="0"/>
              </a:rPr>
              <a:t>، ص: 44-41</a:t>
            </a:r>
            <a:br>
              <a:rPr lang="ar-IQ"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 19- كتاب: كبرى </a:t>
            </a:r>
            <a:r>
              <a:rPr lang="ar-IQ" sz="2400" dirty="0" err="1" smtClean="0">
                <a:solidFill>
                  <a:schemeClr val="tx1"/>
                </a:solidFill>
                <a:latin typeface="Times New Roman" pitchFamily="18" charset="0"/>
                <a:cs typeface="Times New Roman" pitchFamily="18" charset="0"/>
              </a:rPr>
              <a:t>اليقينيات</a:t>
            </a:r>
            <a:r>
              <a:rPr lang="ar-IQ" sz="2400" dirty="0" smtClean="0">
                <a:solidFill>
                  <a:schemeClr val="tx1"/>
                </a:solidFill>
                <a:latin typeface="Times New Roman" pitchFamily="18" charset="0"/>
                <a:cs typeface="Times New Roman" pitchFamily="18" charset="0"/>
              </a:rPr>
              <a:t> الكونية للدكتور محمد سعيد رمضان </a:t>
            </a:r>
            <a:r>
              <a:rPr lang="ar-IQ" sz="2400" dirty="0" err="1" smtClean="0">
                <a:solidFill>
                  <a:schemeClr val="tx1"/>
                </a:solidFill>
                <a:latin typeface="Times New Roman" pitchFamily="18" charset="0"/>
                <a:cs typeface="Times New Roman" pitchFamily="18" charset="0"/>
              </a:rPr>
              <a:t>البوطي</a:t>
            </a:r>
            <a:r>
              <a:rPr lang="ar-IQ" sz="2400" dirty="0" smtClean="0">
                <a:solidFill>
                  <a:schemeClr val="tx1"/>
                </a:solidFill>
                <a:latin typeface="Times New Roman" pitchFamily="18" charset="0"/>
                <a:cs typeface="Times New Roman" pitchFamily="18" charset="0"/>
              </a:rPr>
              <a:t>، ص:292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20- حديث صحيح أخرجه البخاري ومسلم.</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21-كتاب: أصول الدين الإسلامي، تأليف: </a:t>
            </a:r>
            <a:r>
              <a:rPr lang="ar-IQ" sz="2400" dirty="0" err="1" smtClean="0">
                <a:solidFill>
                  <a:schemeClr val="tx1"/>
                </a:solidFill>
                <a:latin typeface="Times New Roman" pitchFamily="18" charset="0"/>
                <a:cs typeface="Times New Roman" pitchFamily="18" charset="0"/>
              </a:rPr>
              <a:t>قحطان</a:t>
            </a:r>
            <a:r>
              <a:rPr lang="ar-IQ" sz="2400" dirty="0" smtClean="0">
                <a:solidFill>
                  <a:schemeClr val="tx1"/>
                </a:solidFill>
                <a:latin typeface="Times New Roman" pitchFamily="18" charset="0"/>
                <a:cs typeface="Times New Roman" pitchFamily="18" charset="0"/>
              </a:rPr>
              <a:t> الدوري،رشدي عليان، الناشر: دار الإمام الأعظم </a:t>
            </a:r>
            <a:r>
              <a:rPr lang="ar-IQ" sz="2400" dirty="0" err="1" smtClean="0">
                <a:solidFill>
                  <a:schemeClr val="tx1"/>
                </a:solidFill>
                <a:latin typeface="Times New Roman" pitchFamily="18" charset="0"/>
                <a:cs typeface="Times New Roman" pitchFamily="18" charset="0"/>
              </a:rPr>
              <a:t>النعمان</a:t>
            </a:r>
            <a:r>
              <a:rPr lang="ar-IQ" sz="2400" dirty="0" smtClean="0">
                <a:solidFill>
                  <a:schemeClr val="tx1"/>
                </a:solidFill>
                <a:latin typeface="Times New Roman" pitchFamily="18" charset="0"/>
                <a:cs typeface="Times New Roman" pitchFamily="18" charset="0"/>
              </a:rPr>
              <a:t> بن ثابت الطبعة الثانية: 2011 </a:t>
            </a:r>
            <a:r>
              <a:rPr lang="ar-IQ" sz="2400" dirty="0" err="1" smtClean="0">
                <a:solidFill>
                  <a:schemeClr val="tx1"/>
                </a:solidFill>
                <a:latin typeface="Times New Roman" pitchFamily="18" charset="0"/>
                <a:cs typeface="Times New Roman" pitchFamily="18" charset="0"/>
              </a:rPr>
              <a:t>م</a:t>
            </a:r>
            <a:r>
              <a:rPr lang="ar-IQ" sz="2400" dirty="0" smtClean="0">
                <a:solidFill>
                  <a:schemeClr val="tx1"/>
                </a:solidFill>
                <a:latin typeface="Times New Roman" pitchFamily="18" charset="0"/>
                <a:cs typeface="Times New Roman" pitchFamily="18" charset="0"/>
              </a:rPr>
              <a:t>، ص: 46- 44.</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22- مجمع البيان في تفسير القرآن، </a:t>
            </a:r>
            <a:r>
              <a:rPr lang="ar-IQ" sz="2400" dirty="0" err="1" smtClean="0">
                <a:solidFill>
                  <a:schemeClr val="tx1"/>
                </a:solidFill>
                <a:latin typeface="Times New Roman" pitchFamily="18" charset="0"/>
                <a:cs typeface="Times New Roman" pitchFamily="18" charset="0"/>
              </a:rPr>
              <a:t>ج</a:t>
            </a:r>
            <a:r>
              <a:rPr lang="ar-IQ" sz="2400" dirty="0" smtClean="0">
                <a:solidFill>
                  <a:schemeClr val="tx1"/>
                </a:solidFill>
                <a:latin typeface="Times New Roman" pitchFamily="18" charset="0"/>
                <a:cs typeface="Times New Roman" pitchFamily="18" charset="0"/>
              </a:rPr>
              <a:t> 3، ص: 48.</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23- أصول الشيعة وأصولها للشيخ محمد حسين آل كاشف الغطاء، ص: 98.</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24 . انظر هذه الأصول في شرح الأصول الخمسة للقاضي عبد الجبار.</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25- كتاب: أصول الدين الإسلامي، تأليف: </a:t>
            </a:r>
            <a:r>
              <a:rPr lang="ar-IQ" sz="2400" dirty="0" err="1" smtClean="0">
                <a:solidFill>
                  <a:schemeClr val="tx1"/>
                </a:solidFill>
                <a:latin typeface="Times New Roman" pitchFamily="18" charset="0"/>
                <a:cs typeface="Times New Roman" pitchFamily="18" charset="0"/>
              </a:rPr>
              <a:t>قحطان</a:t>
            </a:r>
            <a:r>
              <a:rPr lang="ar-IQ" sz="2400" dirty="0" smtClean="0">
                <a:solidFill>
                  <a:schemeClr val="tx1"/>
                </a:solidFill>
                <a:latin typeface="Times New Roman" pitchFamily="18" charset="0"/>
                <a:cs typeface="Times New Roman" pitchFamily="18" charset="0"/>
              </a:rPr>
              <a:t> الدوري، رشدي عليان، الناشر: دار الإمام الأعظم </a:t>
            </a:r>
            <a:r>
              <a:rPr lang="ar-IQ" sz="2400" dirty="0" err="1" smtClean="0">
                <a:solidFill>
                  <a:schemeClr val="tx1"/>
                </a:solidFill>
                <a:latin typeface="Times New Roman" pitchFamily="18" charset="0"/>
                <a:cs typeface="Times New Roman" pitchFamily="18" charset="0"/>
              </a:rPr>
              <a:t>النعمان</a:t>
            </a:r>
            <a:r>
              <a:rPr lang="ar-IQ" sz="2400" dirty="0" smtClean="0">
                <a:solidFill>
                  <a:schemeClr val="tx1"/>
                </a:solidFill>
                <a:latin typeface="Times New Roman" pitchFamily="18" charset="0"/>
                <a:cs typeface="Times New Roman" pitchFamily="18" charset="0"/>
              </a:rPr>
              <a:t> بن ثابت،الطبعة الثانية: 2011م، ص:46- 48.</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26 -انظر كتاب: الملل والنحل للإمام </a:t>
            </a:r>
            <a:r>
              <a:rPr lang="ar-IQ" sz="2400" dirty="0" err="1" smtClean="0">
                <a:solidFill>
                  <a:schemeClr val="tx1"/>
                </a:solidFill>
                <a:latin typeface="Times New Roman" pitchFamily="18" charset="0"/>
                <a:cs typeface="Times New Roman" pitchFamily="18" charset="0"/>
              </a:rPr>
              <a:t>الشهرستاني</a:t>
            </a:r>
            <a:r>
              <a:rPr lang="ar-IQ" sz="2400" dirty="0" smtClean="0">
                <a:solidFill>
                  <a:schemeClr val="tx1"/>
                </a:solidFill>
                <a:latin typeface="Times New Roman" pitchFamily="18" charset="0"/>
                <a:cs typeface="Times New Roman" pitchFamily="18" charset="0"/>
              </a:rPr>
              <a:t>، </a:t>
            </a:r>
            <a:r>
              <a:rPr lang="ar-IQ" sz="2400" dirty="0" err="1" smtClean="0">
                <a:solidFill>
                  <a:schemeClr val="tx1"/>
                </a:solidFill>
                <a:latin typeface="Times New Roman" pitchFamily="18" charset="0"/>
                <a:cs typeface="Times New Roman" pitchFamily="18" charset="0"/>
              </a:rPr>
              <a:t>ج</a:t>
            </a:r>
            <a:r>
              <a:rPr lang="ar-IQ" sz="2400" dirty="0" smtClean="0">
                <a:solidFill>
                  <a:schemeClr val="tx1"/>
                </a:solidFill>
                <a:latin typeface="Times New Roman" pitchFamily="18" charset="0"/>
                <a:cs typeface="Times New Roman" pitchFamily="18" charset="0"/>
              </a:rPr>
              <a:t> 1ص: 44 ، ومذاهب الإسلاميين للدكتور عبد الرحمن بدوي، </a:t>
            </a:r>
            <a:r>
              <a:rPr lang="ar-IQ" sz="2400" dirty="0" err="1" smtClean="0">
                <a:solidFill>
                  <a:schemeClr val="tx1"/>
                </a:solidFill>
                <a:latin typeface="Times New Roman" pitchFamily="18" charset="0"/>
                <a:cs typeface="Times New Roman" pitchFamily="18" charset="0"/>
              </a:rPr>
              <a:t>ج</a:t>
            </a:r>
            <a:r>
              <a:rPr lang="ar-IQ" sz="2400" dirty="0" smtClean="0">
                <a:solidFill>
                  <a:schemeClr val="tx1"/>
                </a:solidFill>
                <a:latin typeface="Times New Roman" pitchFamily="18" charset="0"/>
                <a:cs typeface="Times New Roman" pitchFamily="18" charset="0"/>
              </a:rPr>
              <a:t> 1، ص: 47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br>
              <a:rPr lang="ar-IQ" sz="2400" dirty="0" smtClean="0">
                <a:solidFill>
                  <a:schemeClr val="tx1"/>
                </a:solidFill>
                <a:latin typeface="Times New Roman" pitchFamily="18" charset="0"/>
                <a:cs typeface="Times New Roman" pitchFamily="18" charset="0"/>
              </a:rPr>
            </a:b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386</TotalTime>
  <Words>26</Words>
  <PresentationFormat>عرض على الشاشة (3:4)‏</PresentationFormat>
  <Paragraphs>8</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تدفق</vt:lpstr>
      <vt:lpstr>أصول الدين الإسلامي إعداد  م.م إسراء حميد العبيدي</vt:lpstr>
      <vt:lpstr>الشيعة الإمامية  اتفق جمهور الشيعة الإمامية الإثنى عشرية على أن أصول الدين خمسة وهي:[ 21 1. التوحيد. 2. العدل. 3. النبوة. 4. الإمامة. 5. المعاد.  الأصل الأول: التوحيد  وهو الاعتقاد بأن الله واحد لا شريك له، وللتوحيد أربعة أقسام: 1. توحيد في الذات: وهو الاعتقاد بأن الله سبحانه لا شريك له في وجوب الوجود لذاته. 2. توحيد في الصفات: وهو الاعتقاد بأنه لا نظير له في صفاته، وأنها عين الذات. 3. توحيد في الربوبية والفعل: وهو الاعتقاد بأن لا مؤثر في الوجود إلا الله، فهو الخالق والرازق والمحيي والمميت... إلخ.  4. توحيد في الألوهية والعبادة: وهو أن يعبد وحده ولا يشرك بعبادته أحد: قال تعالى (فَأَرْسَلْنا فِيهِمْ رَسُولاً مِنْهُمْ أَنِ اعْبُدُوا اللَّهَ مَا لَكُمْ مِنْ إِلهٍ غَيْرُهُ أَفَلا تَتَّقُونَ)(سورة المؤمنون : 32)  </vt:lpstr>
      <vt:lpstr>الأصل الثاني: العدل  العدل في اللغة ضد الظلم، ويرادفه في ذلك الحق، والإنصاف، وقد فسّر الظلم في اللغة بعدة معان، منها وضع الشيء في غير محله، ومنها انتقاص الحق، كما في قوله تعالى: ولم تظلم منه شيئا قال تعالى (كِلْتَا الْجَنَّتَيْنِ آتَتْ أُكُلَها وَلَمْ تَظْلِمْ مِنْهُ شَيْئاً وَفَجَّرْنا خِلالَهُما نَهَراً)(سورة الكهف :33) أي: ولم تنقص منه شيئا.  أما الظلم في الاصطلاح الشرعي فقد فسره الشيخ الطبرسي عند تفسير الآية(إِنَّ اللَّهَ لا يَظْلِمُ مِثْقالَ ذَرَّةٍ وَإِنْ تَكُ حَسَنَةً يُضاعِفْها وَيُؤْتِ مِنْ لَدُنْهُ أَجْراً عَظِيماً )(سورة النساء : 40)  فقال ما نصّه: (إن الظلم هو الألم الذي نفع فيه يوفي عليه، ولا دفع مضرة أعظم منه عاجلا ولا آجلا،ً ولا يكون مستحقا،ً ولا واقعا على وجه الموافقة، وأصله وضع الشيء في غير موضعه، وقيل أصله الانتقاص من قوله تعالى: (ولم تظلم منه شيئا) فالظلم على هذا انتقاص الحق، إلى أن قال: (وإنما لا يختار الله الظلم ولا يجوز عليه الظلم، لأنه عالمِ بقبحه مستغنٍ عنه، وعالم بغناه عنه، وإنما يختار القبيح من يختاره لجهله بقبحه أو لحاجته إليه لدفع ضرر، أو لجر نفع، أو لجهله باستغنائه عنه، والله تعالى منزه عن جميع ذلك وعن سائر صفات النقص والعجز).[ 22</vt:lpstr>
      <vt:lpstr>الأصل الثالث: النبوة   النبوة وظيفة إلهية يخص الله بها مَن يشاء من عباده، وهي لطف من الله بعباده، والمقصود باللطف هنا هو ما يكون معه العبد أقرب إلى الطاعة وأبعد عن المعصية، والرسول يحقق تلك الفائدة، ويشير إليه قوله تعالى:  (وَلَوْ أَنَّا أَهْلَكْناهُمْ بِعَذابٍ مِنْ قَبْلِهِ لَقالُوا رَبَّنا لَوْلا أَرْسَلْتَ إِلَيْنا رَسُولاً فَنَتَّبِعَ آياتِكَ مِنْ قَبْلِ أَنْ نَذِلَّ وَنَخْزى) (سورة طه :134) فلابد والحالة هذه من أن يرسل إليهم رسولا ليبين لهم : الأحكام، ويعرّفهم الحلال من الحرام، ويقيم الحدود، وينتصف للمظلوم من الظالم، ويحكم بين الناس بالعدل قوله تعالى (رُسُلاً مُبَشِّرِينَ وَمُنْذِرِينَ لِئَلاَّ يَكُونَ لِلنَّاسِ عَلَى اللَّهِ حُجَّةٌ بَعْدَ الرُّسُلِ وَكانَ اللَّهُ عَزِيزاً حَكِيماً)(سورة النساء : 165) والواجب على المسلم هو الإيمان بجميع رسل الله - في الجملة - والإيمان بنبوة محمد (صلى الله عليه وسلم) خاصة إذ هو المعتبر أصل من أصول الدين الإسلامي.      </vt:lpstr>
      <vt:lpstr>الأصل الرابع: الإمامة  وهي رئاسة عامة في أمور الدين والدنيا لشخص من الأشخاص نيابة عن النبي (صلى الله عليه وسلم)، ويعتقد الشيعة أن الإمامة منصب إلهي كالنبوة، فكما أن الله سبحانه يختار مَن يشاء من عباده للنبوة والرسالة، فكذلك يختار للإمامة مَن يشاء، ويأمر نبيه بالنص عليه، وأن ينصبه إماماً للناس من بعده، للقيام بالوظائف التي كان على النبي أن يقوم بها، سوى أن الإمام لا يوحى إليه كالنبي، وإنما يتلقى الأحكام منه مع تسديد إلهي، فالنبي مبلغ عن الله، والإمام مبلغ عن النبي.[ 23 الأصل الخامس: المعاد ومعناه أن يعيد الله الخلائق بعد الموت إلى الحياة لتجزى كل نفس بما تسعى، ويجب على المسلم أن يعتقد بأن الله يعيد الخلائق بعد الموت بأجسامهم وأرواحهم وعلى صورهم التي كانوا عليها في دار الدنيا للحساب والجزاء. , قال تعالى(فَمَنْ يَعْمَلْ مِثْقالَ ذَرَّةٍ خَيْراً يَرَهُ (7) وَمَنْ يَعْمَلْ مِثْقالَ ذَرَّةٍ شَرًّا يَرَهُ) (سورة الزلزلة : 7-8)</vt:lpstr>
      <vt:lpstr> المعتزلة   اتفق المعتزلة على أن أصول الدين خمسة وهي:[24] [25]  1. التوحيد. 2. العدل. 3. المنزلة بين المنزلتين. 4. الوعد والوعيد. 5. الأمر بالمعروف والنهي عن المنكر.  الأصل الأول: التوحيد  وهو إنكار التعدد والاعتقاد بأن الله واحد لا يشاركه غيره فيما يستحق من الصفات نفيا وإثباتا على الحد الذي يستحقه، والإقرار به، ولذلك اشتدوا في حربهم للثنوية من الفرس القائلين بمبدأين هما النور والظلمة، كما أنكروا الصفات القديمة الزائدة على الذات فقالوا: هو عالم بذاته، قادر بذاته، حي بذاته، لا بعلم وقدرة وحياة [26]  الأصل الثاني: العدل  ومعناه أن الله عادل، وأن عدله - ما دام قد كلفّ الإنسان - أن يجعل له قدرة وإرادة بحيث يكون الإنسان هو المحدث لأفعاله المسؤول عنها ولا يكون لله دخل في ذلك، وهذا الأصل موجّه ضد الجبرية القائلين بأن الله خالق كل شيء وفاعل كل شيء بما في ذلك أفعال الإنسان بحيث يكون الإنسان مجبرا.ً </vt:lpstr>
      <vt:lpstr>الأصل الثالث: المنزلة بين المنزلتين  ومعناه أن مرتكب الكبيرة ليس مؤمنا كما تقول المرجئة، وليس كافرا كما يقول الخوارج، وإنما هو في منزلة بين الكفر والإيمان، وهي منزلة الفسق.  الأصل الرابع: الوعد والوعيد  ومعناه أن الله سيفعل ما وعد به وتوعد عليه، فقد وعد سبحانه المطيعين بالثواب، وتوعد العُصاة بالعقاب والعذاب.  الأصل الخامس: الأمر بالمعروف والنهي عن المنكر  والمقصود بالأمر بالمعروف: إيقاع المعروف. وبالنهي عن المنكر: زوال المنكر، وهذا الأصل يقضي بمجاهدة كل مَن خالف حكم الله أو أمره ونهيه.</vt:lpstr>
      <vt:lpstr>المصادر   18- كتاب: أصول الدين الإسلامي، تأليف: قحطان الدوري،رشدي عليان، الناشر: دار الإمام الأعظم النعمان بن ثابت، الطبعة الثانية: 2011 م، ص: 44-41     19- كتاب: كبرى اليقينيات الكونية للدكتور محمد سعيد رمضان البوطي، ص:292   20- حديث صحيح أخرجه البخاري ومسلم.  21-كتاب: أصول الدين الإسلامي، تأليف: قحطان الدوري،رشدي عليان، الناشر: دار الإمام الأعظم النعمان بن ثابت الطبعة الثانية: 2011 م، ص: 46- 44.  22- مجمع البيان في تفسير القرآن، ج 3، ص: 48.  23- أصول الشيعة وأصولها للشيخ محمد حسين آل كاشف الغطاء، ص: 98.  24 . انظر هذه الأصول في شرح الأصول الخمسة للقاضي عبد الجبار.  25- كتاب: أصول الدين الإسلامي، تأليف: قحطان الدوري، رشدي عليان، الناشر: دار الإمام الأعظم النعمان بن ثابت،الطبعة الثانية: 2011م، ص:46- 48.  26 -انظر كتاب: الملل والنحل للإمام الشهرستاني، ج 1ص: 44 ، ومذاهب الإسلاميين للدكتور عبد الرحمن بدوي، ج 1، ص: 47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أصول الدين الإسلامي إعداد  م.م إسراء حميد العبيدي</dc:title>
  <dc:creator>Israa</dc:creator>
  <cp:lastModifiedBy>Israa</cp:lastModifiedBy>
  <cp:revision>78</cp:revision>
  <dcterms:created xsi:type="dcterms:W3CDTF">2019-04-10T19:02:33Z</dcterms:created>
  <dcterms:modified xsi:type="dcterms:W3CDTF">2019-10-02T18:26:45Z</dcterms:modified>
</cp:coreProperties>
</file>