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100" d="100"/>
          <a:sy n="100" d="100"/>
        </p:scale>
        <p:origin x="-432" y="15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08/01/1441</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082234"/>
          </a:xfrm>
        </p:spPr>
        <p:txBody>
          <a:bodyPr>
            <a:normAutofit/>
          </a:bodyPr>
          <a:lstStyle/>
          <a:p>
            <a:pPr algn="ctr"/>
            <a:r>
              <a:rPr lang="ar-IQ" sz="8800" dirty="0" smtClean="0">
                <a:solidFill>
                  <a:schemeClr val="tx1"/>
                </a:solidFill>
              </a:rPr>
              <a:t>أصول </a:t>
            </a:r>
            <a:r>
              <a:rPr lang="ar-IQ" sz="8800" dirty="0" smtClean="0">
                <a:solidFill>
                  <a:schemeClr val="tx1"/>
                </a:solidFill>
              </a:rPr>
              <a:t>الدين الإسلامي</a:t>
            </a:r>
            <a:r>
              <a:rPr lang="ar-IQ" dirty="0" smtClean="0"/>
              <a:t/>
            </a:r>
            <a:br>
              <a:rPr lang="ar-IQ" dirty="0" smtClean="0"/>
            </a:br>
            <a:r>
              <a:rPr lang="ar-IQ" sz="8000" dirty="0" smtClean="0">
                <a:solidFill>
                  <a:schemeClr val="tx1"/>
                </a:solidFill>
              </a:rPr>
              <a:t>إعداد</a:t>
            </a:r>
            <a:r>
              <a:rPr lang="ar-IQ" dirty="0" smtClean="0"/>
              <a:t> </a:t>
            </a:r>
            <a:br>
              <a:rPr lang="ar-IQ" dirty="0" smtClean="0"/>
            </a:br>
            <a:r>
              <a:rPr lang="ar-IQ" dirty="0" err="1" smtClean="0">
                <a:solidFill>
                  <a:schemeClr val="tx1"/>
                </a:solidFill>
              </a:rPr>
              <a:t>م</a:t>
            </a:r>
            <a:r>
              <a:rPr lang="ar-IQ" dirty="0" smtClean="0">
                <a:solidFill>
                  <a:schemeClr val="tx1"/>
                </a:solidFill>
              </a:rPr>
              <a:t>.</a:t>
            </a:r>
            <a:r>
              <a:rPr lang="ar-IQ" dirty="0" err="1" smtClean="0">
                <a:solidFill>
                  <a:schemeClr val="tx1"/>
                </a:solidFill>
              </a:rPr>
              <a:t>م</a:t>
            </a:r>
            <a:r>
              <a:rPr lang="ar-IQ" dirty="0" smtClean="0">
                <a:solidFill>
                  <a:schemeClr val="tx1"/>
                </a:solidFill>
              </a:rPr>
              <a:t> إسراء حميد العبيدي</a:t>
            </a:r>
            <a:endParaRPr lang="ar-IQ"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6153912"/>
          </a:xfrm>
        </p:spPr>
        <p:txBody>
          <a:bodyPr>
            <a:noAutofit/>
          </a:bodyPr>
          <a:lstStyle/>
          <a:p>
            <a:pPr algn="r"/>
            <a:r>
              <a:rPr lang="ar-IQ" sz="2400" b="1" dirty="0" smtClean="0">
                <a:solidFill>
                  <a:schemeClr val="tx1"/>
                </a:solidFill>
                <a:latin typeface="Times New Roman" pitchFamily="18" charset="0"/>
                <a:cs typeface="Times New Roman" pitchFamily="18" charset="0"/>
              </a:rPr>
              <a:t>الأصل الثالث: </a:t>
            </a:r>
            <a:r>
              <a:rPr lang="ar-IQ" sz="2400" b="1" dirty="0" smtClean="0">
                <a:solidFill>
                  <a:schemeClr val="tx1"/>
                </a:solidFill>
                <a:latin typeface="Times New Roman" pitchFamily="18" charset="0"/>
                <a:cs typeface="Times New Roman" pitchFamily="18" charset="0"/>
              </a:rPr>
              <a:t>النبوة </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النبوة وظيفة إلهية يخص الله </a:t>
            </a:r>
            <a:r>
              <a:rPr lang="ar-IQ" sz="2400" dirty="0" err="1" smtClean="0">
                <a:solidFill>
                  <a:schemeClr val="tx1"/>
                </a:solidFill>
                <a:latin typeface="Times New Roman" pitchFamily="18" charset="0"/>
                <a:cs typeface="Times New Roman" pitchFamily="18" charset="0"/>
              </a:rPr>
              <a:t>بها</a:t>
            </a:r>
            <a:r>
              <a:rPr lang="ar-IQ" sz="2400" dirty="0" smtClean="0">
                <a:solidFill>
                  <a:schemeClr val="tx1"/>
                </a:solidFill>
                <a:latin typeface="Times New Roman" pitchFamily="18" charset="0"/>
                <a:cs typeface="Times New Roman" pitchFamily="18" charset="0"/>
              </a:rPr>
              <a:t> مَن يشاء من عباده، وهي لطف من الله بعباده، والمقصود باللطف هنا هو ما </a:t>
            </a:r>
            <a:r>
              <a:rPr lang="ar-IQ" sz="2400" dirty="0" smtClean="0">
                <a:solidFill>
                  <a:schemeClr val="tx1"/>
                </a:solidFill>
                <a:latin typeface="Times New Roman" pitchFamily="18" charset="0"/>
                <a:cs typeface="Times New Roman" pitchFamily="18" charset="0"/>
              </a:rPr>
              <a:t>يكون </a:t>
            </a:r>
            <a:r>
              <a:rPr lang="ar-IQ" sz="2400" dirty="0" smtClean="0">
                <a:solidFill>
                  <a:schemeClr val="tx1"/>
                </a:solidFill>
                <a:latin typeface="Times New Roman" pitchFamily="18" charset="0"/>
                <a:cs typeface="Times New Roman" pitchFamily="18" charset="0"/>
              </a:rPr>
              <a:t>معه العبد </a:t>
            </a:r>
            <a:r>
              <a:rPr lang="ar-IQ" sz="2400" dirty="0" smtClean="0">
                <a:solidFill>
                  <a:schemeClr val="tx1"/>
                </a:solidFill>
                <a:latin typeface="Times New Roman" pitchFamily="18" charset="0"/>
                <a:cs typeface="Times New Roman" pitchFamily="18" charset="0"/>
              </a:rPr>
              <a:t>أقرب </a:t>
            </a:r>
            <a:r>
              <a:rPr lang="ar-IQ" sz="2400" dirty="0" smtClean="0">
                <a:solidFill>
                  <a:schemeClr val="tx1"/>
                </a:solidFill>
                <a:latin typeface="Times New Roman" pitchFamily="18" charset="0"/>
                <a:cs typeface="Times New Roman" pitchFamily="18" charset="0"/>
              </a:rPr>
              <a:t>إلى الطاعة وأبعد عن المعصية، والرسول يحقق تلك الفائدة، ويشير إليه قوله تعالى</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 </a:t>
            </a:r>
            <a:r>
              <a:rPr lang="ar-IQ" sz="2400" b="1" dirty="0" smtClean="0">
                <a:solidFill>
                  <a:schemeClr val="tx1"/>
                </a:solidFill>
                <a:latin typeface="Times New Roman" pitchFamily="18" charset="0"/>
                <a:cs typeface="Times New Roman" pitchFamily="18" charset="0"/>
              </a:rPr>
              <a:t>(وَلَوْ </a:t>
            </a:r>
            <a:r>
              <a:rPr lang="ar-IQ" sz="2400" b="1" dirty="0" smtClean="0">
                <a:solidFill>
                  <a:schemeClr val="tx1"/>
                </a:solidFill>
                <a:latin typeface="Times New Roman" pitchFamily="18" charset="0"/>
                <a:cs typeface="Times New Roman" pitchFamily="18" charset="0"/>
              </a:rPr>
              <a:t>أَنَّا أَهْلَكْناهُمْ بِعَذابٍ مِنْ قَبْلِهِ لَقالُوا رَبَّنا لَوْلا أَرْسَلْتَ إِلَيْنا رَسُولاً فَنَتَّبِعَ آياتِكَ مِنْ قَبْلِ أَنْ نَذِلَّ </a:t>
            </a:r>
            <a:r>
              <a:rPr lang="ar-IQ" sz="2400" b="1" dirty="0" smtClean="0">
                <a:solidFill>
                  <a:schemeClr val="tx1"/>
                </a:solidFill>
                <a:latin typeface="Times New Roman" pitchFamily="18" charset="0"/>
                <a:cs typeface="Times New Roman" pitchFamily="18" charset="0"/>
              </a:rPr>
              <a:t>وَنَخْزى) (سورة طه :134) </a:t>
            </a:r>
            <a:r>
              <a:rPr lang="ar-IQ" sz="2400" dirty="0" smtClean="0">
                <a:solidFill>
                  <a:schemeClr val="tx1"/>
                </a:solidFill>
                <a:latin typeface="Times New Roman" pitchFamily="18" charset="0"/>
                <a:cs typeface="Times New Roman" pitchFamily="18" charset="0"/>
              </a:rPr>
              <a:t>فلابد والحالة هذه من أن يرسل إليهم رسولا ليبين لهم : الأحكام، ويعرّفهم الحلال من الحرام، ويقيم الحدود، وينتصف للمظلوم من الظالم، ويحكم بين الناس بالعدل </a:t>
            </a:r>
            <a:r>
              <a:rPr lang="ar-IQ" sz="2400" dirty="0" smtClean="0">
                <a:solidFill>
                  <a:schemeClr val="tx1"/>
                </a:solidFill>
                <a:latin typeface="Times New Roman" pitchFamily="18" charset="0"/>
                <a:cs typeface="Times New Roman" pitchFamily="18" charset="0"/>
              </a:rPr>
              <a:t>قوله تعالى (</a:t>
            </a:r>
            <a:r>
              <a:rPr lang="ar-IQ" sz="2400" b="1" dirty="0" smtClean="0">
                <a:solidFill>
                  <a:schemeClr val="tx1"/>
                </a:solidFill>
                <a:latin typeface="Times New Roman" pitchFamily="18" charset="0"/>
                <a:cs typeface="Times New Roman" pitchFamily="18" charset="0"/>
              </a:rPr>
              <a:t>رُسُلاً </a:t>
            </a:r>
            <a:r>
              <a:rPr lang="ar-IQ" sz="2400" b="1" dirty="0" smtClean="0">
                <a:solidFill>
                  <a:schemeClr val="tx1"/>
                </a:solidFill>
                <a:latin typeface="Times New Roman" pitchFamily="18" charset="0"/>
                <a:cs typeface="Times New Roman" pitchFamily="18" charset="0"/>
              </a:rPr>
              <a:t>مُبَشِّرِينَ وَمُنْذِرِينَ لِئَلاَّ يَكُونَ لِلنَّاسِ عَلَى اللَّهِ حُجَّةٌ بَعْدَ الرُّسُلِ وَكانَ اللَّهُ عَزِيزاً </a:t>
            </a:r>
            <a:r>
              <a:rPr lang="ar-IQ" sz="2400" b="1" dirty="0" smtClean="0">
                <a:solidFill>
                  <a:schemeClr val="tx1"/>
                </a:solidFill>
                <a:latin typeface="Times New Roman" pitchFamily="18" charset="0"/>
                <a:cs typeface="Times New Roman" pitchFamily="18" charset="0"/>
              </a:rPr>
              <a:t>حَكِيماً</a:t>
            </a:r>
            <a:r>
              <a:rPr lang="ar-IQ" sz="2400" dirty="0" smtClean="0">
                <a:solidFill>
                  <a:schemeClr val="tx1"/>
                </a:solidFill>
                <a:latin typeface="Times New Roman" pitchFamily="18" charset="0"/>
                <a:cs typeface="Times New Roman" pitchFamily="18" charset="0"/>
              </a:rPr>
              <a:t>)(سورة النساء : 165)</a:t>
            </a:r>
            <a:r>
              <a:rPr lang="ar-IQ" sz="2400" dirty="0" smtClean="0">
                <a:solidFill>
                  <a:schemeClr val="tx1"/>
                </a:solidFill>
                <a:latin typeface="Times New Roman" pitchFamily="18" charset="0"/>
                <a:cs typeface="Times New Roman" pitchFamily="18" charset="0"/>
              </a:rPr>
              <a:t> والواجب على المسلم هو الإيمان بجميع رسل الله - في الجملة - والإيمان بنبوة محمد </a:t>
            </a:r>
            <a:r>
              <a:rPr lang="ar-IQ" sz="2400" dirty="0" smtClean="0">
                <a:solidFill>
                  <a:schemeClr val="tx1"/>
                </a:solidFill>
                <a:latin typeface="Times New Roman" pitchFamily="18" charset="0"/>
                <a:cs typeface="Times New Roman" pitchFamily="18" charset="0"/>
              </a:rPr>
              <a:t>(صلى الله عليه وسلم) خاصة </a:t>
            </a:r>
            <a:r>
              <a:rPr lang="ar-IQ" sz="2400" dirty="0" smtClean="0">
                <a:solidFill>
                  <a:schemeClr val="tx1"/>
                </a:solidFill>
                <a:latin typeface="Times New Roman" pitchFamily="18" charset="0"/>
                <a:cs typeface="Times New Roman" pitchFamily="18" charset="0"/>
              </a:rPr>
              <a:t>إذ هو المعتبر أصل من أصول الدين الإسلامي</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 </a:t>
            </a:r>
            <a:r>
              <a:rPr lang="ar-IQ" sz="2400" b="1" dirty="0" smtClean="0">
                <a:solidFill>
                  <a:schemeClr val="tx1"/>
                </a:solidFill>
                <a:latin typeface="Times New Roman" pitchFamily="18" charset="0"/>
                <a:cs typeface="Times New Roman" pitchFamily="18" charset="0"/>
              </a:rPr>
              <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endParaRPr lang="ar-IQ" sz="2400" dirty="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939490"/>
          </a:xfrm>
        </p:spPr>
        <p:txBody>
          <a:bodyPr>
            <a:noAutofit/>
          </a:bodyPr>
          <a:lstStyle/>
          <a:p>
            <a:pPr algn="r"/>
            <a:r>
              <a:rPr lang="ar-IQ" sz="2400" b="1" dirty="0" smtClean="0">
                <a:solidFill>
                  <a:schemeClr val="tx1"/>
                </a:solidFill>
                <a:latin typeface="Times New Roman" pitchFamily="18" charset="0"/>
                <a:cs typeface="Times New Roman" pitchFamily="18" charset="0"/>
              </a:rPr>
              <a:t>الأصل الرابع: الإمامة</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وهي رئاسة عامة في أمور الدين والدنيا لشخص من الأشخاص نيابة عن النبي (صلى الله عليه وسلم)، ويعتقد الشيعة أن الإمامة منصب إلهي كالنبوة، فكما أن الله سبحانه يختار مَن يشاء من عباده للنبوة والرسالة، فكذلك يختار للإمامة مَن يشاء، ويأمر نبيه بالنص عليه، وأن ينصبه إماماً للناس من بعده، للقيام بالوظائف التي كان على النبي أن يقوم </a:t>
            </a:r>
            <a:r>
              <a:rPr lang="ar-IQ" sz="2400" dirty="0" err="1" smtClean="0">
                <a:solidFill>
                  <a:schemeClr val="tx1"/>
                </a:solidFill>
                <a:latin typeface="Times New Roman" pitchFamily="18" charset="0"/>
                <a:cs typeface="Times New Roman" pitchFamily="18" charset="0"/>
              </a:rPr>
              <a:t>بها</a:t>
            </a:r>
            <a:r>
              <a:rPr lang="ar-IQ" sz="2400" dirty="0" smtClean="0">
                <a:solidFill>
                  <a:schemeClr val="tx1"/>
                </a:solidFill>
                <a:latin typeface="Times New Roman" pitchFamily="18" charset="0"/>
                <a:cs typeface="Times New Roman" pitchFamily="18" charset="0"/>
              </a:rPr>
              <a:t>، سوى أن الإمام لا يوحى إليه كالنبي، وإنما يتلقى الأحكام منه مع تسديد إلهي، فالنبي مبلغ عن الله، والإمام مبلغ عن النبي.[ 23</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الأصل الخامس: المعاد</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ومعناه أن يعيد الله الخلائق بعد الموت إلى الحياة لتجزى كل نفس بما تسعى، ويجب على المسلم أن يعتقد </a:t>
            </a:r>
            <a:r>
              <a:rPr lang="ar-IQ" sz="2400" dirty="0" smtClean="0">
                <a:solidFill>
                  <a:schemeClr val="tx1"/>
                </a:solidFill>
                <a:latin typeface="Times New Roman" pitchFamily="18" charset="0"/>
                <a:cs typeface="Times New Roman" pitchFamily="18" charset="0"/>
              </a:rPr>
              <a:t>بأن </a:t>
            </a:r>
            <a:r>
              <a:rPr lang="ar-IQ" sz="2400" dirty="0" smtClean="0">
                <a:solidFill>
                  <a:schemeClr val="tx1"/>
                </a:solidFill>
                <a:latin typeface="Times New Roman" pitchFamily="18" charset="0"/>
                <a:cs typeface="Times New Roman" pitchFamily="18" charset="0"/>
              </a:rPr>
              <a:t>الله </a:t>
            </a:r>
            <a:r>
              <a:rPr lang="ar-IQ" sz="2400" dirty="0" smtClean="0">
                <a:solidFill>
                  <a:schemeClr val="tx1"/>
                </a:solidFill>
                <a:latin typeface="Times New Roman" pitchFamily="18" charset="0"/>
                <a:cs typeface="Times New Roman" pitchFamily="18" charset="0"/>
              </a:rPr>
              <a:t>يعيد الخلائق </a:t>
            </a:r>
            <a:r>
              <a:rPr lang="ar-IQ" sz="2400" dirty="0" smtClean="0">
                <a:solidFill>
                  <a:schemeClr val="tx1"/>
                </a:solidFill>
                <a:latin typeface="Times New Roman" pitchFamily="18" charset="0"/>
                <a:cs typeface="Times New Roman" pitchFamily="18" charset="0"/>
              </a:rPr>
              <a:t>بعد الموت </a:t>
            </a:r>
            <a:r>
              <a:rPr lang="ar-IQ" sz="2400" dirty="0" smtClean="0">
                <a:solidFill>
                  <a:schemeClr val="tx1"/>
                </a:solidFill>
                <a:latin typeface="Times New Roman" pitchFamily="18" charset="0"/>
                <a:cs typeface="Times New Roman" pitchFamily="18" charset="0"/>
              </a:rPr>
              <a:t>بأجسامهم وأرواحهم وعلى </a:t>
            </a:r>
            <a:r>
              <a:rPr lang="ar-IQ" sz="2400" dirty="0" smtClean="0">
                <a:solidFill>
                  <a:schemeClr val="tx1"/>
                </a:solidFill>
                <a:latin typeface="Times New Roman" pitchFamily="18" charset="0"/>
                <a:cs typeface="Times New Roman" pitchFamily="18" charset="0"/>
              </a:rPr>
              <a:t>صورهم التي </a:t>
            </a:r>
            <a:r>
              <a:rPr lang="ar-IQ" sz="2400" dirty="0" smtClean="0">
                <a:solidFill>
                  <a:schemeClr val="tx1"/>
                </a:solidFill>
                <a:latin typeface="Times New Roman" pitchFamily="18" charset="0"/>
                <a:cs typeface="Times New Roman" pitchFamily="18" charset="0"/>
              </a:rPr>
              <a:t>كانوا عليها</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في دار الدنيا </a:t>
            </a:r>
            <a:r>
              <a:rPr lang="ar-IQ" sz="2400" dirty="0" smtClean="0">
                <a:solidFill>
                  <a:schemeClr val="tx1"/>
                </a:solidFill>
                <a:latin typeface="Times New Roman" pitchFamily="18" charset="0"/>
                <a:cs typeface="Times New Roman" pitchFamily="18" charset="0"/>
              </a:rPr>
              <a:t>للحساب</a:t>
            </a:r>
            <a:r>
              <a:rPr lang="ar-IQ" sz="2400" dirty="0" smtClean="0">
                <a:solidFill>
                  <a:schemeClr val="tx1"/>
                </a:solidFill>
                <a:latin typeface="Times New Roman" pitchFamily="18" charset="0"/>
                <a:cs typeface="Times New Roman" pitchFamily="18" charset="0"/>
              </a:rPr>
              <a:t> والجزاء.</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 قال تعالى(</a:t>
            </a:r>
            <a:r>
              <a:rPr lang="ar-IQ" sz="2400" b="1" dirty="0" smtClean="0">
                <a:solidFill>
                  <a:schemeClr val="tx1"/>
                </a:solidFill>
                <a:latin typeface="Times New Roman" pitchFamily="18" charset="0"/>
                <a:cs typeface="Times New Roman" pitchFamily="18" charset="0"/>
              </a:rPr>
              <a:t>فَمَنْ يَعْمَلْ مِثْقالَ ذَرَّةٍ خَيْراً يَرَهُ (7) وَمَنْ يَعْمَلْ مِثْقالَ ذَرَّةٍ شَرًّا يَرَهُ) (سورة الزلزلة : 7-8</a:t>
            </a:r>
            <a:r>
              <a:rPr lang="ar-IQ" sz="2400" b="1" dirty="0" smtClean="0">
                <a:solidFill>
                  <a:schemeClr val="tx1"/>
                </a:solidFill>
                <a:latin typeface="Times New Roman" pitchFamily="18" charset="0"/>
                <a:cs typeface="Times New Roman" pitchFamily="18" charset="0"/>
              </a:rPr>
              <a:t>)</a:t>
            </a:r>
            <a:endParaRPr lang="ar-IQ" sz="2400" dirty="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939622"/>
          </a:xfrm>
        </p:spPr>
        <p:txBody>
          <a:bodyPr>
            <a:noAutofit/>
          </a:bodyPr>
          <a:lstStyle/>
          <a:p>
            <a:pPr algn="r"/>
            <a:r>
              <a:rPr lang="ar-IQ" sz="2400" b="1" dirty="0" smtClean="0">
                <a:solidFill>
                  <a:schemeClr val="tx1"/>
                </a:solidFill>
                <a:latin typeface="Times New Roman" pitchFamily="18" charset="0"/>
                <a:cs typeface="Times New Roman" pitchFamily="18" charset="0"/>
              </a:rPr>
              <a:t> </a:t>
            </a:r>
            <a:r>
              <a:rPr lang="ar-IQ" sz="2400" b="1" dirty="0" smtClean="0">
                <a:solidFill>
                  <a:schemeClr val="tx1"/>
                </a:solidFill>
                <a:latin typeface="Times New Roman" pitchFamily="18" charset="0"/>
                <a:cs typeface="Times New Roman" pitchFamily="18" charset="0"/>
              </a:rPr>
              <a:t>المعتزلة </a:t>
            </a:r>
            <a:r>
              <a:rPr lang="ar-IQ" sz="2400" b="1" dirty="0" smtClean="0">
                <a:solidFill>
                  <a:schemeClr val="tx1"/>
                </a:solidFill>
                <a:latin typeface="Times New Roman" pitchFamily="18" charset="0"/>
                <a:cs typeface="Times New Roman" pitchFamily="18" charset="0"/>
              </a:rPr>
              <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اتفق </a:t>
            </a:r>
            <a:r>
              <a:rPr lang="ar-IQ" sz="2400" dirty="0" smtClean="0">
                <a:solidFill>
                  <a:schemeClr val="tx1"/>
                </a:solidFill>
                <a:latin typeface="Times New Roman" pitchFamily="18" charset="0"/>
                <a:cs typeface="Times New Roman" pitchFamily="18" charset="0"/>
              </a:rPr>
              <a:t>المعتزلة على أن أصول الدين خمسة وهي</a:t>
            </a:r>
            <a:r>
              <a:rPr lang="ar-IQ" sz="2400" dirty="0" smtClean="0">
                <a:solidFill>
                  <a:schemeClr val="tx1"/>
                </a:solidFill>
                <a:latin typeface="Times New Roman" pitchFamily="18" charset="0"/>
                <a:cs typeface="Times New Roman" pitchFamily="18" charset="0"/>
              </a:rPr>
              <a:t>:[</a:t>
            </a:r>
            <a:r>
              <a:rPr lang="ar-IQ" sz="2400" dirty="0" smtClean="0">
                <a:solidFill>
                  <a:schemeClr val="tx1"/>
                </a:solidFill>
                <a:latin typeface="Times New Roman" pitchFamily="18" charset="0"/>
                <a:cs typeface="Times New Roman" pitchFamily="18" charset="0"/>
              </a:rPr>
              <a:t>24</a:t>
            </a:r>
            <a:r>
              <a:rPr lang="ar-IQ" sz="2400" dirty="0" smtClean="0">
                <a:solidFill>
                  <a:schemeClr val="tx1"/>
                </a:solidFill>
                <a:latin typeface="Times New Roman" pitchFamily="18" charset="0"/>
                <a:cs typeface="Times New Roman" pitchFamily="18" charset="0"/>
              </a:rPr>
              <a:t>] [25] </a:t>
            </a:r>
            <a:r>
              <a:rPr lang="ar-IQ" sz="2400" dirty="0" smtClean="0">
                <a:solidFill>
                  <a:schemeClr val="tx1"/>
                </a:solidFill>
                <a:latin typeface="Times New Roman" pitchFamily="18" charset="0"/>
                <a:cs typeface="Times New Roman" pitchFamily="18" charset="0"/>
              </a:rPr>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1. التوحيد.</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2. العدل.</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3. المنزلة بين المنزلتين.</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4. الوعد والوعيد.</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5. الأمر بالمعروف والنهي عن المنكر</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 الأصل الأول: </a:t>
            </a:r>
            <a:r>
              <a:rPr lang="ar-IQ" sz="2400" b="1" dirty="0" smtClean="0">
                <a:solidFill>
                  <a:schemeClr val="tx1"/>
                </a:solidFill>
                <a:latin typeface="Times New Roman" pitchFamily="18" charset="0"/>
                <a:cs typeface="Times New Roman" pitchFamily="18" charset="0"/>
              </a:rPr>
              <a:t>التوحيد</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وهو إنكار التعدد والاعتقاد بأن الله واحد لا يشاركه غيره فيما يستحق من الصفات نفيا وإثباتا على الحد الذي يستحقه، والإقرار </a:t>
            </a:r>
            <a:r>
              <a:rPr lang="ar-IQ" sz="2400" dirty="0" err="1" smtClean="0">
                <a:solidFill>
                  <a:schemeClr val="tx1"/>
                </a:solidFill>
                <a:latin typeface="Times New Roman" pitchFamily="18" charset="0"/>
                <a:cs typeface="Times New Roman" pitchFamily="18" charset="0"/>
              </a:rPr>
              <a:t>به</a:t>
            </a:r>
            <a:r>
              <a:rPr lang="ar-IQ" sz="2400" dirty="0" smtClean="0">
                <a:solidFill>
                  <a:schemeClr val="tx1"/>
                </a:solidFill>
                <a:latin typeface="Times New Roman" pitchFamily="18" charset="0"/>
                <a:cs typeface="Times New Roman" pitchFamily="18" charset="0"/>
              </a:rPr>
              <a:t>، ولذلك </a:t>
            </a:r>
            <a:r>
              <a:rPr lang="ar-IQ" sz="2400" dirty="0" smtClean="0">
                <a:solidFill>
                  <a:schemeClr val="tx1"/>
                </a:solidFill>
                <a:latin typeface="Times New Roman" pitchFamily="18" charset="0"/>
                <a:cs typeface="Times New Roman" pitchFamily="18" charset="0"/>
              </a:rPr>
              <a:t>اشتدوا في حربهم </a:t>
            </a:r>
            <a:r>
              <a:rPr lang="ar-IQ" sz="2400" dirty="0" err="1" smtClean="0">
                <a:solidFill>
                  <a:schemeClr val="tx1"/>
                </a:solidFill>
                <a:latin typeface="Times New Roman" pitchFamily="18" charset="0"/>
                <a:cs typeface="Times New Roman" pitchFamily="18" charset="0"/>
              </a:rPr>
              <a:t>للثنوية</a:t>
            </a:r>
            <a:r>
              <a:rPr lang="ar-IQ" sz="2400" dirty="0" smtClean="0">
                <a:solidFill>
                  <a:schemeClr val="tx1"/>
                </a:solidFill>
                <a:latin typeface="Times New Roman" pitchFamily="18" charset="0"/>
                <a:cs typeface="Times New Roman" pitchFamily="18" charset="0"/>
              </a:rPr>
              <a:t> من الفرس القائلين بمبدأين هما النور والظلمة، كما أنكروا الصفات القديمة الزائدة على الذات </a:t>
            </a:r>
            <a:r>
              <a:rPr lang="ar-IQ" sz="2400" dirty="0" smtClean="0">
                <a:solidFill>
                  <a:schemeClr val="tx1"/>
                </a:solidFill>
                <a:latin typeface="Times New Roman" pitchFamily="18" charset="0"/>
                <a:cs typeface="Times New Roman" pitchFamily="18" charset="0"/>
              </a:rPr>
              <a:t>فقالوا: هو </a:t>
            </a:r>
            <a:r>
              <a:rPr lang="ar-IQ" sz="2400" dirty="0" smtClean="0">
                <a:solidFill>
                  <a:schemeClr val="tx1"/>
                </a:solidFill>
                <a:latin typeface="Times New Roman" pitchFamily="18" charset="0"/>
                <a:cs typeface="Times New Roman" pitchFamily="18" charset="0"/>
              </a:rPr>
              <a:t>عالم بذاته، قادر بذاته، حي بذاته، لا بعلم وقدرة </a:t>
            </a:r>
            <a:r>
              <a:rPr lang="ar-IQ" sz="2400" dirty="0" smtClean="0">
                <a:solidFill>
                  <a:schemeClr val="tx1"/>
                </a:solidFill>
                <a:latin typeface="Times New Roman" pitchFamily="18" charset="0"/>
                <a:cs typeface="Times New Roman" pitchFamily="18" charset="0"/>
              </a:rPr>
              <a:t>وحياة</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[26]</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 الأصل الثاني: </a:t>
            </a:r>
            <a:r>
              <a:rPr lang="ar-IQ" sz="2400" b="1" dirty="0" smtClean="0">
                <a:solidFill>
                  <a:schemeClr val="tx1"/>
                </a:solidFill>
                <a:latin typeface="Times New Roman" pitchFamily="18" charset="0"/>
                <a:cs typeface="Times New Roman" pitchFamily="18" charset="0"/>
              </a:rPr>
              <a:t>العدل</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ومعناه أن الله عادل، وأن عدله - ما دام قد كلفّ الإنسان - أن يجعل له قدرة وإرادة بحيث يكون الإنسان هو المحدث لأفعاله </a:t>
            </a:r>
            <a:r>
              <a:rPr lang="ar-IQ" sz="2400" dirty="0" err="1" smtClean="0">
                <a:solidFill>
                  <a:schemeClr val="tx1"/>
                </a:solidFill>
                <a:latin typeface="Times New Roman" pitchFamily="18" charset="0"/>
                <a:cs typeface="Times New Roman" pitchFamily="18" charset="0"/>
              </a:rPr>
              <a:t>المسؤول</a:t>
            </a:r>
            <a:r>
              <a:rPr lang="ar-IQ" sz="2400" dirty="0" smtClean="0">
                <a:solidFill>
                  <a:schemeClr val="tx1"/>
                </a:solidFill>
                <a:latin typeface="Times New Roman" pitchFamily="18" charset="0"/>
                <a:cs typeface="Times New Roman" pitchFamily="18" charset="0"/>
              </a:rPr>
              <a:t> عنها </a:t>
            </a:r>
            <a:r>
              <a:rPr lang="ar-IQ" sz="2400" dirty="0" smtClean="0">
                <a:solidFill>
                  <a:schemeClr val="tx1"/>
                </a:solidFill>
                <a:latin typeface="Times New Roman" pitchFamily="18" charset="0"/>
                <a:cs typeface="Times New Roman" pitchFamily="18" charset="0"/>
              </a:rPr>
              <a:t>ولا يكون لله دخل في ذلك، وهذا الأصل موجّه ضد الجبرية القائلين بأن الله خالق كل شيء وفاعل كل شيء بما في ذلك </a:t>
            </a:r>
            <a:r>
              <a:rPr lang="ar-IQ" sz="2400" dirty="0" smtClean="0">
                <a:solidFill>
                  <a:schemeClr val="tx1"/>
                </a:solidFill>
                <a:latin typeface="Times New Roman" pitchFamily="18" charset="0"/>
                <a:cs typeface="Times New Roman" pitchFamily="18" charset="0"/>
              </a:rPr>
              <a:t>أفعال الإنسان </a:t>
            </a:r>
            <a:r>
              <a:rPr lang="ar-IQ" sz="2400" dirty="0" smtClean="0">
                <a:solidFill>
                  <a:schemeClr val="tx1"/>
                </a:solidFill>
                <a:latin typeface="Times New Roman" pitchFamily="18" charset="0"/>
                <a:cs typeface="Times New Roman" pitchFamily="18" charset="0"/>
              </a:rPr>
              <a:t>بحيث يكون الإنسان مجبرا.ً</a:t>
            </a:r>
            <a:r>
              <a:rPr lang="ar-IQ" sz="2400" dirty="0" smtClean="0">
                <a:solidFill>
                  <a:schemeClr val="tx1"/>
                </a:solidFill>
                <a:latin typeface="Times New Roman" pitchFamily="18" charset="0"/>
                <a:cs typeface="Times New Roman" pitchFamily="18" charset="0"/>
              </a:rPr>
              <a:t> </a:t>
            </a:r>
            <a:endParaRPr lang="ar-IQ" sz="2400" dirty="0">
              <a:solidFill>
                <a:schemeClr val="tx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153672"/>
          </a:xfrm>
        </p:spPr>
        <p:txBody>
          <a:bodyPr>
            <a:normAutofit/>
          </a:bodyPr>
          <a:lstStyle/>
          <a:p>
            <a:pPr algn="r"/>
            <a:r>
              <a:rPr lang="ar-IQ" sz="2400" b="1" dirty="0" smtClean="0">
                <a:solidFill>
                  <a:schemeClr val="tx1"/>
                </a:solidFill>
                <a:latin typeface="Times New Roman" pitchFamily="18" charset="0"/>
                <a:cs typeface="Times New Roman" pitchFamily="18" charset="0"/>
              </a:rPr>
              <a:t>الأصل الثالث: المنزلة بين </a:t>
            </a:r>
            <a:r>
              <a:rPr lang="ar-IQ" sz="2400" b="1" dirty="0" smtClean="0">
                <a:solidFill>
                  <a:schemeClr val="tx1"/>
                </a:solidFill>
                <a:latin typeface="Times New Roman" pitchFamily="18" charset="0"/>
                <a:cs typeface="Times New Roman" pitchFamily="18" charset="0"/>
              </a:rPr>
              <a:t>المنزلتين</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ومعناه أن مرتكب الكبيرة ليس مؤمنا كما تقول المرجئة، وليس كافرا كما يقول الخوارج، وإنما هو في منزلة بين الكفر والإيمان، </a:t>
            </a:r>
            <a:r>
              <a:rPr lang="ar-IQ" sz="2400" dirty="0" smtClean="0">
                <a:solidFill>
                  <a:schemeClr val="tx1"/>
                </a:solidFill>
                <a:latin typeface="Times New Roman" pitchFamily="18" charset="0"/>
                <a:cs typeface="Times New Roman" pitchFamily="18" charset="0"/>
              </a:rPr>
              <a:t>وهي منزلة </a:t>
            </a:r>
            <a:r>
              <a:rPr lang="ar-IQ" sz="2400" dirty="0" smtClean="0">
                <a:solidFill>
                  <a:schemeClr val="tx1"/>
                </a:solidFill>
                <a:latin typeface="Times New Roman" pitchFamily="18" charset="0"/>
                <a:cs typeface="Times New Roman" pitchFamily="18" charset="0"/>
              </a:rPr>
              <a:t>الفسق</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 الأصل الرابع: الوعد </a:t>
            </a:r>
            <a:r>
              <a:rPr lang="ar-IQ" sz="2400" b="1" dirty="0" smtClean="0">
                <a:solidFill>
                  <a:schemeClr val="tx1"/>
                </a:solidFill>
                <a:latin typeface="Times New Roman" pitchFamily="18" charset="0"/>
                <a:cs typeface="Times New Roman" pitchFamily="18" charset="0"/>
              </a:rPr>
              <a:t>والوعيد</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ومعناه أن الله سيفعل ما وعد </a:t>
            </a:r>
            <a:r>
              <a:rPr lang="ar-IQ" sz="2400" dirty="0" err="1" smtClean="0">
                <a:solidFill>
                  <a:schemeClr val="tx1"/>
                </a:solidFill>
                <a:latin typeface="Times New Roman" pitchFamily="18" charset="0"/>
                <a:cs typeface="Times New Roman" pitchFamily="18" charset="0"/>
              </a:rPr>
              <a:t>به</a:t>
            </a:r>
            <a:r>
              <a:rPr lang="ar-IQ" sz="2400" dirty="0" smtClean="0">
                <a:solidFill>
                  <a:schemeClr val="tx1"/>
                </a:solidFill>
                <a:latin typeface="Times New Roman" pitchFamily="18" charset="0"/>
                <a:cs typeface="Times New Roman" pitchFamily="18" charset="0"/>
              </a:rPr>
              <a:t> وتوعد عليه، فقد وعد سبحانه المطيعين بالثواب، وتوعد </a:t>
            </a:r>
            <a:r>
              <a:rPr lang="ar-IQ" sz="2400" dirty="0" err="1" smtClean="0">
                <a:solidFill>
                  <a:schemeClr val="tx1"/>
                </a:solidFill>
                <a:latin typeface="Times New Roman" pitchFamily="18" charset="0"/>
                <a:cs typeface="Times New Roman" pitchFamily="18" charset="0"/>
              </a:rPr>
              <a:t>العُصاة</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بالعقاب والعذاب.</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 الأصل الخامس: الأمر بالمعروف والنهي عن </a:t>
            </a:r>
            <a:r>
              <a:rPr lang="ar-IQ" sz="2400" b="1" dirty="0" smtClean="0">
                <a:solidFill>
                  <a:schemeClr val="tx1"/>
                </a:solidFill>
                <a:latin typeface="Times New Roman" pitchFamily="18" charset="0"/>
                <a:cs typeface="Times New Roman" pitchFamily="18" charset="0"/>
              </a:rPr>
              <a:t>المنكر</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والمقصود بالأمر بالمعروف: إيقاع المعروف. وبالنهي عن المنكر: زوال المنكر، وهذا الأصل يقضي بمجاهدة كل مَن خالف حكم الله </a:t>
            </a:r>
            <a:r>
              <a:rPr lang="ar-IQ" sz="2400" dirty="0" smtClean="0">
                <a:solidFill>
                  <a:schemeClr val="tx1"/>
                </a:solidFill>
                <a:latin typeface="Times New Roman" pitchFamily="18" charset="0"/>
                <a:cs typeface="Times New Roman" pitchFamily="18" charset="0"/>
              </a:rPr>
              <a:t>أو أمره </a:t>
            </a:r>
            <a:r>
              <a:rPr lang="ar-IQ" sz="2400" dirty="0" smtClean="0">
                <a:solidFill>
                  <a:schemeClr val="tx1"/>
                </a:solidFill>
                <a:latin typeface="Times New Roman" pitchFamily="18" charset="0"/>
                <a:cs typeface="Times New Roman" pitchFamily="18" charset="0"/>
              </a:rPr>
              <a:t>ونهيه.</a:t>
            </a:r>
            <a:endParaRPr lang="ar-IQ" sz="2400" dirty="0">
              <a:solidFill>
                <a:schemeClr val="tx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6011060"/>
          </a:xfrm>
        </p:spPr>
        <p:txBody>
          <a:bodyPr>
            <a:normAutofit fontScale="90000"/>
          </a:bodyPr>
          <a:lstStyle/>
          <a:p>
            <a:pPr algn="r"/>
            <a:r>
              <a:rPr lang="ar-IQ" sz="2400" b="1" dirty="0" smtClean="0">
                <a:solidFill>
                  <a:schemeClr val="tx1"/>
                </a:solidFill>
                <a:latin typeface="Times New Roman" pitchFamily="18" charset="0"/>
                <a:cs typeface="Times New Roman" pitchFamily="18" charset="0"/>
              </a:rPr>
              <a:t>المصادر</a:t>
            </a:r>
            <a:r>
              <a:rPr lang="ar-IQ" sz="2400" dirty="0" smtClean="0">
                <a:solidFill>
                  <a:schemeClr val="tx1"/>
                </a:solidFill>
                <a:latin typeface="Times New Roman" pitchFamily="18" charset="0"/>
                <a:cs typeface="Times New Roman" pitchFamily="18" charset="0"/>
              </a:rPr>
              <a:t>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18- </a:t>
            </a:r>
            <a:r>
              <a:rPr lang="ar-IQ" sz="2400" dirty="0" smtClean="0">
                <a:solidFill>
                  <a:schemeClr val="tx1"/>
                </a:solidFill>
                <a:latin typeface="Times New Roman" pitchFamily="18" charset="0"/>
                <a:cs typeface="Times New Roman" pitchFamily="18" charset="0"/>
              </a:rPr>
              <a:t>كتاب</a:t>
            </a:r>
            <a:r>
              <a:rPr lang="ar-IQ" sz="2400" dirty="0" smtClean="0">
                <a:solidFill>
                  <a:schemeClr val="tx1"/>
                </a:solidFill>
                <a:latin typeface="Times New Roman" pitchFamily="18" charset="0"/>
                <a:cs typeface="Times New Roman" pitchFamily="18" charset="0"/>
              </a:rPr>
              <a:t>: أصول الدين الإسلامي، تأليف: </a:t>
            </a:r>
            <a:r>
              <a:rPr lang="ar-IQ" sz="2400" dirty="0" err="1" smtClean="0">
                <a:solidFill>
                  <a:schemeClr val="tx1"/>
                </a:solidFill>
                <a:latin typeface="Times New Roman" pitchFamily="18" charset="0"/>
                <a:cs typeface="Times New Roman" pitchFamily="18" charset="0"/>
              </a:rPr>
              <a:t>قحطان</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الدوري،رشدي </a:t>
            </a:r>
            <a:r>
              <a:rPr lang="ar-IQ" sz="2400" dirty="0" smtClean="0">
                <a:solidFill>
                  <a:schemeClr val="tx1"/>
                </a:solidFill>
                <a:latin typeface="Times New Roman" pitchFamily="18" charset="0"/>
                <a:cs typeface="Times New Roman" pitchFamily="18" charset="0"/>
              </a:rPr>
              <a:t>عليان، الناشر: دار </a:t>
            </a:r>
            <a:r>
              <a:rPr lang="ar-IQ" sz="2400" dirty="0" smtClean="0">
                <a:solidFill>
                  <a:schemeClr val="tx1"/>
                </a:solidFill>
                <a:latin typeface="Times New Roman" pitchFamily="18" charset="0"/>
                <a:cs typeface="Times New Roman" pitchFamily="18" charset="0"/>
              </a:rPr>
              <a:t>الإمام </a:t>
            </a:r>
            <a:r>
              <a:rPr lang="ar-IQ" sz="2400" dirty="0" smtClean="0">
                <a:solidFill>
                  <a:schemeClr val="tx1"/>
                </a:solidFill>
                <a:latin typeface="Times New Roman" pitchFamily="18" charset="0"/>
                <a:cs typeface="Times New Roman" pitchFamily="18" charset="0"/>
              </a:rPr>
              <a:t>الأعظم </a:t>
            </a:r>
            <a:r>
              <a:rPr lang="ar-IQ" sz="2400" dirty="0" err="1" smtClean="0">
                <a:solidFill>
                  <a:schemeClr val="tx1"/>
                </a:solidFill>
                <a:latin typeface="Times New Roman" pitchFamily="18" charset="0"/>
                <a:cs typeface="Times New Roman" pitchFamily="18" charset="0"/>
              </a:rPr>
              <a:t>النعمان</a:t>
            </a:r>
            <a:r>
              <a:rPr lang="ar-IQ" sz="2400" dirty="0" smtClean="0">
                <a:solidFill>
                  <a:schemeClr val="tx1"/>
                </a:solidFill>
                <a:latin typeface="Times New Roman" pitchFamily="18" charset="0"/>
                <a:cs typeface="Times New Roman" pitchFamily="18" charset="0"/>
              </a:rPr>
              <a:t> بن ثابت</a:t>
            </a:r>
            <a:r>
              <a:rPr lang="ar-IQ" sz="2400" dirty="0" smtClean="0">
                <a:solidFill>
                  <a:schemeClr val="tx1"/>
                </a:solidFill>
                <a:latin typeface="Times New Roman" pitchFamily="18" charset="0"/>
                <a:cs typeface="Times New Roman" pitchFamily="18" charset="0"/>
              </a:rPr>
              <a:t>،</a:t>
            </a:r>
            <a:r>
              <a:rPr lang="ar-IQ" sz="2400" dirty="0" smtClean="0">
                <a:solidFill>
                  <a:schemeClr val="tx1"/>
                </a:solidFill>
                <a:latin typeface="Times New Roman" pitchFamily="18" charset="0"/>
                <a:cs typeface="Times New Roman" pitchFamily="18" charset="0"/>
              </a:rPr>
              <a:t> الطبعة الثانية: 2011 </a:t>
            </a:r>
            <a:r>
              <a:rPr lang="ar-IQ" sz="2400" dirty="0" err="1" smtClean="0">
                <a:solidFill>
                  <a:schemeClr val="tx1"/>
                </a:solidFill>
                <a:latin typeface="Times New Roman" pitchFamily="18" charset="0"/>
                <a:cs typeface="Times New Roman" pitchFamily="18" charset="0"/>
              </a:rPr>
              <a:t>م</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ص</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44-41</a:t>
            </a:r>
            <a:br>
              <a:rPr lang="ar-IQ"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 19- كتاب</a:t>
            </a:r>
            <a:r>
              <a:rPr lang="ar-IQ" sz="2400" dirty="0" smtClean="0">
                <a:solidFill>
                  <a:schemeClr val="tx1"/>
                </a:solidFill>
                <a:latin typeface="Times New Roman" pitchFamily="18" charset="0"/>
                <a:cs typeface="Times New Roman" pitchFamily="18" charset="0"/>
              </a:rPr>
              <a:t>: كبرى </a:t>
            </a:r>
            <a:r>
              <a:rPr lang="ar-IQ" sz="2400" dirty="0" err="1" smtClean="0">
                <a:solidFill>
                  <a:schemeClr val="tx1"/>
                </a:solidFill>
                <a:latin typeface="Times New Roman" pitchFamily="18" charset="0"/>
                <a:cs typeface="Times New Roman" pitchFamily="18" charset="0"/>
              </a:rPr>
              <a:t>اليقينيات</a:t>
            </a:r>
            <a:r>
              <a:rPr lang="ar-IQ" sz="2400" dirty="0" smtClean="0">
                <a:solidFill>
                  <a:schemeClr val="tx1"/>
                </a:solidFill>
                <a:latin typeface="Times New Roman" pitchFamily="18" charset="0"/>
                <a:cs typeface="Times New Roman" pitchFamily="18" charset="0"/>
              </a:rPr>
              <a:t> الكونية للدكتور محمد </a:t>
            </a:r>
            <a:r>
              <a:rPr lang="ar-IQ" sz="2400" dirty="0" smtClean="0">
                <a:solidFill>
                  <a:schemeClr val="tx1"/>
                </a:solidFill>
                <a:latin typeface="Times New Roman" pitchFamily="18" charset="0"/>
                <a:cs typeface="Times New Roman" pitchFamily="18" charset="0"/>
              </a:rPr>
              <a:t>سعيد رمضان </a:t>
            </a:r>
            <a:r>
              <a:rPr lang="ar-IQ" sz="2400" dirty="0" err="1" smtClean="0">
                <a:solidFill>
                  <a:schemeClr val="tx1"/>
                </a:solidFill>
                <a:latin typeface="Times New Roman" pitchFamily="18" charset="0"/>
                <a:cs typeface="Times New Roman" pitchFamily="18" charset="0"/>
              </a:rPr>
              <a:t>البوطي</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ص:292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20- حديث </a:t>
            </a:r>
            <a:r>
              <a:rPr lang="ar-IQ" sz="2400" dirty="0" smtClean="0">
                <a:solidFill>
                  <a:schemeClr val="tx1"/>
                </a:solidFill>
                <a:latin typeface="Times New Roman" pitchFamily="18" charset="0"/>
                <a:cs typeface="Times New Roman" pitchFamily="18" charset="0"/>
              </a:rPr>
              <a:t>صحيح أخرجه البخاري ومسلم</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21-كتاب</a:t>
            </a:r>
            <a:r>
              <a:rPr lang="ar-IQ" sz="2400" dirty="0" smtClean="0">
                <a:solidFill>
                  <a:schemeClr val="tx1"/>
                </a:solidFill>
                <a:latin typeface="Times New Roman" pitchFamily="18" charset="0"/>
                <a:cs typeface="Times New Roman" pitchFamily="18" charset="0"/>
              </a:rPr>
              <a:t>: أصول الدين الإسلامي، تأليف: </a:t>
            </a:r>
            <a:r>
              <a:rPr lang="ar-IQ" sz="2400" dirty="0" err="1" smtClean="0">
                <a:solidFill>
                  <a:schemeClr val="tx1"/>
                </a:solidFill>
                <a:latin typeface="Times New Roman" pitchFamily="18" charset="0"/>
                <a:cs typeface="Times New Roman" pitchFamily="18" charset="0"/>
              </a:rPr>
              <a:t>قحطان</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الدوري،رشدي </a:t>
            </a:r>
            <a:r>
              <a:rPr lang="ar-IQ" sz="2400" dirty="0" smtClean="0">
                <a:solidFill>
                  <a:schemeClr val="tx1"/>
                </a:solidFill>
                <a:latin typeface="Times New Roman" pitchFamily="18" charset="0"/>
                <a:cs typeface="Times New Roman" pitchFamily="18" charset="0"/>
              </a:rPr>
              <a:t>عليان، الناشر: دار الإمام الأعظم </a:t>
            </a:r>
            <a:r>
              <a:rPr lang="ar-IQ" sz="2400" dirty="0" err="1" smtClean="0">
                <a:solidFill>
                  <a:schemeClr val="tx1"/>
                </a:solidFill>
                <a:latin typeface="Times New Roman" pitchFamily="18" charset="0"/>
                <a:cs typeface="Times New Roman" pitchFamily="18" charset="0"/>
              </a:rPr>
              <a:t>النعمان</a:t>
            </a:r>
            <a:r>
              <a:rPr lang="ar-IQ" sz="2400" dirty="0" smtClean="0">
                <a:solidFill>
                  <a:schemeClr val="tx1"/>
                </a:solidFill>
                <a:latin typeface="Times New Roman" pitchFamily="18" charset="0"/>
                <a:cs typeface="Times New Roman" pitchFamily="18" charset="0"/>
              </a:rPr>
              <a:t> بن </a:t>
            </a:r>
            <a:r>
              <a:rPr lang="ar-IQ" sz="2400" dirty="0" smtClean="0">
                <a:solidFill>
                  <a:schemeClr val="tx1"/>
                </a:solidFill>
                <a:latin typeface="Times New Roman" pitchFamily="18" charset="0"/>
                <a:cs typeface="Times New Roman" pitchFamily="18" charset="0"/>
              </a:rPr>
              <a:t>ثابت الطبعة الثانية: 2011 </a:t>
            </a:r>
            <a:r>
              <a:rPr lang="ar-IQ" sz="2400" dirty="0" err="1" smtClean="0">
                <a:solidFill>
                  <a:schemeClr val="tx1"/>
                </a:solidFill>
                <a:latin typeface="Times New Roman" pitchFamily="18" charset="0"/>
                <a:cs typeface="Times New Roman" pitchFamily="18" charset="0"/>
              </a:rPr>
              <a:t>م</a:t>
            </a:r>
            <a:r>
              <a:rPr lang="ar-IQ" sz="2400" dirty="0" smtClean="0">
                <a:solidFill>
                  <a:schemeClr val="tx1"/>
                </a:solidFill>
                <a:latin typeface="Times New Roman" pitchFamily="18" charset="0"/>
                <a:cs typeface="Times New Roman" pitchFamily="18" charset="0"/>
              </a:rPr>
              <a:t>،</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ص: 46- 44.</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22- مجمع </a:t>
            </a:r>
            <a:r>
              <a:rPr lang="ar-IQ" sz="2400" dirty="0" smtClean="0">
                <a:solidFill>
                  <a:schemeClr val="tx1"/>
                </a:solidFill>
                <a:latin typeface="Times New Roman" pitchFamily="18" charset="0"/>
                <a:cs typeface="Times New Roman" pitchFamily="18" charset="0"/>
              </a:rPr>
              <a:t>البيان في تفسير القرآن، </a:t>
            </a:r>
            <a:r>
              <a:rPr lang="ar-IQ" sz="2400" dirty="0" err="1" smtClean="0">
                <a:solidFill>
                  <a:schemeClr val="tx1"/>
                </a:solidFill>
                <a:latin typeface="Times New Roman" pitchFamily="18" charset="0"/>
                <a:cs typeface="Times New Roman" pitchFamily="18" charset="0"/>
              </a:rPr>
              <a:t>ج</a:t>
            </a:r>
            <a:r>
              <a:rPr lang="ar-IQ" sz="2400" dirty="0" smtClean="0">
                <a:solidFill>
                  <a:schemeClr val="tx1"/>
                </a:solidFill>
                <a:latin typeface="Times New Roman" pitchFamily="18" charset="0"/>
                <a:cs typeface="Times New Roman" pitchFamily="18" charset="0"/>
              </a:rPr>
              <a:t> 3، ص: </a:t>
            </a:r>
            <a:r>
              <a:rPr lang="ar-IQ" sz="2400" dirty="0" smtClean="0">
                <a:solidFill>
                  <a:schemeClr val="tx1"/>
                </a:solidFill>
                <a:latin typeface="Times New Roman" pitchFamily="18" charset="0"/>
                <a:cs typeface="Times New Roman" pitchFamily="18" charset="0"/>
              </a:rPr>
              <a:t>48.</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23- </a:t>
            </a:r>
            <a:r>
              <a:rPr lang="ar-IQ" sz="2400" dirty="0" smtClean="0">
                <a:solidFill>
                  <a:schemeClr val="tx1"/>
                </a:solidFill>
                <a:latin typeface="Times New Roman" pitchFamily="18" charset="0"/>
                <a:cs typeface="Times New Roman" pitchFamily="18" charset="0"/>
              </a:rPr>
              <a:t>أصول الشيعة وأصولها للشيخ محمد حسين آل </a:t>
            </a:r>
            <a:r>
              <a:rPr lang="ar-IQ" sz="2400" dirty="0" smtClean="0">
                <a:solidFill>
                  <a:schemeClr val="tx1"/>
                </a:solidFill>
                <a:latin typeface="Times New Roman" pitchFamily="18" charset="0"/>
                <a:cs typeface="Times New Roman" pitchFamily="18" charset="0"/>
              </a:rPr>
              <a:t>كاشف الغطاء</a:t>
            </a:r>
            <a:r>
              <a:rPr lang="ar-IQ" sz="2400" dirty="0" smtClean="0">
                <a:solidFill>
                  <a:schemeClr val="tx1"/>
                </a:solidFill>
                <a:latin typeface="Times New Roman" pitchFamily="18" charset="0"/>
                <a:cs typeface="Times New Roman" pitchFamily="18" charset="0"/>
              </a:rPr>
              <a:t>، ص: </a:t>
            </a:r>
            <a:r>
              <a:rPr lang="ar-IQ" sz="2400" dirty="0" smtClean="0">
                <a:solidFill>
                  <a:schemeClr val="tx1"/>
                </a:solidFill>
                <a:latin typeface="Times New Roman" pitchFamily="18" charset="0"/>
                <a:cs typeface="Times New Roman" pitchFamily="18" charset="0"/>
              </a:rPr>
              <a:t>98.</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24 . انظر هذه الأصول في شرح الأصول الخمسة </a:t>
            </a:r>
            <a:r>
              <a:rPr lang="ar-IQ" sz="2400" dirty="0" smtClean="0">
                <a:solidFill>
                  <a:schemeClr val="tx1"/>
                </a:solidFill>
                <a:latin typeface="Times New Roman" pitchFamily="18" charset="0"/>
                <a:cs typeface="Times New Roman" pitchFamily="18" charset="0"/>
              </a:rPr>
              <a:t>للقاضي عبد </a:t>
            </a:r>
            <a:r>
              <a:rPr lang="ar-IQ" sz="2400" dirty="0" smtClean="0">
                <a:solidFill>
                  <a:schemeClr val="tx1"/>
                </a:solidFill>
                <a:latin typeface="Times New Roman" pitchFamily="18" charset="0"/>
                <a:cs typeface="Times New Roman" pitchFamily="18" charset="0"/>
              </a:rPr>
              <a:t>الجبار</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25- </a:t>
            </a:r>
            <a:r>
              <a:rPr lang="ar-IQ" sz="2400" dirty="0" smtClean="0">
                <a:solidFill>
                  <a:schemeClr val="tx1"/>
                </a:solidFill>
                <a:latin typeface="Times New Roman" pitchFamily="18" charset="0"/>
                <a:cs typeface="Times New Roman" pitchFamily="18" charset="0"/>
              </a:rPr>
              <a:t>كتاب: أصول الدين الإسلامي، تأليف: </a:t>
            </a:r>
            <a:r>
              <a:rPr lang="ar-IQ" sz="2400" dirty="0" err="1" smtClean="0">
                <a:solidFill>
                  <a:schemeClr val="tx1"/>
                </a:solidFill>
                <a:latin typeface="Times New Roman" pitchFamily="18" charset="0"/>
                <a:cs typeface="Times New Roman" pitchFamily="18" charset="0"/>
              </a:rPr>
              <a:t>قحطان</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الدوري، رشدي </a:t>
            </a:r>
            <a:r>
              <a:rPr lang="ar-IQ" sz="2400" dirty="0" smtClean="0">
                <a:solidFill>
                  <a:schemeClr val="tx1"/>
                </a:solidFill>
                <a:latin typeface="Times New Roman" pitchFamily="18" charset="0"/>
                <a:cs typeface="Times New Roman" pitchFamily="18" charset="0"/>
              </a:rPr>
              <a:t>عليان، الناشر: دار الإمام الأعظم </a:t>
            </a:r>
            <a:r>
              <a:rPr lang="ar-IQ" sz="2400" dirty="0" err="1" smtClean="0">
                <a:solidFill>
                  <a:schemeClr val="tx1"/>
                </a:solidFill>
                <a:latin typeface="Times New Roman" pitchFamily="18" charset="0"/>
                <a:cs typeface="Times New Roman" pitchFamily="18" charset="0"/>
              </a:rPr>
              <a:t>النعمان</a:t>
            </a:r>
            <a:r>
              <a:rPr lang="ar-IQ" sz="2400" dirty="0" smtClean="0">
                <a:solidFill>
                  <a:schemeClr val="tx1"/>
                </a:solidFill>
                <a:latin typeface="Times New Roman" pitchFamily="18" charset="0"/>
                <a:cs typeface="Times New Roman" pitchFamily="18" charset="0"/>
              </a:rPr>
              <a:t> بن </a:t>
            </a:r>
            <a:r>
              <a:rPr lang="ar-IQ" sz="2400" dirty="0" smtClean="0">
                <a:solidFill>
                  <a:schemeClr val="tx1"/>
                </a:solidFill>
                <a:latin typeface="Times New Roman" pitchFamily="18" charset="0"/>
                <a:cs typeface="Times New Roman" pitchFamily="18" charset="0"/>
              </a:rPr>
              <a:t>ثابت،الطبعة </a:t>
            </a:r>
            <a:r>
              <a:rPr lang="ar-IQ" sz="2400" dirty="0" smtClean="0">
                <a:solidFill>
                  <a:schemeClr val="tx1"/>
                </a:solidFill>
                <a:latin typeface="Times New Roman" pitchFamily="18" charset="0"/>
                <a:cs typeface="Times New Roman" pitchFamily="18" charset="0"/>
              </a:rPr>
              <a:t>الثانية: </a:t>
            </a:r>
            <a:r>
              <a:rPr lang="ar-IQ" sz="2400" dirty="0" smtClean="0">
                <a:solidFill>
                  <a:schemeClr val="tx1"/>
                </a:solidFill>
                <a:latin typeface="Times New Roman" pitchFamily="18" charset="0"/>
                <a:cs typeface="Times New Roman" pitchFamily="18" charset="0"/>
              </a:rPr>
              <a:t>2011م</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ص:46- 48.</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26 -انظر </a:t>
            </a:r>
            <a:r>
              <a:rPr lang="ar-IQ" sz="2400" dirty="0" smtClean="0">
                <a:solidFill>
                  <a:schemeClr val="tx1"/>
                </a:solidFill>
                <a:latin typeface="Times New Roman" pitchFamily="18" charset="0"/>
                <a:cs typeface="Times New Roman" pitchFamily="18" charset="0"/>
              </a:rPr>
              <a:t>كتاب: الملل والنحل للإمام </a:t>
            </a:r>
            <a:r>
              <a:rPr lang="ar-IQ" sz="2400" dirty="0" err="1" smtClean="0">
                <a:solidFill>
                  <a:schemeClr val="tx1"/>
                </a:solidFill>
                <a:latin typeface="Times New Roman" pitchFamily="18" charset="0"/>
                <a:cs typeface="Times New Roman" pitchFamily="18" charset="0"/>
              </a:rPr>
              <a:t>الشهرستاني</a:t>
            </a:r>
            <a:r>
              <a:rPr lang="ar-IQ" sz="2400" dirty="0" smtClean="0">
                <a:solidFill>
                  <a:schemeClr val="tx1"/>
                </a:solidFill>
                <a:latin typeface="Times New Roman" pitchFamily="18" charset="0"/>
                <a:cs typeface="Times New Roman" pitchFamily="18" charset="0"/>
              </a:rPr>
              <a:t>، </a:t>
            </a:r>
            <a:r>
              <a:rPr lang="ar-IQ" sz="2400" dirty="0" err="1" smtClean="0">
                <a:solidFill>
                  <a:schemeClr val="tx1"/>
                </a:solidFill>
                <a:latin typeface="Times New Roman" pitchFamily="18" charset="0"/>
                <a:cs typeface="Times New Roman" pitchFamily="18" charset="0"/>
              </a:rPr>
              <a:t>ج</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1ص</a:t>
            </a:r>
            <a:r>
              <a:rPr lang="ar-IQ" sz="2400" dirty="0" smtClean="0">
                <a:solidFill>
                  <a:schemeClr val="tx1"/>
                </a:solidFill>
                <a:latin typeface="Times New Roman" pitchFamily="18" charset="0"/>
                <a:cs typeface="Times New Roman" pitchFamily="18" charset="0"/>
              </a:rPr>
              <a:t>: 44 ، ومذاهب الإسلاميين للدكتور عبد الرحمن </a:t>
            </a:r>
            <a:r>
              <a:rPr lang="ar-IQ" sz="2400" dirty="0" smtClean="0">
                <a:solidFill>
                  <a:schemeClr val="tx1"/>
                </a:solidFill>
                <a:latin typeface="Times New Roman" pitchFamily="18" charset="0"/>
                <a:cs typeface="Times New Roman" pitchFamily="18" charset="0"/>
              </a:rPr>
              <a:t>بدوي، </a:t>
            </a:r>
            <a:r>
              <a:rPr lang="ar-IQ" sz="2400" dirty="0" err="1" smtClean="0">
                <a:solidFill>
                  <a:schemeClr val="tx1"/>
                </a:solidFill>
                <a:latin typeface="Times New Roman" pitchFamily="18" charset="0"/>
                <a:cs typeface="Times New Roman" pitchFamily="18" charset="0"/>
              </a:rPr>
              <a:t>ج</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1، ص: 47 </a:t>
            </a:r>
            <a:r>
              <a:rPr lang="ar-IQ" sz="2400" dirty="0" smtClean="0">
                <a:solidFill>
                  <a:schemeClr val="tx1"/>
                </a:solidFill>
                <a:latin typeface="Times New Roman" pitchFamily="18" charset="0"/>
                <a:cs typeface="Times New Roman" pitchFamily="18" charset="0"/>
              </a:rPr>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br>
              <a:rPr lang="ar-IQ" sz="2400" dirty="0" smtClean="0">
                <a:solidFill>
                  <a:schemeClr val="tx1"/>
                </a:solidFill>
                <a:latin typeface="Times New Roman" pitchFamily="18" charset="0"/>
                <a:cs typeface="Times New Roman" pitchFamily="18" charset="0"/>
              </a:rPr>
            </a:br>
            <a:endParaRPr lang="ar-IQ" sz="24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714356"/>
            <a:ext cx="8305800" cy="5929354"/>
          </a:xfrm>
        </p:spPr>
        <p:txBody>
          <a:bodyPr>
            <a:noAutofit/>
          </a:bodyPr>
          <a:lstStyle/>
          <a:p>
            <a:pPr algn="r"/>
            <a:r>
              <a:rPr lang="ar-IQ" sz="2400" b="1" dirty="0" smtClean="0">
                <a:solidFill>
                  <a:schemeClr val="tx1"/>
                </a:solidFill>
                <a:latin typeface="Times New Roman" pitchFamily="18" charset="0"/>
                <a:cs typeface="Times New Roman" pitchFamily="18" charset="0"/>
              </a:rPr>
              <a:t>أصول الدين الإسلامي</a:t>
            </a:r>
            <a:br>
              <a:rPr lang="ar-IQ" sz="2400" b="1"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المراد</a:t>
            </a:r>
            <a:r>
              <a:rPr lang="ar-IQ" sz="2400" dirty="0" smtClean="0">
                <a:solidFill>
                  <a:schemeClr val="tx1"/>
                </a:solidFill>
                <a:latin typeface="Times New Roman" pitchFamily="18" charset="0"/>
                <a:cs typeface="Times New Roman" pitchFamily="18" charset="0"/>
              </a:rPr>
              <a:t> بأصول الدين القواعد التي يرتكز عليها الدين، والأسس التي يقوم عليها الإيمان بحيث إذا فُقدت أو فُقد إحداها لا يكون إيمان.وقد اختلف المسلمون فيما يعتبر من الأصول من العقائد الدينية وما لا يعتبر منها.</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أهل السنة والجماعة</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اتفق جمهور أهل السنة على أن أصول الدين (أركان الإيمان) ستة وهي:[18 ]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1. الإيمان بالله.</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2. الإيمان بالملائكة.</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3. الإيمان بالكتب السماوية.</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4. الإيمان بالرسل.</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5. الإيمان باليوم الآخر.</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6. الإيمان بالقدر خيره وشره.</a:t>
            </a:r>
            <a:br>
              <a:rPr lang="ar-IQ"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r>
            <a:br>
              <a:rPr lang="ar-IQ" sz="2400" dirty="0" smtClean="0">
                <a:solidFill>
                  <a:schemeClr val="tx1"/>
                </a:solidFill>
                <a:latin typeface="Times New Roman" pitchFamily="18" charset="0"/>
                <a:cs typeface="Times New Roman" pitchFamily="18" charset="0"/>
              </a:rPr>
            </a:br>
            <a:endParaRPr lang="ar-IQ"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86808" cy="5929330"/>
          </a:xfrm>
        </p:spPr>
        <p:txBody>
          <a:bodyPr>
            <a:noAutofit/>
          </a:bodyPr>
          <a:lstStyle/>
          <a:p>
            <a:pPr algn="r" rtl="1"/>
            <a:r>
              <a:rPr lang="ar-IQ" sz="2400" b="1" dirty="0" smtClean="0">
                <a:solidFill>
                  <a:schemeClr val="tx1"/>
                </a:solidFill>
                <a:latin typeface="Times New Roman" pitchFamily="18" charset="0"/>
                <a:cs typeface="Times New Roman" pitchFamily="18" charset="0"/>
              </a:rPr>
              <a:t>الركن الأول: الإيمان بالله تعالى</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وهو أن يعتقد الإنسان بوجوده، ووحدانيته، وأنه لا مثيل له، ولا شبيه، وأنه متفرد بكل صفات الكمال من عدل وحكمة وعلم ..  منزه عن كل صفات النقص. </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الركن الثاني: الإيمان بالملائكة</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الملائكة أجسام نورانية، لهم قوة خارقة تدانيها قوة البشر، ولهم وظائف </a:t>
            </a:r>
            <a:r>
              <a:rPr lang="ar-IQ" sz="2400" dirty="0" err="1" smtClean="0">
                <a:solidFill>
                  <a:schemeClr val="tx1"/>
                </a:solidFill>
                <a:latin typeface="Times New Roman" pitchFamily="18" charset="0"/>
                <a:cs typeface="Times New Roman" pitchFamily="18" charset="0"/>
              </a:rPr>
              <a:t>يؤدونها</a:t>
            </a:r>
            <a:r>
              <a:rPr lang="ar-IQ" sz="2400" dirty="0" smtClean="0">
                <a:solidFill>
                  <a:schemeClr val="tx1"/>
                </a:solidFill>
                <a:latin typeface="Times New Roman" pitchFamily="18" charset="0"/>
                <a:cs typeface="Times New Roman" pitchFamily="18" charset="0"/>
              </a:rPr>
              <a:t> بصدق وإخلاص، وهم معصومون عن الخطأ عمداً وسهواً </a:t>
            </a:r>
            <a:r>
              <a:rPr lang="ar-IQ" sz="2400" b="1" dirty="0" smtClean="0">
                <a:solidFill>
                  <a:schemeClr val="tx1"/>
                </a:solidFill>
                <a:latin typeface="Times New Roman" pitchFamily="18" charset="0"/>
                <a:cs typeface="Times New Roman" pitchFamily="18" charset="0"/>
              </a:rPr>
              <a:t>قوله </a:t>
            </a:r>
            <a:r>
              <a:rPr lang="ar-IQ" sz="2400" b="1" dirty="0" smtClean="0">
                <a:solidFill>
                  <a:schemeClr val="tx1"/>
                </a:solidFill>
                <a:latin typeface="Times New Roman" pitchFamily="18" charset="0"/>
                <a:cs typeface="Times New Roman" pitchFamily="18" charset="0"/>
              </a:rPr>
              <a:t>تعالى:(يَا أَيُّهَا الَّذِينَ آمَنُوا قُوا أَنْفُسَكُمْ </a:t>
            </a:r>
            <a:r>
              <a:rPr lang="ar-IQ" sz="2400" b="1" dirty="0" err="1" smtClean="0">
                <a:solidFill>
                  <a:schemeClr val="tx1"/>
                </a:solidFill>
                <a:latin typeface="Times New Roman" pitchFamily="18" charset="0"/>
                <a:cs typeface="Times New Roman" pitchFamily="18" charset="0"/>
              </a:rPr>
              <a:t>وَأَهْلِيكُمْ</a:t>
            </a:r>
            <a:r>
              <a:rPr lang="ar-IQ" sz="2400" b="1" dirty="0" smtClean="0">
                <a:solidFill>
                  <a:schemeClr val="tx1"/>
                </a:solidFill>
                <a:latin typeface="Times New Roman" pitchFamily="18" charset="0"/>
                <a:cs typeface="Times New Roman" pitchFamily="18" charset="0"/>
              </a:rPr>
              <a:t> نَاراً وَقُودُهَا النَّاسُ وَالْحِجارَةُ عَلَيْها مَلائِكَةٌ غِلاظٌ شِدادٌ لا يَعْصُونَ اللَّهَ ما أَمَرَهُمْ وَيَفْعَلُونَ ما يُؤْمَرُونَ) (سورة التحريم: 6)</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ووجود الملائكة ثابت بالدليل القطعي من الكتاب </a:t>
            </a:r>
            <a:r>
              <a:rPr lang="ar-IQ" sz="2400" dirty="0" smtClean="0">
                <a:solidFill>
                  <a:schemeClr val="tx1"/>
                </a:solidFill>
                <a:latin typeface="Times New Roman" pitchFamily="18" charset="0"/>
                <a:cs typeface="Times New Roman" pitchFamily="18" charset="0"/>
              </a:rPr>
              <a:t>والسنة:</a:t>
            </a:r>
            <a:r>
              <a:rPr lang="ar-IQ" sz="2400" b="1" dirty="0" smtClean="0">
                <a:solidFill>
                  <a:schemeClr val="tx1"/>
                </a:solidFill>
                <a:latin typeface="Times New Roman" pitchFamily="18" charset="0"/>
                <a:cs typeface="Times New Roman" pitchFamily="18" charset="0"/>
              </a:rPr>
              <a:t> قوله تعالى</a:t>
            </a:r>
            <a:r>
              <a:rPr lang="ar-IQ" sz="2400" b="1" dirty="0" smtClean="0">
                <a:solidFill>
                  <a:schemeClr val="tx1"/>
                </a:solidFill>
                <a:latin typeface="Times New Roman" pitchFamily="18" charset="0"/>
                <a:cs typeface="Times New Roman" pitchFamily="18" charset="0"/>
              </a:rPr>
              <a:t>:(آمَنَ </a:t>
            </a:r>
            <a:r>
              <a:rPr lang="ar-IQ" sz="2400" b="1" dirty="0" smtClean="0">
                <a:solidFill>
                  <a:schemeClr val="tx1"/>
                </a:solidFill>
                <a:latin typeface="Times New Roman" pitchFamily="18" charset="0"/>
                <a:cs typeface="Times New Roman" pitchFamily="18" charset="0"/>
              </a:rPr>
              <a:t>الرَّسُولُ بِمَآ أُنْزِلَ إِلَيْهِ مِن رَّبِّهِ وَالْمُؤْمِنُونَ كُلٌّ آمَنَ بِاللَّهِ وَمَلائِكَتِهِ وَكُتُبِهِ وَرُسُلِهِ لاَ نُفَرِّقُ بَيْنَ أَحَدٍ مِّن رُّسُلِهِ وَقَالُواْ سَمِعْنَا وَأَطَعْنَا غُفْرَانَكَ رَبَّنَا وَإِلَيْكَ الْمَصِيرُ</a:t>
            </a:r>
            <a:r>
              <a:rPr lang="ar-IQ" sz="2400" dirty="0" smtClean="0">
                <a:solidFill>
                  <a:schemeClr val="tx1"/>
                </a:solidFill>
                <a:latin typeface="Times New Roman" pitchFamily="18" charset="0"/>
                <a:cs typeface="Times New Roman" pitchFamily="18" charset="0"/>
              </a:rPr>
              <a:t>)</a:t>
            </a:r>
            <a:r>
              <a:rPr lang="ar-IQ" sz="2400" b="1" dirty="0" smtClean="0">
                <a:solidFill>
                  <a:schemeClr val="tx1"/>
                </a:solidFill>
                <a:latin typeface="Times New Roman" pitchFamily="18" charset="0"/>
                <a:cs typeface="Times New Roman" pitchFamily="18" charset="0"/>
              </a:rPr>
              <a:t> (سورة </a:t>
            </a:r>
            <a:r>
              <a:rPr lang="ar-IQ" sz="2400" b="1" dirty="0" smtClean="0">
                <a:solidFill>
                  <a:schemeClr val="tx1"/>
                </a:solidFill>
                <a:latin typeface="Times New Roman" pitchFamily="18" charset="0"/>
                <a:cs typeface="Times New Roman" pitchFamily="18" charset="0"/>
              </a:rPr>
              <a:t>البقرة : 285) </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
            </a:r>
            <a:br>
              <a:rPr lang="ar-IQ" sz="2400" dirty="0" smtClean="0">
                <a:solidFill>
                  <a:schemeClr val="tx1"/>
                </a:solidFill>
                <a:latin typeface="Times New Roman" pitchFamily="18" charset="0"/>
                <a:cs typeface="Times New Roman" pitchFamily="18" charset="0"/>
              </a:rPr>
            </a:br>
            <a:endParaRPr lang="ar-IQ"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225242"/>
          </a:xfrm>
        </p:spPr>
        <p:txBody>
          <a:bodyPr>
            <a:noAutofit/>
          </a:bodyPr>
          <a:lstStyle/>
          <a:p>
            <a:pPr algn="r"/>
            <a:r>
              <a:rPr lang="ar-IQ" sz="2000" dirty="0" smtClean="0">
                <a:solidFill>
                  <a:schemeClr val="tx1"/>
                </a:solidFill>
                <a:latin typeface="Times New Roman" pitchFamily="18" charset="0"/>
                <a:cs typeface="Times New Roman" pitchFamily="18" charset="0"/>
              </a:rPr>
              <a:t>وليس الإيمان بالملائكة مستحيلا عند العقل، بل هو من الممكنات التي يجوّز العقل وجودها. ومن هنا كان إنكار وجودهم كفرا بإجماع المسلمين، بل بنص القرآن الكريم : </a:t>
            </a:r>
            <a:r>
              <a:rPr lang="ar-IQ" sz="2000" b="1" dirty="0" smtClean="0">
                <a:solidFill>
                  <a:schemeClr val="tx1"/>
                </a:solidFill>
                <a:latin typeface="Times New Roman" pitchFamily="18" charset="0"/>
                <a:cs typeface="Times New Roman" pitchFamily="18" charset="0"/>
              </a:rPr>
              <a:t>قال الله عزَّ وجلَّ: (يَا أَيُّهَا الَّذِينَ آمَنُوا آمِنُوا بِاللَّهِ وَرَسُولِهِ وَالْكِتَابِ الَّذِي نَزَّلَ عَلَى رَسُولِهِ وَالْكِتَابِ الَّذِي أَنْزَلَ مِنْ قَبْلُ وَمَنْ يَكْفُرْ بِاللَّهِ وَمَلَائِكَتِهِ وَكُتُبِهِ وَرُسُلِهِ وَالْيَوْمِ الْآخِرِ فَقَدْ ضَلَّ ضَلَالًا بَعِيدًا </a:t>
            </a:r>
            <a:r>
              <a:rPr lang="ar-IQ" sz="2000" b="1" dirty="0" smtClean="0">
                <a:solidFill>
                  <a:schemeClr val="tx1"/>
                </a:solidFill>
                <a:latin typeface="Times New Roman" pitchFamily="18" charset="0"/>
                <a:cs typeface="Times New Roman" pitchFamily="18" charset="0"/>
              </a:rPr>
              <a:t>)(</a:t>
            </a:r>
            <a:r>
              <a:rPr lang="ar-IQ" sz="2000" b="1" dirty="0" smtClean="0">
                <a:solidFill>
                  <a:schemeClr val="tx1"/>
                </a:solidFill>
                <a:latin typeface="Times New Roman" pitchFamily="18" charset="0"/>
                <a:cs typeface="Times New Roman" pitchFamily="18" charset="0"/>
              </a:rPr>
              <a:t>سورة النساء :136</a:t>
            </a:r>
            <a:r>
              <a:rPr lang="ar-IQ" sz="2000" b="1" dirty="0" smtClean="0">
                <a:solidFill>
                  <a:schemeClr val="tx1"/>
                </a:solidFill>
                <a:latin typeface="Times New Roman" pitchFamily="18" charset="0"/>
                <a:cs typeface="Times New Roman" pitchFamily="18" charset="0"/>
              </a:rPr>
              <a:t>)</a:t>
            </a:r>
            <a:br>
              <a:rPr lang="ar-IQ" sz="2000" b="1" dirty="0" smtClean="0">
                <a:solidFill>
                  <a:schemeClr val="tx1"/>
                </a:solidFill>
                <a:latin typeface="Times New Roman" pitchFamily="18" charset="0"/>
                <a:cs typeface="Times New Roman" pitchFamily="18" charset="0"/>
              </a:rPr>
            </a:br>
            <a:r>
              <a:rPr lang="ar-IQ" sz="2000" dirty="0" smtClean="0">
                <a:solidFill>
                  <a:schemeClr val="tx1"/>
                </a:solidFill>
                <a:latin typeface="Times New Roman" pitchFamily="18" charset="0"/>
                <a:cs typeface="Times New Roman" pitchFamily="18" charset="0"/>
              </a:rPr>
              <a:t> على أن الإيمان بنبوة محمد </a:t>
            </a:r>
            <a:r>
              <a:rPr lang="ar-IQ" sz="2000" dirty="0" smtClean="0">
                <a:solidFill>
                  <a:schemeClr val="tx1"/>
                </a:solidFill>
                <a:latin typeface="Times New Roman" pitchFamily="18" charset="0"/>
                <a:cs typeface="Times New Roman" pitchFamily="18" charset="0"/>
                <a:sym typeface="AGA Arabesque"/>
              </a:rPr>
              <a:t> </a:t>
            </a:r>
            <a:r>
              <a:rPr lang="ar-IQ" sz="2000" dirty="0" smtClean="0">
                <a:solidFill>
                  <a:schemeClr val="tx1"/>
                </a:solidFill>
                <a:latin typeface="Times New Roman" pitchFamily="18" charset="0"/>
                <a:cs typeface="Times New Roman" pitchFamily="18" charset="0"/>
              </a:rPr>
              <a:t>ونزول</a:t>
            </a:r>
            <a:r>
              <a:rPr lang="ar-IQ" sz="2000" dirty="0" smtClean="0">
                <a:solidFill>
                  <a:schemeClr val="tx1"/>
                </a:solidFill>
                <a:latin typeface="Times New Roman" pitchFamily="18" charset="0"/>
                <a:cs typeface="Times New Roman" pitchFamily="18" charset="0"/>
              </a:rPr>
              <a:t> القرآن عليه يستلزم الإيمان بالملائكة، فإنكار وجودهم إنكار للنبوة وللقرآن </a:t>
            </a:r>
            <a:r>
              <a:rPr lang="ar-IQ" sz="2000" dirty="0" smtClean="0">
                <a:solidFill>
                  <a:schemeClr val="tx1"/>
                </a:solidFill>
                <a:latin typeface="Times New Roman" pitchFamily="18" charset="0"/>
                <a:cs typeface="Times New Roman" pitchFamily="18" charset="0"/>
              </a:rPr>
              <a:t>معا.</a:t>
            </a:r>
            <a:r>
              <a:rPr lang="ar-IQ" sz="2000" dirty="0" smtClean="0">
                <a:solidFill>
                  <a:schemeClr val="tx1"/>
                </a:solidFill>
                <a:latin typeface="Times New Roman" pitchFamily="18" charset="0"/>
                <a:cs typeface="Times New Roman" pitchFamily="18" charset="0"/>
              </a:rPr>
              <a:t> </a:t>
            </a:r>
            <a:r>
              <a:rPr lang="ar-IQ" sz="2000" dirty="0" smtClean="0">
                <a:solidFill>
                  <a:schemeClr val="tx1"/>
                </a:solidFill>
                <a:latin typeface="Times New Roman" pitchFamily="18" charset="0"/>
                <a:cs typeface="Times New Roman" pitchFamily="18" charset="0"/>
              </a:rPr>
              <a:t>[</a:t>
            </a:r>
            <a:r>
              <a:rPr lang="ar-IQ" sz="2000" dirty="0" smtClean="0">
                <a:solidFill>
                  <a:schemeClr val="tx1"/>
                </a:solidFill>
                <a:latin typeface="Times New Roman" pitchFamily="18" charset="0"/>
                <a:cs typeface="Times New Roman" pitchFamily="18" charset="0"/>
              </a:rPr>
              <a:t>19</a:t>
            </a:r>
            <a:r>
              <a:rPr lang="ar-IQ" sz="2000" dirty="0" smtClean="0">
                <a:solidFill>
                  <a:schemeClr val="tx1"/>
                </a:solidFill>
                <a:latin typeface="Times New Roman" pitchFamily="18" charset="0"/>
                <a:cs typeface="Times New Roman" pitchFamily="18" charset="0"/>
              </a:rPr>
              <a:t>]</a:t>
            </a:r>
            <a:br>
              <a:rPr lang="ar-IQ" sz="2000" dirty="0" smtClean="0">
                <a:solidFill>
                  <a:schemeClr val="tx1"/>
                </a:solidFill>
                <a:latin typeface="Times New Roman" pitchFamily="18" charset="0"/>
                <a:cs typeface="Times New Roman" pitchFamily="18" charset="0"/>
              </a:rPr>
            </a:br>
            <a:r>
              <a:rPr lang="ar-IQ" sz="2000" b="1" dirty="0" smtClean="0">
                <a:solidFill>
                  <a:schemeClr val="tx1"/>
                </a:solidFill>
                <a:latin typeface="Times New Roman" pitchFamily="18" charset="0"/>
                <a:cs typeface="Times New Roman" pitchFamily="18" charset="0"/>
              </a:rPr>
              <a:t> الركن الثالث: الإيمان بالكتب </a:t>
            </a:r>
            <a:r>
              <a:rPr lang="ar-IQ" sz="2000" b="1" dirty="0" smtClean="0">
                <a:solidFill>
                  <a:schemeClr val="tx1"/>
                </a:solidFill>
                <a:latin typeface="Times New Roman" pitchFamily="18" charset="0"/>
                <a:cs typeface="Times New Roman" pitchFamily="18" charset="0"/>
              </a:rPr>
              <a:t>المنزلة</a:t>
            </a:r>
            <a:br>
              <a:rPr lang="ar-IQ" sz="2000" b="1" dirty="0" smtClean="0">
                <a:solidFill>
                  <a:schemeClr val="tx1"/>
                </a:solidFill>
                <a:latin typeface="Times New Roman" pitchFamily="18" charset="0"/>
                <a:cs typeface="Times New Roman" pitchFamily="18" charset="0"/>
              </a:rPr>
            </a:br>
            <a:r>
              <a:rPr lang="ar-IQ" sz="2000" dirty="0" smtClean="0">
                <a:solidFill>
                  <a:schemeClr val="tx1"/>
                </a:solidFill>
                <a:latin typeface="Times New Roman" pitchFamily="18" charset="0"/>
                <a:cs typeface="Times New Roman" pitchFamily="18" charset="0"/>
              </a:rPr>
              <a:t> وقد ذكر القرآن الكريم أسماء تلك الكتب التي تضمنت التعاليم الإلهية منها صحف إبراهيم وتوراة موسى وإنجيل عيسى </a:t>
            </a:r>
            <a:r>
              <a:rPr lang="ar-IQ" sz="2000" dirty="0" smtClean="0">
                <a:solidFill>
                  <a:schemeClr val="tx1"/>
                </a:solidFill>
                <a:latin typeface="Times New Roman" pitchFamily="18" charset="0"/>
                <a:cs typeface="Times New Roman" pitchFamily="18" charset="0"/>
              </a:rPr>
              <a:t>(</a:t>
            </a:r>
            <a:r>
              <a:rPr lang="ar-IQ" sz="2000" dirty="0" smtClean="0">
                <a:solidFill>
                  <a:schemeClr val="tx1"/>
                </a:solidFill>
                <a:latin typeface="Times New Roman" pitchFamily="18" charset="0"/>
                <a:cs typeface="Times New Roman" pitchFamily="18" charset="0"/>
              </a:rPr>
              <a:t>عليهم السلام</a:t>
            </a:r>
            <a:r>
              <a:rPr lang="ar-IQ" sz="2000" dirty="0" smtClean="0">
                <a:solidFill>
                  <a:schemeClr val="tx1"/>
                </a:solidFill>
                <a:latin typeface="Times New Roman" pitchFamily="18" charset="0"/>
                <a:cs typeface="Times New Roman" pitchFamily="18" charset="0"/>
              </a:rPr>
              <a:t>). </a:t>
            </a:r>
            <a:r>
              <a:rPr lang="ar-IQ" sz="2000" dirty="0" smtClean="0">
                <a:solidFill>
                  <a:schemeClr val="tx1"/>
                </a:solidFill>
                <a:latin typeface="Times New Roman" pitchFamily="18" charset="0"/>
                <a:cs typeface="Times New Roman" pitchFamily="18" charset="0"/>
              </a:rPr>
              <a:t/>
            </a:r>
            <a:br>
              <a:rPr lang="ar-IQ" sz="2000" dirty="0" smtClean="0">
                <a:solidFill>
                  <a:schemeClr val="tx1"/>
                </a:solidFill>
                <a:latin typeface="Times New Roman" pitchFamily="18" charset="0"/>
                <a:cs typeface="Times New Roman" pitchFamily="18" charset="0"/>
              </a:rPr>
            </a:br>
            <a:r>
              <a:rPr lang="ar-IQ" sz="2000" dirty="0" smtClean="0">
                <a:solidFill>
                  <a:schemeClr val="tx1"/>
                </a:solidFill>
                <a:latin typeface="Times New Roman" pitchFamily="18" charset="0"/>
                <a:cs typeface="Times New Roman" pitchFamily="18" charset="0"/>
              </a:rPr>
              <a:t>وقد دعانا الإسلام إلى التصديق بهذه الكتب وبجميع ما أنزل جملة، لكن الله سبحانه وتعالى ألزم المسلمين العمل بالقرآن لأنه </a:t>
            </a:r>
            <a:r>
              <a:rPr lang="ar-IQ" sz="2000" dirty="0" smtClean="0">
                <a:solidFill>
                  <a:schemeClr val="tx1"/>
                </a:solidFill>
                <a:latin typeface="Times New Roman" pitchFamily="18" charset="0"/>
                <a:cs typeface="Times New Roman" pitchFamily="18" charset="0"/>
              </a:rPr>
              <a:t>متضمن</a:t>
            </a:r>
            <a:r>
              <a:rPr lang="ar-IQ" sz="2000" dirty="0" smtClean="0">
                <a:solidFill>
                  <a:schemeClr val="tx1"/>
                </a:solidFill>
                <a:latin typeface="Times New Roman" pitchFamily="18" charset="0"/>
                <a:cs typeface="Times New Roman" pitchFamily="18" charset="0"/>
              </a:rPr>
              <a:t> لجميع التعاليم الإلهية، ومحتو لتلك </a:t>
            </a:r>
            <a:r>
              <a:rPr lang="ar-IQ" sz="2000" dirty="0" smtClean="0">
                <a:solidFill>
                  <a:schemeClr val="tx1"/>
                </a:solidFill>
                <a:latin typeface="Times New Roman" pitchFamily="18" charset="0"/>
                <a:cs typeface="Times New Roman" pitchFamily="18" charset="0"/>
              </a:rPr>
              <a:t>الكتب: </a:t>
            </a:r>
            <a:br>
              <a:rPr lang="ar-IQ" sz="2000" dirty="0" smtClean="0">
                <a:solidFill>
                  <a:schemeClr val="tx1"/>
                </a:solidFill>
                <a:latin typeface="Times New Roman" pitchFamily="18" charset="0"/>
                <a:cs typeface="Times New Roman" pitchFamily="18" charset="0"/>
              </a:rPr>
            </a:br>
            <a:r>
              <a:rPr lang="ar-IQ" sz="2000" dirty="0" smtClean="0">
                <a:solidFill>
                  <a:schemeClr val="tx1"/>
                </a:solidFill>
                <a:latin typeface="Times New Roman" pitchFamily="18" charset="0"/>
                <a:cs typeface="Times New Roman" pitchFamily="18" charset="0"/>
              </a:rPr>
              <a:t>قال تعالى (</a:t>
            </a:r>
            <a:r>
              <a:rPr lang="ar-IQ" sz="2000" b="1" dirty="0" err="1" smtClean="0">
                <a:solidFill>
                  <a:schemeClr val="tx1"/>
                </a:solidFill>
                <a:latin typeface="Times New Roman" pitchFamily="18" charset="0"/>
                <a:cs typeface="Times New Roman" pitchFamily="18" charset="0"/>
              </a:rPr>
              <a:t>وَأَنزَلْنَآ</a:t>
            </a:r>
            <a:r>
              <a:rPr lang="ar-IQ" sz="2000" b="1" dirty="0" smtClean="0">
                <a:solidFill>
                  <a:schemeClr val="tx1"/>
                </a:solidFill>
                <a:latin typeface="Times New Roman" pitchFamily="18" charset="0"/>
                <a:cs typeface="Times New Roman" pitchFamily="18" charset="0"/>
              </a:rPr>
              <a:t> </a:t>
            </a:r>
            <a:r>
              <a:rPr lang="ar-IQ" sz="2000" b="1" dirty="0" smtClean="0">
                <a:solidFill>
                  <a:schemeClr val="tx1"/>
                </a:solidFill>
                <a:latin typeface="Times New Roman" pitchFamily="18" charset="0"/>
                <a:cs typeface="Times New Roman" pitchFamily="18" charset="0"/>
              </a:rPr>
              <a:t>إِلَيْكَ الْكِتَابَ بِالْحَقِّ مُصَدِّقاً لِّمَا بَيْنَ يَدَيْهِ مِنَ الْكِتَابِ وَمُهَيْمِناً عَلَيْهِ فَاحْكُم بَيْنَهُم بِمَآ أَنزَلَ اللَّهُ وَلاَ تَتَّبِعْ </a:t>
            </a:r>
            <a:r>
              <a:rPr lang="ar-IQ" sz="2000" b="1" dirty="0" err="1" smtClean="0">
                <a:solidFill>
                  <a:schemeClr val="tx1"/>
                </a:solidFill>
                <a:latin typeface="Times New Roman" pitchFamily="18" charset="0"/>
                <a:cs typeface="Times New Roman" pitchFamily="18" charset="0"/>
              </a:rPr>
              <a:t>أَهْوَآءَهُمْ</a:t>
            </a:r>
            <a:r>
              <a:rPr lang="ar-IQ" sz="2000" b="1" dirty="0" smtClean="0">
                <a:solidFill>
                  <a:schemeClr val="tx1"/>
                </a:solidFill>
                <a:latin typeface="Times New Roman" pitchFamily="18" charset="0"/>
                <a:cs typeface="Times New Roman" pitchFamily="18" charset="0"/>
              </a:rPr>
              <a:t> عَمَّا </a:t>
            </a:r>
            <a:r>
              <a:rPr lang="ar-IQ" sz="2000" b="1" dirty="0" err="1" smtClean="0">
                <a:solidFill>
                  <a:schemeClr val="tx1"/>
                </a:solidFill>
                <a:latin typeface="Times New Roman" pitchFamily="18" charset="0"/>
                <a:cs typeface="Times New Roman" pitchFamily="18" charset="0"/>
              </a:rPr>
              <a:t>جَآءَكَ</a:t>
            </a:r>
            <a:r>
              <a:rPr lang="ar-IQ" sz="2000" b="1" dirty="0" smtClean="0">
                <a:solidFill>
                  <a:schemeClr val="tx1"/>
                </a:solidFill>
                <a:latin typeface="Times New Roman" pitchFamily="18" charset="0"/>
                <a:cs typeface="Times New Roman" pitchFamily="18" charset="0"/>
              </a:rPr>
              <a:t> مِنَ الْحَقِّ لِكُلٍّ جَعَلْنَا مِنكُمْ شِرْعَةً وَمِنْهَاجاً وَلَوْ </a:t>
            </a:r>
            <a:r>
              <a:rPr lang="ar-IQ" sz="2000" b="1" dirty="0" err="1" smtClean="0">
                <a:solidFill>
                  <a:schemeClr val="tx1"/>
                </a:solidFill>
                <a:latin typeface="Times New Roman" pitchFamily="18" charset="0"/>
                <a:cs typeface="Times New Roman" pitchFamily="18" charset="0"/>
              </a:rPr>
              <a:t>شَآءَ</a:t>
            </a:r>
            <a:r>
              <a:rPr lang="ar-IQ" sz="2000" b="1" dirty="0" smtClean="0">
                <a:solidFill>
                  <a:schemeClr val="tx1"/>
                </a:solidFill>
                <a:latin typeface="Times New Roman" pitchFamily="18" charset="0"/>
                <a:cs typeface="Times New Roman" pitchFamily="18" charset="0"/>
              </a:rPr>
              <a:t> اللَّهُ لَجَعَلَكُمْ أُمَّةً وَاحِدَةً ولكن لِّيَبْلُوَكُمْ فِي </a:t>
            </a:r>
            <a:r>
              <a:rPr lang="ar-IQ" sz="2000" b="1" dirty="0" err="1" smtClean="0">
                <a:solidFill>
                  <a:schemeClr val="tx1"/>
                </a:solidFill>
                <a:latin typeface="Times New Roman" pitchFamily="18" charset="0"/>
                <a:cs typeface="Times New Roman" pitchFamily="18" charset="0"/>
              </a:rPr>
              <a:t>مَآ</a:t>
            </a:r>
            <a:r>
              <a:rPr lang="ar-IQ" sz="2000" b="1" dirty="0" smtClean="0">
                <a:solidFill>
                  <a:schemeClr val="tx1"/>
                </a:solidFill>
                <a:latin typeface="Times New Roman" pitchFamily="18" charset="0"/>
                <a:cs typeface="Times New Roman" pitchFamily="18" charset="0"/>
              </a:rPr>
              <a:t> آتَاكُم </a:t>
            </a:r>
            <a:r>
              <a:rPr lang="ar-IQ" sz="2000" b="1" dirty="0" smtClean="0">
                <a:solidFill>
                  <a:schemeClr val="tx1"/>
                </a:solidFill>
                <a:latin typeface="Times New Roman" pitchFamily="18" charset="0"/>
                <a:cs typeface="Times New Roman" pitchFamily="18" charset="0"/>
              </a:rPr>
              <a:t>سورة المائدة : 48)</a:t>
            </a:r>
            <a:r>
              <a:rPr lang="en-US" sz="2000" b="1" dirty="0" smtClean="0">
                <a:solidFill>
                  <a:schemeClr val="tx1"/>
                </a:solidFill>
                <a:latin typeface="Times New Roman" pitchFamily="18" charset="0"/>
                <a:cs typeface="Times New Roman" pitchFamily="18" charset="0"/>
              </a:rPr>
              <a:t>)</a:t>
            </a:r>
            <a:r>
              <a:rPr lang="ar-IQ" sz="2000" b="1" dirty="0" smtClean="0">
                <a:solidFill>
                  <a:schemeClr val="tx1"/>
                </a:solidFill>
                <a:latin typeface="Times New Roman" pitchFamily="18" charset="0"/>
                <a:cs typeface="Times New Roman" pitchFamily="18" charset="0"/>
              </a:rPr>
              <a:t>فَاسْتَبِقُوا </a:t>
            </a:r>
            <a:r>
              <a:rPr lang="ar-IQ" sz="2000" b="1" dirty="0" smtClean="0">
                <a:solidFill>
                  <a:schemeClr val="tx1"/>
                </a:solidFill>
                <a:latin typeface="Times New Roman" pitchFamily="18" charset="0"/>
                <a:cs typeface="Times New Roman" pitchFamily="18" charset="0"/>
              </a:rPr>
              <a:t>الخَيْرَاتِ إِلَى الله مَرْجِعُكُمْ جَمِيعاً فَيُنَبِّئُكُم بِمَا كُنتُمْ فِيهِ تَخْتَلِفُونَ</a:t>
            </a:r>
            <a:r>
              <a:rPr lang="ar-IQ" sz="2000" dirty="0" smtClean="0">
                <a:solidFill>
                  <a:schemeClr val="tx1"/>
                </a:solidFill>
                <a:latin typeface="Times New Roman" pitchFamily="18" charset="0"/>
                <a:cs typeface="Times New Roman" pitchFamily="18" charset="0"/>
              </a:rPr>
              <a:t>)</a:t>
            </a:r>
            <a:endParaRPr lang="ar-IQ"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510994"/>
          </a:xfrm>
        </p:spPr>
        <p:txBody>
          <a:bodyPr>
            <a:normAutofit/>
          </a:bodyPr>
          <a:lstStyle/>
          <a:p>
            <a:pPr algn="r" rtl="1"/>
            <a:r>
              <a:rPr lang="ar-IQ" sz="2400" b="1" dirty="0" smtClean="0">
                <a:solidFill>
                  <a:schemeClr val="tx1"/>
                </a:solidFill>
                <a:latin typeface="Times New Roman" pitchFamily="18" charset="0"/>
                <a:cs typeface="Times New Roman" pitchFamily="18" charset="0"/>
              </a:rPr>
              <a:t>الركن الرابع: الإيمان </a:t>
            </a:r>
            <a:r>
              <a:rPr lang="ar-IQ" sz="2400" b="1" dirty="0" smtClean="0">
                <a:solidFill>
                  <a:schemeClr val="tx1"/>
                </a:solidFill>
                <a:latin typeface="Times New Roman" pitchFamily="18" charset="0"/>
                <a:cs typeface="Times New Roman" pitchFamily="18" charset="0"/>
              </a:rPr>
              <a:t>بالرسل</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اقتضت حكمة الله تعالى أن يبعث في كل أمة رسولا،ً يعلمّهم الكتاب والحكمة ويدعوهم إلى عبادة الله </a:t>
            </a:r>
            <a:r>
              <a:rPr lang="ar-IQ" sz="2400" dirty="0" smtClean="0">
                <a:solidFill>
                  <a:schemeClr val="tx1"/>
                </a:solidFill>
                <a:latin typeface="Times New Roman" pitchFamily="18" charset="0"/>
                <a:cs typeface="Times New Roman" pitchFamily="18" charset="0"/>
              </a:rPr>
              <a:t>وحده قال تعالى:(</a:t>
            </a:r>
            <a:r>
              <a:rPr lang="ar-IQ" sz="2400" b="1" dirty="0" smtClean="0">
                <a:solidFill>
                  <a:schemeClr val="tx1"/>
                </a:solidFill>
                <a:latin typeface="Times New Roman" pitchFamily="18" charset="0"/>
                <a:cs typeface="Times New Roman" pitchFamily="18" charset="0"/>
              </a:rPr>
              <a:t>وَلَقَدْ بَعَثْنا فِي كُلِّ أُمَّةٍ رَسُولاً أَنِ اعْبُدُوا اللَّهَ وَاجْتَنِبُوا الطَّاغُوتَ فَمِنْهُمْ مَنْ هَدَى اللَّهُ وَمِنْهُمْ مَنْ حَقَّتْ عَلَيْهِ الضَّلالَةُ فَسِيرُوا فِي الْأَرْضِ فَانْظُرُوا كَيْفَ كانَ عاقِبَةُ الْمُكَذِّبِينَ </a:t>
            </a:r>
            <a:r>
              <a:rPr lang="ar-IQ" sz="2400" dirty="0" smtClean="0">
                <a:solidFill>
                  <a:schemeClr val="tx1"/>
                </a:solidFill>
                <a:latin typeface="Times New Roman" pitchFamily="18" charset="0"/>
                <a:cs typeface="Times New Roman" pitchFamily="18" charset="0"/>
              </a:rPr>
              <a:t>)(سورة النحل : 36)</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ومن أجل وحدة دعوة الرسل هذه، دعا الإسلام أتباعه إلى التصديق بجميع رسل الله - في الجملة - </a:t>
            </a:r>
            <a:r>
              <a:rPr lang="ar-IQ" sz="2400" dirty="0" smtClean="0">
                <a:solidFill>
                  <a:schemeClr val="tx1"/>
                </a:solidFill>
                <a:latin typeface="Times New Roman" pitchFamily="18" charset="0"/>
                <a:cs typeface="Times New Roman" pitchFamily="18" charset="0"/>
              </a:rPr>
              <a:t>وعدم</a:t>
            </a:r>
            <a:r>
              <a:rPr lang="ar-IQ" sz="2400" dirty="0" smtClean="0">
                <a:solidFill>
                  <a:schemeClr val="tx1"/>
                </a:solidFill>
                <a:latin typeface="Times New Roman" pitchFamily="18" charset="0"/>
                <a:cs typeface="Times New Roman" pitchFamily="18" charset="0"/>
              </a:rPr>
              <a:t> إنكار نبوة أحد منهم</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قال تعالى: (</a:t>
            </a:r>
            <a:r>
              <a:rPr lang="ar-IQ" sz="2400" b="1" dirty="0" smtClean="0">
                <a:solidFill>
                  <a:schemeClr val="tx1"/>
                </a:solidFill>
                <a:latin typeface="Times New Roman" pitchFamily="18" charset="0"/>
                <a:cs typeface="Times New Roman" pitchFamily="18" charset="0"/>
              </a:rPr>
              <a:t>آمَنَ الرَّسُولُ بِمَآ أُنْزِلَ إِلَيْهِ مِن رَّبِّهِ وَالْمُؤْمِنُونَ كُلٌّ آمَنَ بِاللَّهِ وَمَلائِكَتِهِ وَكُتُبِهِ وَرُسُلِهِ لاَ نُفَرِّقُ بَيْنَ أَحَدٍ مِّن رُّسُلِهِ وَقَالُواْ سَمِعْنَا وَأَطَعْنَا غُفْرَانَكَ رَبَّنَا وَإِلَيْكَ الْمَصِيرُ</a:t>
            </a:r>
            <a:r>
              <a:rPr lang="ar-IQ" sz="2400" dirty="0" smtClean="0">
                <a:solidFill>
                  <a:schemeClr val="tx1"/>
                </a:solidFill>
                <a:latin typeface="Times New Roman" pitchFamily="18" charset="0"/>
                <a:cs typeface="Times New Roman" pitchFamily="18" charset="0"/>
              </a:rPr>
              <a:t>)</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a:t>
            </a:r>
            <a:r>
              <a:rPr lang="ar-IQ" sz="2400" dirty="0" smtClean="0">
                <a:solidFill>
                  <a:schemeClr val="tx1"/>
                </a:solidFill>
                <a:latin typeface="Times New Roman" pitchFamily="18" charset="0"/>
                <a:cs typeface="Times New Roman" pitchFamily="18" charset="0"/>
              </a:rPr>
              <a:t>سورة </a:t>
            </a:r>
            <a:r>
              <a:rPr lang="ar-IQ" sz="2400" dirty="0" smtClean="0">
                <a:solidFill>
                  <a:schemeClr val="tx1"/>
                </a:solidFill>
                <a:latin typeface="Times New Roman" pitchFamily="18" charset="0"/>
                <a:cs typeface="Times New Roman" pitchFamily="18" charset="0"/>
              </a:rPr>
              <a:t>البقرة: 285)</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كما أمر الإسلام أتباعه باعتقاد أن هؤلاء الرسل كانوا متصفين </a:t>
            </a:r>
            <a:r>
              <a:rPr lang="ar-IQ" sz="2400" dirty="0" smtClean="0">
                <a:solidFill>
                  <a:schemeClr val="tx1"/>
                </a:solidFill>
                <a:latin typeface="Times New Roman" pitchFamily="18" charset="0"/>
                <a:cs typeface="Times New Roman" pitchFamily="18" charset="0"/>
              </a:rPr>
              <a:t>بأفضل</a:t>
            </a:r>
            <a:r>
              <a:rPr lang="ar-IQ" sz="2400" dirty="0" smtClean="0">
                <a:solidFill>
                  <a:schemeClr val="tx1"/>
                </a:solidFill>
                <a:latin typeface="Times New Roman" pitchFamily="18" charset="0"/>
                <a:cs typeface="Times New Roman" pitchFamily="18" charset="0"/>
              </a:rPr>
              <a:t> الصفات البشرية من أمانة وصدق </a:t>
            </a:r>
            <a:r>
              <a:rPr lang="ar-IQ" sz="2400" dirty="0" smtClean="0">
                <a:solidFill>
                  <a:schemeClr val="tx1"/>
                </a:solidFill>
                <a:latin typeface="Times New Roman" pitchFamily="18" charset="0"/>
                <a:cs typeface="Times New Roman" pitchFamily="18" charset="0"/>
              </a:rPr>
              <a:t>وذكاء</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منزّهين </a:t>
            </a:r>
            <a:r>
              <a:rPr lang="ar-IQ" sz="2400" dirty="0" smtClean="0">
                <a:solidFill>
                  <a:schemeClr val="tx1"/>
                </a:solidFill>
                <a:latin typeface="Times New Roman" pitchFamily="18" charset="0"/>
                <a:cs typeface="Times New Roman" pitchFamily="18" charset="0"/>
              </a:rPr>
              <a:t>عن الرذائل والنقائص من خيانة وكذب </a:t>
            </a:r>
            <a:r>
              <a:rPr lang="ar-IQ" sz="2400" dirty="0" smtClean="0">
                <a:solidFill>
                  <a:schemeClr val="tx1"/>
                </a:solidFill>
                <a:latin typeface="Times New Roman" pitchFamily="18" charset="0"/>
                <a:cs typeface="Times New Roman" pitchFamily="18" charset="0"/>
              </a:rPr>
              <a:t>وغباء </a:t>
            </a:r>
            <a:r>
              <a:rPr lang="ar-IQ" sz="2400" dirty="0" smtClean="0">
                <a:solidFill>
                  <a:schemeClr val="tx1"/>
                </a:solidFill>
                <a:latin typeface="Times New Roman" pitchFamily="18" charset="0"/>
                <a:cs typeface="Times New Roman" pitchFamily="18" charset="0"/>
                <a:sym typeface="Wingdings" pitchFamily="2" charset="2"/>
              </a:rPr>
              <a:t>(</a:t>
            </a:r>
            <a:r>
              <a:rPr lang="ar-IQ" sz="2400" b="1" dirty="0" smtClean="0">
                <a:solidFill>
                  <a:schemeClr val="tx1"/>
                </a:solidFill>
                <a:latin typeface="Times New Roman" pitchFamily="18" charset="0"/>
                <a:cs typeface="Times New Roman" pitchFamily="18" charset="0"/>
              </a:rPr>
              <a:t>وَجَعَلْناهُمْ أَئِمَّةً يَهْدُونَ بِأَمْرِنا وَأَوْحَيْنا إِلَيْهِمْ فِعْلَ الْخَيْراتِ </a:t>
            </a:r>
            <a:r>
              <a:rPr lang="ar-IQ" sz="2400" b="1" dirty="0" err="1" smtClean="0">
                <a:solidFill>
                  <a:schemeClr val="tx1"/>
                </a:solidFill>
                <a:latin typeface="Times New Roman" pitchFamily="18" charset="0"/>
                <a:cs typeface="Times New Roman" pitchFamily="18" charset="0"/>
              </a:rPr>
              <a:t>وَإِقامَ</a:t>
            </a:r>
            <a:r>
              <a:rPr lang="ar-IQ" sz="2400" b="1" dirty="0" smtClean="0">
                <a:solidFill>
                  <a:schemeClr val="tx1"/>
                </a:solidFill>
                <a:latin typeface="Times New Roman" pitchFamily="18" charset="0"/>
                <a:cs typeface="Times New Roman" pitchFamily="18" charset="0"/>
              </a:rPr>
              <a:t> الصَّلاةِ وَإِيتاءَ الزَّكاةِ وَكانُوا لَنا عابِدِينَ </a:t>
            </a:r>
            <a:r>
              <a:rPr lang="ar-IQ" sz="2400" dirty="0" smtClean="0">
                <a:solidFill>
                  <a:schemeClr val="tx1"/>
                </a:solidFill>
                <a:latin typeface="Times New Roman" pitchFamily="18" charset="0"/>
                <a:cs typeface="Times New Roman" pitchFamily="18" charset="0"/>
                <a:sym typeface="Wingdings" pitchFamily="2" charset="2"/>
              </a:rPr>
              <a:t>)</a:t>
            </a:r>
            <a:r>
              <a:rPr lang="ar-IQ" sz="2400" dirty="0" smtClean="0">
                <a:solidFill>
                  <a:schemeClr val="tx1"/>
                </a:solidFill>
                <a:latin typeface="Times New Roman" pitchFamily="18" charset="0"/>
                <a:cs typeface="Times New Roman" pitchFamily="18" charset="0"/>
              </a:rPr>
              <a:t> (سورة </a:t>
            </a:r>
            <a:r>
              <a:rPr lang="ar-IQ" sz="2400" dirty="0" err="1" smtClean="0">
                <a:solidFill>
                  <a:schemeClr val="tx1"/>
                </a:solidFill>
                <a:latin typeface="Times New Roman" pitchFamily="18" charset="0"/>
                <a:cs typeface="Times New Roman" pitchFamily="18" charset="0"/>
              </a:rPr>
              <a:t>الانبياء</a:t>
            </a:r>
            <a:r>
              <a:rPr lang="ar-IQ" sz="2400" dirty="0" smtClean="0">
                <a:solidFill>
                  <a:schemeClr val="tx1"/>
                </a:solidFill>
                <a:latin typeface="Times New Roman" pitchFamily="18" charset="0"/>
                <a:cs typeface="Times New Roman" pitchFamily="18" charset="0"/>
              </a:rPr>
              <a:t>: 73)</a:t>
            </a:r>
            <a:endParaRPr lang="ar-IQ"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868184"/>
          </a:xfrm>
        </p:spPr>
        <p:txBody>
          <a:bodyPr>
            <a:normAutofit fontScale="90000"/>
          </a:bodyPr>
          <a:lstStyle/>
          <a:p>
            <a:pPr algn="r"/>
            <a:r>
              <a:rPr lang="ar-IQ" sz="2400" b="1" dirty="0" smtClean="0">
                <a:solidFill>
                  <a:schemeClr val="tx1"/>
                </a:solidFill>
                <a:latin typeface="Times New Roman" pitchFamily="18" charset="0"/>
                <a:cs typeface="Times New Roman" pitchFamily="18" charset="0"/>
              </a:rPr>
              <a:t>الركن الخامس: الإيمان باليوم </a:t>
            </a:r>
            <a:r>
              <a:rPr lang="ar-IQ" sz="2400" b="1" dirty="0" smtClean="0">
                <a:solidFill>
                  <a:schemeClr val="tx1"/>
                </a:solidFill>
                <a:latin typeface="Times New Roman" pitchFamily="18" charset="0"/>
                <a:cs typeface="Times New Roman" pitchFamily="18" charset="0"/>
              </a:rPr>
              <a:t>الآخر</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وهو أن يعتقد الإنسان بوجود حياة أخرى بعد الموت، وذلك بعد أن يبعث الله تعالى الخلائق بعد موتهم للحساب </a:t>
            </a:r>
            <a:r>
              <a:rPr lang="ar-IQ" sz="2400" dirty="0" smtClean="0">
                <a:solidFill>
                  <a:schemeClr val="tx1"/>
                </a:solidFill>
                <a:latin typeface="Times New Roman" pitchFamily="18" charset="0"/>
                <a:cs typeface="Times New Roman" pitchFamily="18" charset="0"/>
              </a:rPr>
              <a:t>والجزاء</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قال تعالى (</a:t>
            </a:r>
            <a:r>
              <a:rPr lang="ar-IQ" sz="2400" b="1" dirty="0" smtClean="0">
                <a:solidFill>
                  <a:schemeClr val="tx1"/>
                </a:solidFill>
                <a:latin typeface="Times New Roman" pitchFamily="18" charset="0"/>
                <a:cs typeface="Times New Roman" pitchFamily="18" charset="0"/>
              </a:rPr>
              <a:t>وَلِلَّهِ ما فِي السَّماواتِ وَما فِي الْأَرْضِ لِيَجْزِيَ الَّذِينَ </a:t>
            </a:r>
            <a:r>
              <a:rPr lang="ar-IQ" sz="2400" b="1" dirty="0" err="1" smtClean="0">
                <a:solidFill>
                  <a:schemeClr val="tx1"/>
                </a:solidFill>
                <a:latin typeface="Times New Roman" pitchFamily="18" charset="0"/>
                <a:cs typeface="Times New Roman" pitchFamily="18" charset="0"/>
              </a:rPr>
              <a:t>أَساؤُا</a:t>
            </a:r>
            <a:r>
              <a:rPr lang="ar-IQ" sz="2400" b="1" dirty="0" smtClean="0">
                <a:solidFill>
                  <a:schemeClr val="tx1"/>
                </a:solidFill>
                <a:latin typeface="Times New Roman" pitchFamily="18" charset="0"/>
                <a:cs typeface="Times New Roman" pitchFamily="18" charset="0"/>
              </a:rPr>
              <a:t> بِما عَمِلُوا وَيَجْزِيَ الَّذِينَ أَحْسَنُوا </a:t>
            </a:r>
            <a:r>
              <a:rPr lang="ar-IQ" sz="2400" b="1" dirty="0" smtClean="0">
                <a:solidFill>
                  <a:schemeClr val="tx1"/>
                </a:solidFill>
                <a:latin typeface="Times New Roman" pitchFamily="18" charset="0"/>
                <a:cs typeface="Times New Roman" pitchFamily="18" charset="0"/>
              </a:rPr>
              <a:t>بِالْحُسْنَى) (سورة النجم :31</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 الركن السادس: الإيمان </a:t>
            </a:r>
            <a:r>
              <a:rPr lang="ar-IQ" sz="2400" b="1" dirty="0" smtClean="0">
                <a:solidFill>
                  <a:schemeClr val="tx1"/>
                </a:solidFill>
                <a:latin typeface="Times New Roman" pitchFamily="18" charset="0"/>
                <a:cs typeface="Times New Roman" pitchFamily="18" charset="0"/>
              </a:rPr>
              <a:t>بالقدر</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بعدما اقتضت حكمة الله تعالى خلق العباد، لم يتركهم هملا بل أرسل </a:t>
            </a:r>
            <a:r>
              <a:rPr lang="ar-IQ" sz="2400" dirty="0" smtClean="0">
                <a:solidFill>
                  <a:schemeClr val="tx1"/>
                </a:solidFill>
                <a:latin typeface="Times New Roman" pitchFamily="18" charset="0"/>
                <a:cs typeface="Times New Roman" pitchFamily="18" charset="0"/>
              </a:rPr>
              <a:t>إليهم</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قال تعالى (</a:t>
            </a:r>
            <a:r>
              <a:rPr lang="ar-IQ" sz="2400" b="1" dirty="0" smtClean="0">
                <a:solidFill>
                  <a:schemeClr val="tx1"/>
                </a:solidFill>
                <a:latin typeface="Times New Roman" pitchFamily="18" charset="0"/>
                <a:cs typeface="Times New Roman" pitchFamily="18" charset="0"/>
              </a:rPr>
              <a:t>رُسُلاً مُبَشِّرِينَ وَمُنْذِرِينَ لِئَلاَّ يَكُونَ لِلنَّاسِ عَلَى اللَّهِ حُجَّةٌ بَعْدَ الرُّسُلِ وَكانَ اللَّهُ عَزِيزاً </a:t>
            </a:r>
            <a:r>
              <a:rPr lang="ar-IQ" sz="2400" b="1" dirty="0" smtClean="0">
                <a:solidFill>
                  <a:schemeClr val="tx1"/>
                </a:solidFill>
                <a:latin typeface="Times New Roman" pitchFamily="18" charset="0"/>
                <a:cs typeface="Times New Roman" pitchFamily="18" charset="0"/>
              </a:rPr>
              <a:t>حَكِيماً</a:t>
            </a:r>
            <a:r>
              <a:rPr lang="ar-IQ" sz="2400" dirty="0" smtClean="0">
                <a:solidFill>
                  <a:schemeClr val="tx1"/>
                </a:solidFill>
                <a:latin typeface="Times New Roman" pitchFamily="18" charset="0"/>
                <a:cs typeface="Times New Roman" pitchFamily="18" charset="0"/>
              </a:rPr>
              <a:t>)(سورة النساء :</a:t>
            </a:r>
            <a:r>
              <a:rPr lang="ar-IQ" sz="2400" b="1" dirty="0" smtClean="0">
                <a:solidFill>
                  <a:schemeClr val="tx1"/>
                </a:solidFill>
                <a:latin typeface="Times New Roman" pitchFamily="18" charset="0"/>
                <a:cs typeface="Times New Roman" pitchFamily="18" charset="0"/>
              </a:rPr>
              <a:t> 165</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وبعد أن بينّ لهم ذلك منحهم إرادة مستقلة تتصرف في حرية تامة، فتأتي ما تشاء وتدع ما تشاء من </a:t>
            </a:r>
            <a:r>
              <a:rPr lang="ar-IQ" sz="2400" dirty="0" smtClean="0">
                <a:solidFill>
                  <a:schemeClr val="tx1"/>
                </a:solidFill>
                <a:latin typeface="Times New Roman" pitchFamily="18" charset="0"/>
                <a:cs typeface="Times New Roman" pitchFamily="18" charset="0"/>
              </a:rPr>
              <a:t>الأفعال</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قال تعالى(</a:t>
            </a:r>
            <a:r>
              <a:rPr lang="ar-IQ" sz="2400" b="1" dirty="0" smtClean="0">
                <a:solidFill>
                  <a:schemeClr val="tx1"/>
                </a:solidFill>
                <a:latin typeface="Times New Roman" pitchFamily="18" charset="0"/>
                <a:cs typeface="Times New Roman" pitchFamily="18" charset="0"/>
              </a:rPr>
              <a:t>وَقُلِ الْحَقُّ مِنْ رَبِّكُمْ فَمَنْ شاءَ فَلْيُؤْمِنْ وَمَنْ شاءَ فَلْيَكْفُرْ إِنَّا أَعْتَدْنا لِلظَّالِمِينَ نَارًا أَحاطَ بِهِمْ سُرادِقُها وَإِنْ يَسْتَغِيثُوا يُغاثُوا بِماءٍ كَالْمُهْلِ يَشْوِي الْوُجُوهَ </a:t>
            </a:r>
            <a:r>
              <a:rPr lang="ar-IQ" sz="2400" b="1" dirty="0" err="1" smtClean="0">
                <a:solidFill>
                  <a:schemeClr val="tx1"/>
                </a:solidFill>
                <a:latin typeface="Times New Roman" pitchFamily="18" charset="0"/>
                <a:cs typeface="Times New Roman" pitchFamily="18" charset="0"/>
              </a:rPr>
              <a:t>بِئْسَ</a:t>
            </a:r>
            <a:r>
              <a:rPr lang="ar-IQ" sz="2400" b="1" dirty="0" smtClean="0">
                <a:solidFill>
                  <a:schemeClr val="tx1"/>
                </a:solidFill>
                <a:latin typeface="Times New Roman" pitchFamily="18" charset="0"/>
                <a:cs typeface="Times New Roman" pitchFamily="18" charset="0"/>
              </a:rPr>
              <a:t> الشَّرابُ وَساءَتْ </a:t>
            </a:r>
            <a:r>
              <a:rPr lang="ar-IQ" sz="2400" b="1" dirty="0" smtClean="0">
                <a:solidFill>
                  <a:schemeClr val="tx1"/>
                </a:solidFill>
                <a:latin typeface="Times New Roman" pitchFamily="18" charset="0"/>
                <a:cs typeface="Times New Roman" pitchFamily="18" charset="0"/>
              </a:rPr>
              <a:t>مُرْتَفَقاً)(سورة الكهف : 29)</a:t>
            </a:r>
            <a:r>
              <a:rPr lang="ar-IQ" sz="2400" b="1" dirty="0" smtClean="0">
                <a:solidFill>
                  <a:schemeClr val="tx1"/>
                </a:solidFill>
                <a:latin typeface="Times New Roman" pitchFamily="18" charset="0"/>
                <a:cs typeface="Times New Roman" pitchFamily="18" charset="0"/>
              </a:rPr>
              <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endParaRPr lang="ar-IQ"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6153912"/>
          </a:xfrm>
        </p:spPr>
        <p:txBody>
          <a:bodyPr>
            <a:noAutofit/>
          </a:bodyPr>
          <a:lstStyle/>
          <a:p>
            <a:pPr algn="r"/>
            <a:r>
              <a:rPr lang="ar-IQ" sz="2400" dirty="0" smtClean="0">
                <a:solidFill>
                  <a:schemeClr val="tx1"/>
                </a:solidFill>
                <a:latin typeface="Times New Roman" pitchFamily="18" charset="0"/>
                <a:cs typeface="Times New Roman" pitchFamily="18" charset="0"/>
              </a:rPr>
              <a:t>فالقضاء هو: علم الله المحيط بما كان وما يكون وما هو كائن إلى يوم الحساب والجزاء. </a:t>
            </a:r>
            <a:r>
              <a:rPr lang="ar-IQ" sz="2400" dirty="0" smtClean="0">
                <a:solidFill>
                  <a:schemeClr val="tx1"/>
                </a:solidFill>
                <a:latin typeface="Times New Roman" pitchFamily="18" charset="0"/>
                <a:cs typeface="Times New Roman" pitchFamily="18" charset="0"/>
              </a:rPr>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والقدر </a:t>
            </a:r>
            <a:r>
              <a:rPr lang="ar-IQ" sz="2400" dirty="0" smtClean="0">
                <a:solidFill>
                  <a:schemeClr val="tx1"/>
                </a:solidFill>
                <a:latin typeface="Times New Roman" pitchFamily="18" charset="0"/>
                <a:cs typeface="Times New Roman" pitchFamily="18" charset="0"/>
              </a:rPr>
              <a:t>هو: وقوع الحوادث في </a:t>
            </a:r>
            <a:r>
              <a:rPr lang="ar-IQ" sz="2400" dirty="0" smtClean="0">
                <a:solidFill>
                  <a:schemeClr val="tx1"/>
                </a:solidFill>
                <a:latin typeface="Times New Roman" pitchFamily="18" charset="0"/>
                <a:cs typeface="Times New Roman" pitchFamily="18" charset="0"/>
              </a:rPr>
              <a:t>الأزمنة والأشخاص </a:t>
            </a:r>
            <a:r>
              <a:rPr lang="ar-IQ" sz="2400" dirty="0" smtClean="0">
                <a:solidFill>
                  <a:schemeClr val="tx1"/>
                </a:solidFill>
                <a:latin typeface="Times New Roman" pitchFamily="18" charset="0"/>
                <a:cs typeface="Times New Roman" pitchFamily="18" charset="0"/>
              </a:rPr>
              <a:t>طبقا لما في علم الله جلتّ حكمته. ومعنى الإيمان </a:t>
            </a:r>
            <a:r>
              <a:rPr lang="ar-IQ" sz="2400" dirty="0" err="1" smtClean="0">
                <a:solidFill>
                  <a:schemeClr val="tx1"/>
                </a:solidFill>
                <a:latin typeface="Times New Roman" pitchFamily="18" charset="0"/>
                <a:cs typeface="Times New Roman" pitchFamily="18" charset="0"/>
              </a:rPr>
              <a:t>بهما</a:t>
            </a:r>
            <a:r>
              <a:rPr lang="ar-IQ" sz="2400" dirty="0" smtClean="0">
                <a:solidFill>
                  <a:schemeClr val="tx1"/>
                </a:solidFill>
                <a:latin typeface="Times New Roman" pitchFamily="18" charset="0"/>
                <a:cs typeface="Times New Roman" pitchFamily="18" charset="0"/>
              </a:rPr>
              <a:t> هو: الاعتقاد بأن ما يصيب الإنسان من خير أو شر واقع حسب </a:t>
            </a:r>
            <a:r>
              <a:rPr lang="ar-IQ" sz="2400" dirty="0" smtClean="0">
                <a:solidFill>
                  <a:schemeClr val="tx1"/>
                </a:solidFill>
                <a:latin typeface="Times New Roman" pitchFamily="18" charset="0"/>
                <a:cs typeface="Times New Roman" pitchFamily="18" charset="0"/>
              </a:rPr>
              <a:t>تقدير الله </a:t>
            </a:r>
            <a:r>
              <a:rPr lang="ar-IQ" sz="2400" dirty="0" smtClean="0">
                <a:solidFill>
                  <a:schemeClr val="tx1"/>
                </a:solidFill>
                <a:latin typeface="Times New Roman" pitchFamily="18" charset="0"/>
                <a:cs typeface="Times New Roman" pitchFamily="18" charset="0"/>
              </a:rPr>
              <a:t>تعالى وعلمه. وعلم الله بما سيقع من عباده ووقوعه منهم حسب هذا العلم والتقدير، لا يعني أن العباد مجبرون في </a:t>
            </a:r>
            <a:r>
              <a:rPr lang="ar-IQ" sz="2400" dirty="0" smtClean="0">
                <a:solidFill>
                  <a:schemeClr val="tx1"/>
                </a:solidFill>
                <a:latin typeface="Times New Roman" pitchFamily="18" charset="0"/>
                <a:cs typeface="Times New Roman" pitchFamily="18" charset="0"/>
              </a:rPr>
              <a:t>أفعالهم،ملزمون </a:t>
            </a:r>
            <a:r>
              <a:rPr lang="ar-IQ" sz="2400" dirty="0" smtClean="0">
                <a:solidFill>
                  <a:schemeClr val="tx1"/>
                </a:solidFill>
                <a:latin typeface="Times New Roman" pitchFamily="18" charset="0"/>
                <a:cs typeface="Times New Roman" pitchFamily="18" charset="0"/>
              </a:rPr>
              <a:t>بالإتيان </a:t>
            </a:r>
            <a:r>
              <a:rPr lang="ar-IQ" sz="2400" dirty="0" err="1" smtClean="0">
                <a:solidFill>
                  <a:schemeClr val="tx1"/>
                </a:solidFill>
                <a:latin typeface="Times New Roman" pitchFamily="18" charset="0"/>
                <a:cs typeface="Times New Roman" pitchFamily="18" charset="0"/>
              </a:rPr>
              <a:t>بها</a:t>
            </a:r>
            <a:r>
              <a:rPr lang="ar-IQ" sz="2400" dirty="0" smtClean="0">
                <a:solidFill>
                  <a:schemeClr val="tx1"/>
                </a:solidFill>
                <a:latin typeface="Times New Roman" pitchFamily="18" charset="0"/>
                <a:cs typeface="Times New Roman" pitchFamily="18" charset="0"/>
              </a:rPr>
              <a:t> وإلا بطل الثواب والعقاب، والأمر والنهي والوعد والوعيد، بل الإنسان هو الذي يخط أفعاله بنفسه متخذا </a:t>
            </a:r>
            <a:r>
              <a:rPr lang="ar-IQ" sz="2400" dirty="0" smtClean="0">
                <a:solidFill>
                  <a:schemeClr val="tx1"/>
                </a:solidFill>
                <a:latin typeface="Times New Roman" pitchFamily="18" charset="0"/>
                <a:cs typeface="Times New Roman" pitchFamily="18" charset="0"/>
              </a:rPr>
              <a:t>الطريق </a:t>
            </a:r>
            <a:r>
              <a:rPr lang="ar-IQ" sz="2400" dirty="0" smtClean="0">
                <a:solidFill>
                  <a:schemeClr val="tx1"/>
                </a:solidFill>
                <a:latin typeface="Times New Roman" pitchFamily="18" charset="0"/>
                <a:cs typeface="Times New Roman" pitchFamily="18" charset="0"/>
              </a:rPr>
              <a:t>الذي </a:t>
            </a:r>
            <a:r>
              <a:rPr lang="ar-IQ" sz="2400" dirty="0" smtClean="0">
                <a:solidFill>
                  <a:schemeClr val="tx1"/>
                </a:solidFill>
                <a:latin typeface="Times New Roman" pitchFamily="18" charset="0"/>
                <a:cs typeface="Times New Roman" pitchFamily="18" charset="0"/>
              </a:rPr>
              <a:t>يراه , قال تعالى(</a:t>
            </a:r>
            <a:r>
              <a:rPr lang="ar-IQ" sz="2400" b="1" dirty="0" smtClean="0">
                <a:solidFill>
                  <a:schemeClr val="tx1"/>
                </a:solidFill>
                <a:latin typeface="Times New Roman" pitchFamily="18" charset="0"/>
                <a:cs typeface="Times New Roman" pitchFamily="18" charset="0"/>
              </a:rPr>
              <a:t>فَمَنْ يَعْمَلْ مِثْقالَ ذَرَّةٍ خَيْراً يَرَهُ (7) وَمَنْ يَعْمَلْ مِثْقالَ ذَرَّةٍ شَرًّا </a:t>
            </a:r>
            <a:r>
              <a:rPr lang="ar-IQ" sz="2400" b="1" dirty="0" smtClean="0">
                <a:solidFill>
                  <a:schemeClr val="tx1"/>
                </a:solidFill>
                <a:latin typeface="Times New Roman" pitchFamily="18" charset="0"/>
                <a:cs typeface="Times New Roman" pitchFamily="18" charset="0"/>
              </a:rPr>
              <a:t>يَرَهُ) (سورة الزلزلة : 7-8)</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أما أصول الإسلام (أركان الإسلام) عند أهل السنة فهي ما وردت في الحديث النبوي</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Angsana New"/>
                <a:cs typeface="Times New Roman" pitchFamily="18" charset="0"/>
              </a:rPr>
              <a:t>[20]</a:t>
            </a:r>
            <a:r>
              <a:rPr lang="ar-IQ" sz="2400" dirty="0" smtClean="0">
                <a:solidFill>
                  <a:schemeClr val="tx1"/>
                </a:solidFill>
                <a:latin typeface="Times New Roman" pitchFamily="18" charset="0"/>
                <a:cs typeface="Times New Roman" pitchFamily="18" charset="0"/>
              </a:rPr>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1. شهادة أن لا إله إلا الله، وأن محمدا رسول الله.</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2. إقام الصلاة.</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3. إيتاء </a:t>
            </a:r>
            <a:r>
              <a:rPr lang="ar-IQ" sz="2400" dirty="0" smtClean="0">
                <a:solidFill>
                  <a:schemeClr val="tx1"/>
                </a:solidFill>
                <a:latin typeface="Times New Roman" pitchFamily="18" charset="0"/>
                <a:cs typeface="Times New Roman" pitchFamily="18" charset="0"/>
              </a:rPr>
              <a:t>الزكاة.</a:t>
            </a:r>
            <a:r>
              <a:rPr lang="ar-IQ" sz="2400" b="1" dirty="0" smtClean="0">
                <a:solidFill>
                  <a:schemeClr val="tx1"/>
                </a:solidFill>
                <a:latin typeface="Times New Roman" pitchFamily="18" charset="0"/>
                <a:cs typeface="Times New Roman" pitchFamily="18" charset="0"/>
              </a:rPr>
              <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4. صوم رمضان. </a:t>
            </a:r>
            <a:r>
              <a:rPr lang="ar-IQ" sz="2400" b="1" dirty="0" smtClean="0">
                <a:solidFill>
                  <a:schemeClr val="tx1"/>
                </a:solidFill>
                <a:latin typeface="Times New Roman" pitchFamily="18" charset="0"/>
                <a:cs typeface="Times New Roman" pitchFamily="18" charset="0"/>
              </a:rPr>
              <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5</a:t>
            </a:r>
            <a:r>
              <a:rPr lang="ar-IQ" sz="2400" dirty="0" smtClean="0">
                <a:solidFill>
                  <a:schemeClr val="tx1"/>
                </a:solidFill>
                <a:latin typeface="Times New Roman" pitchFamily="18" charset="0"/>
                <a:cs typeface="Times New Roman" pitchFamily="18" charset="0"/>
              </a:rPr>
              <a:t>. حج البيت لمن استطاع إليه سبيلا. </a:t>
            </a:r>
            <a:r>
              <a:rPr lang="ar-IQ" sz="2400" b="1" dirty="0" smtClean="0">
                <a:solidFill>
                  <a:schemeClr val="tx1"/>
                </a:solidFill>
                <a:latin typeface="Times New Roman" pitchFamily="18" charset="0"/>
                <a:cs typeface="Times New Roman" pitchFamily="18" charset="0"/>
              </a:rPr>
              <a:t/>
            </a:r>
            <a:br>
              <a:rPr lang="ar-IQ" sz="2400" b="1" dirty="0" smtClean="0">
                <a:solidFill>
                  <a:schemeClr val="tx1"/>
                </a:solidFill>
                <a:latin typeface="Times New Roman" pitchFamily="18" charset="0"/>
                <a:cs typeface="Times New Roman" pitchFamily="18" charset="0"/>
              </a:rPr>
            </a:br>
            <a:endParaRPr lang="ar-IQ"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6011060"/>
          </a:xfrm>
        </p:spPr>
        <p:txBody>
          <a:bodyPr>
            <a:noAutofit/>
          </a:bodyPr>
          <a:lstStyle/>
          <a:p>
            <a:pPr algn="r"/>
            <a:r>
              <a:rPr lang="ar-IQ" sz="2400" dirty="0" smtClean="0">
                <a:solidFill>
                  <a:schemeClr val="tx1"/>
                </a:solidFill>
                <a:latin typeface="Times New Roman" pitchFamily="18" charset="0"/>
                <a:cs typeface="Times New Roman" pitchFamily="18" charset="0"/>
              </a:rPr>
              <a:t>الشيعة </a:t>
            </a:r>
            <a:r>
              <a:rPr lang="ar-IQ" sz="2400" dirty="0" err="1" smtClean="0">
                <a:solidFill>
                  <a:schemeClr val="tx1"/>
                </a:solidFill>
                <a:latin typeface="Times New Roman" pitchFamily="18" charset="0"/>
                <a:cs typeface="Times New Roman" pitchFamily="18" charset="0"/>
              </a:rPr>
              <a:t>الإمامية</a:t>
            </a:r>
            <a:r>
              <a:rPr lang="ar-IQ" sz="2400" dirty="0" smtClean="0">
                <a:solidFill>
                  <a:schemeClr val="tx1"/>
                </a:solidFill>
                <a:latin typeface="Times New Roman" pitchFamily="18" charset="0"/>
                <a:cs typeface="Times New Roman" pitchFamily="18" charset="0"/>
              </a:rPr>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اتفق جمهور الشيعة </a:t>
            </a:r>
            <a:r>
              <a:rPr lang="ar-IQ" sz="2400" dirty="0" err="1" smtClean="0">
                <a:solidFill>
                  <a:schemeClr val="tx1"/>
                </a:solidFill>
                <a:latin typeface="Times New Roman" pitchFamily="18" charset="0"/>
                <a:cs typeface="Times New Roman" pitchFamily="18" charset="0"/>
              </a:rPr>
              <a:t>الإمامية</a:t>
            </a:r>
            <a:r>
              <a:rPr lang="ar-IQ" sz="2400" dirty="0" smtClean="0">
                <a:solidFill>
                  <a:schemeClr val="tx1"/>
                </a:solidFill>
                <a:latin typeface="Times New Roman" pitchFamily="18" charset="0"/>
                <a:cs typeface="Times New Roman" pitchFamily="18" charset="0"/>
              </a:rPr>
              <a:t> </a:t>
            </a:r>
            <a:r>
              <a:rPr lang="ar-IQ" sz="2400" dirty="0" err="1" smtClean="0">
                <a:solidFill>
                  <a:schemeClr val="tx1"/>
                </a:solidFill>
                <a:latin typeface="Times New Roman" pitchFamily="18" charset="0"/>
                <a:cs typeface="Times New Roman" pitchFamily="18" charset="0"/>
              </a:rPr>
              <a:t>الإثنى</a:t>
            </a:r>
            <a:r>
              <a:rPr lang="ar-IQ" sz="2400" dirty="0" smtClean="0">
                <a:solidFill>
                  <a:schemeClr val="tx1"/>
                </a:solidFill>
                <a:latin typeface="Times New Roman" pitchFamily="18" charset="0"/>
                <a:cs typeface="Times New Roman" pitchFamily="18" charset="0"/>
              </a:rPr>
              <a:t> عشرية على أن أصول الدين خمسة وهي:[ 21</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1. التوحيد.</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2. العدل.</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3. النبوة.</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4. الإمامة.</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5. المعاد</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 </a:t>
            </a:r>
            <a:r>
              <a:rPr lang="ar-IQ" sz="2400" b="1" dirty="0" smtClean="0">
                <a:solidFill>
                  <a:schemeClr val="tx1"/>
                </a:solidFill>
                <a:latin typeface="Times New Roman" pitchFamily="18" charset="0"/>
                <a:cs typeface="Times New Roman" pitchFamily="18" charset="0"/>
              </a:rPr>
              <a:t>الأصل الأول: </a:t>
            </a:r>
            <a:r>
              <a:rPr lang="ar-IQ" sz="2400" b="1" dirty="0" smtClean="0">
                <a:solidFill>
                  <a:schemeClr val="tx1"/>
                </a:solidFill>
                <a:latin typeface="Times New Roman" pitchFamily="18" charset="0"/>
                <a:cs typeface="Times New Roman" pitchFamily="18" charset="0"/>
              </a:rPr>
              <a:t>التوحيد</a:t>
            </a:r>
            <a:r>
              <a:rPr lang="ar-IQ" sz="2400" dirty="0" smtClean="0">
                <a:solidFill>
                  <a:schemeClr val="tx1"/>
                </a:solidFill>
                <a:latin typeface="Times New Roman" pitchFamily="18" charset="0"/>
                <a:cs typeface="Times New Roman" pitchFamily="18" charset="0"/>
              </a:rPr>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وهو الاعتقاد بأن الله واحد لا شريك له، وللتوحيد أربعة أقسام:</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1. توحيد في الذات: وهو الاعتقاد بأن الله سبحانه لا شريك له في وجوب الوجود لذاته.</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2. توحيد في الصفات: وهو الاعتقاد بأنه لا نظير له في صفاته، وأنها عين الذات.</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3. توحيد في الربوبية والفعل: وهو الاعتقاد بأن لا مؤثر في الوجود إلا الله، فهو الخالق والرازق والمحيي والمميت... </a:t>
            </a:r>
            <a:r>
              <a:rPr lang="ar-IQ" sz="2400" dirty="0" err="1" smtClean="0">
                <a:solidFill>
                  <a:schemeClr val="tx1"/>
                </a:solidFill>
                <a:latin typeface="Times New Roman" pitchFamily="18" charset="0"/>
                <a:cs typeface="Times New Roman" pitchFamily="18" charset="0"/>
              </a:rPr>
              <a:t>إلخ</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4. توحيد في </a:t>
            </a:r>
            <a:r>
              <a:rPr lang="ar-IQ" sz="2400" dirty="0" err="1" smtClean="0">
                <a:solidFill>
                  <a:schemeClr val="tx1"/>
                </a:solidFill>
                <a:latin typeface="Times New Roman" pitchFamily="18" charset="0"/>
                <a:cs typeface="Times New Roman" pitchFamily="18" charset="0"/>
              </a:rPr>
              <a:t>الألوهية</a:t>
            </a:r>
            <a:r>
              <a:rPr lang="ar-IQ" sz="2400" dirty="0" smtClean="0">
                <a:solidFill>
                  <a:schemeClr val="tx1"/>
                </a:solidFill>
                <a:latin typeface="Times New Roman" pitchFamily="18" charset="0"/>
                <a:cs typeface="Times New Roman" pitchFamily="18" charset="0"/>
              </a:rPr>
              <a:t> والعبادة: وهو أن يعبد وحده ولا يشرك بعبادته أحد</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قال تعالى (</a:t>
            </a:r>
            <a:r>
              <a:rPr lang="ar-IQ" sz="2400" dirty="0" smtClean="0">
                <a:solidFill>
                  <a:schemeClr val="tx1"/>
                </a:solidFill>
                <a:latin typeface="Times New Roman" pitchFamily="18" charset="0"/>
                <a:cs typeface="Times New Roman" pitchFamily="18" charset="0"/>
              </a:rPr>
              <a:t>فَأَرْسَلْنا فِيهِمْ رَسُولاً مِنْهُمْ أَنِ اعْبُدُوا اللَّهَ مَا لَكُمْ مِنْ إِلهٍ غَيْرُهُ أَفَلا </a:t>
            </a:r>
            <a:r>
              <a:rPr lang="ar-IQ" sz="2400" dirty="0" smtClean="0">
                <a:solidFill>
                  <a:schemeClr val="tx1"/>
                </a:solidFill>
                <a:latin typeface="Times New Roman" pitchFamily="18" charset="0"/>
                <a:cs typeface="Times New Roman" pitchFamily="18" charset="0"/>
              </a:rPr>
              <a:t>تَتَّقُونَ)(سورة المؤمنون : 32) </a:t>
            </a:r>
            <a:br>
              <a:rPr lang="ar-IQ" sz="2400" dirty="0" smtClean="0">
                <a:solidFill>
                  <a:schemeClr val="tx1"/>
                </a:solidFill>
                <a:latin typeface="Times New Roman" pitchFamily="18" charset="0"/>
                <a:cs typeface="Times New Roman" pitchFamily="18" charset="0"/>
              </a:rPr>
            </a:br>
            <a:endParaRPr lang="ar-IQ" sz="2400"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714356"/>
            <a:ext cx="8305800" cy="5296680"/>
          </a:xfrm>
        </p:spPr>
        <p:txBody>
          <a:bodyPr>
            <a:normAutofit fontScale="90000"/>
          </a:bodyPr>
          <a:lstStyle/>
          <a:p>
            <a:pPr algn="r"/>
            <a:r>
              <a:rPr lang="ar-IQ" sz="2400" b="1" dirty="0" smtClean="0">
                <a:solidFill>
                  <a:schemeClr val="tx1"/>
                </a:solidFill>
                <a:latin typeface="Times New Roman" pitchFamily="18" charset="0"/>
                <a:cs typeface="Times New Roman" pitchFamily="18" charset="0"/>
              </a:rPr>
              <a:t>الأصل الثاني: </a:t>
            </a:r>
            <a:r>
              <a:rPr lang="ar-IQ" sz="2400" b="1" dirty="0" smtClean="0">
                <a:solidFill>
                  <a:schemeClr val="tx1"/>
                </a:solidFill>
                <a:latin typeface="Times New Roman" pitchFamily="18" charset="0"/>
                <a:cs typeface="Times New Roman" pitchFamily="18" charset="0"/>
              </a:rPr>
              <a:t>العدل</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العدل في اللغة ضد الظلم، </a:t>
            </a:r>
            <a:r>
              <a:rPr lang="ar-IQ" sz="2400" dirty="0" err="1" smtClean="0">
                <a:solidFill>
                  <a:schemeClr val="tx1"/>
                </a:solidFill>
                <a:latin typeface="Times New Roman" pitchFamily="18" charset="0"/>
                <a:cs typeface="Times New Roman" pitchFamily="18" charset="0"/>
              </a:rPr>
              <a:t>ويرادفه</a:t>
            </a:r>
            <a:r>
              <a:rPr lang="ar-IQ" sz="2400" dirty="0" smtClean="0">
                <a:solidFill>
                  <a:schemeClr val="tx1"/>
                </a:solidFill>
                <a:latin typeface="Times New Roman" pitchFamily="18" charset="0"/>
                <a:cs typeface="Times New Roman" pitchFamily="18" charset="0"/>
              </a:rPr>
              <a:t> في ذلك الحق، والإنصاف، وقد فسّر الظلم في اللغة بعدة معان، منها </a:t>
            </a:r>
            <a:r>
              <a:rPr lang="ar-IQ" sz="2400" dirty="0" smtClean="0">
                <a:solidFill>
                  <a:schemeClr val="tx1"/>
                </a:solidFill>
                <a:latin typeface="Times New Roman" pitchFamily="18" charset="0"/>
                <a:cs typeface="Times New Roman" pitchFamily="18" charset="0"/>
              </a:rPr>
              <a:t>وضع </a:t>
            </a:r>
            <a:r>
              <a:rPr lang="ar-IQ" sz="2400" dirty="0" smtClean="0">
                <a:solidFill>
                  <a:schemeClr val="tx1"/>
                </a:solidFill>
                <a:latin typeface="Times New Roman" pitchFamily="18" charset="0"/>
                <a:cs typeface="Times New Roman" pitchFamily="18" charset="0"/>
              </a:rPr>
              <a:t>الشيء في غير محله</a:t>
            </a: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ومنها انتقاص الحق، كما في قوله تعالى: ولم تظلم منه </a:t>
            </a:r>
            <a:r>
              <a:rPr lang="ar-IQ" sz="2400" dirty="0" smtClean="0">
                <a:solidFill>
                  <a:schemeClr val="tx1"/>
                </a:solidFill>
                <a:latin typeface="Times New Roman" pitchFamily="18" charset="0"/>
                <a:cs typeface="Times New Roman" pitchFamily="18" charset="0"/>
              </a:rPr>
              <a:t>شيئا</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قال تعالى (</a:t>
            </a:r>
            <a:r>
              <a:rPr lang="ar-IQ" sz="2400" b="1" dirty="0" smtClean="0">
                <a:solidFill>
                  <a:schemeClr val="tx1"/>
                </a:solidFill>
                <a:latin typeface="Times New Roman" pitchFamily="18" charset="0"/>
                <a:cs typeface="Times New Roman" pitchFamily="18" charset="0"/>
              </a:rPr>
              <a:t>كِلْتَا الْجَنَّتَيْنِ آتَتْ أُكُلَها وَلَمْ تَظْلِمْ مِنْهُ شَيْئاً وَفَجَّرْنا خِلالَهُما </a:t>
            </a:r>
            <a:r>
              <a:rPr lang="ar-IQ" sz="2400" b="1" dirty="0" smtClean="0">
                <a:solidFill>
                  <a:schemeClr val="tx1"/>
                </a:solidFill>
                <a:latin typeface="Times New Roman" pitchFamily="18" charset="0"/>
                <a:cs typeface="Times New Roman" pitchFamily="18" charset="0"/>
              </a:rPr>
              <a:t>نَهَراً)(سورة الكهف :33)</a:t>
            </a:r>
            <a:r>
              <a:rPr lang="ar-IQ" sz="2400" b="1"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أي</a:t>
            </a:r>
            <a:r>
              <a:rPr lang="ar-IQ" sz="2400" dirty="0" smtClean="0">
                <a:solidFill>
                  <a:schemeClr val="tx1"/>
                </a:solidFill>
                <a:latin typeface="Times New Roman" pitchFamily="18" charset="0"/>
                <a:cs typeface="Times New Roman" pitchFamily="18" charset="0"/>
              </a:rPr>
              <a:t>: ولم تنقص منه شيئا</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t>
            </a:r>
            <a:r>
              <a:rPr lang="ar-IQ" sz="2400" dirty="0" smtClean="0">
                <a:solidFill>
                  <a:schemeClr val="tx1"/>
                </a:solidFill>
                <a:latin typeface="Times New Roman" pitchFamily="18" charset="0"/>
                <a:cs typeface="Times New Roman" pitchFamily="18" charset="0"/>
              </a:rPr>
              <a:t>أما الظلم في الاصطلاح الشرعي فقد فسره الشيخ </a:t>
            </a:r>
            <a:r>
              <a:rPr lang="ar-IQ" sz="2400" dirty="0" err="1" smtClean="0">
                <a:solidFill>
                  <a:schemeClr val="tx1"/>
                </a:solidFill>
                <a:latin typeface="Times New Roman" pitchFamily="18" charset="0"/>
                <a:cs typeface="Times New Roman" pitchFamily="18" charset="0"/>
              </a:rPr>
              <a:t>الطبرسي</a:t>
            </a:r>
            <a:r>
              <a:rPr lang="ar-IQ" sz="2400" dirty="0" smtClean="0">
                <a:solidFill>
                  <a:schemeClr val="tx1"/>
                </a:solidFill>
                <a:latin typeface="Times New Roman" pitchFamily="18" charset="0"/>
                <a:cs typeface="Times New Roman" pitchFamily="18" charset="0"/>
              </a:rPr>
              <a:t> عند تفسير </a:t>
            </a:r>
            <a:r>
              <a:rPr lang="ar-IQ" sz="2400" dirty="0" smtClean="0">
                <a:solidFill>
                  <a:schemeClr val="tx1"/>
                </a:solidFill>
                <a:latin typeface="Times New Roman" pitchFamily="18" charset="0"/>
                <a:cs typeface="Times New Roman" pitchFamily="18" charset="0"/>
              </a:rPr>
              <a:t>الآية(</a:t>
            </a:r>
            <a:r>
              <a:rPr lang="ar-IQ" sz="2400" b="1" dirty="0" smtClean="0">
                <a:solidFill>
                  <a:schemeClr val="tx1"/>
                </a:solidFill>
                <a:latin typeface="Times New Roman" pitchFamily="18" charset="0"/>
                <a:cs typeface="Times New Roman" pitchFamily="18" charset="0"/>
              </a:rPr>
              <a:t>إِنَّ اللَّهَ لا يَظْلِمُ مِثْقالَ ذَرَّةٍ وَإِنْ تَكُ حَسَنَةً يُضاعِفْها وَيُؤْتِ مِنْ لَدُنْهُ أَجْراً عَظِيماً </a:t>
            </a:r>
            <a:r>
              <a:rPr lang="ar-IQ" sz="2400" b="1" dirty="0" smtClean="0">
                <a:solidFill>
                  <a:schemeClr val="tx1"/>
                </a:solidFill>
                <a:latin typeface="Times New Roman" pitchFamily="18" charset="0"/>
                <a:cs typeface="Times New Roman" pitchFamily="18" charset="0"/>
              </a:rPr>
              <a:t>)(سورة النساء : 40</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فقال ما نصّه: (إن الظلم هو الألم </a:t>
            </a:r>
            <a:r>
              <a:rPr lang="ar-IQ" sz="2400" dirty="0" smtClean="0">
                <a:solidFill>
                  <a:schemeClr val="tx1"/>
                </a:solidFill>
                <a:latin typeface="Times New Roman" pitchFamily="18" charset="0"/>
                <a:cs typeface="Times New Roman" pitchFamily="18" charset="0"/>
              </a:rPr>
              <a:t>الذي</a:t>
            </a:r>
            <a:r>
              <a:rPr lang="ar-IQ" sz="2400" dirty="0" smtClean="0">
                <a:solidFill>
                  <a:schemeClr val="tx1"/>
                </a:solidFill>
                <a:latin typeface="Times New Roman" pitchFamily="18" charset="0"/>
                <a:cs typeface="Times New Roman" pitchFamily="18" charset="0"/>
              </a:rPr>
              <a:t> نفع فيه يوفي عليه، ولا دفع مضرة أعظم منه عاجلا ولا آجلا،ً ولا يكون مستحقا،ً ولا واقعا على وجه الموافقة، وأصله وضع الشيء </a:t>
            </a:r>
            <a:r>
              <a:rPr lang="ar-IQ" sz="2400" dirty="0" smtClean="0">
                <a:solidFill>
                  <a:schemeClr val="tx1"/>
                </a:solidFill>
                <a:latin typeface="Times New Roman" pitchFamily="18" charset="0"/>
                <a:cs typeface="Times New Roman" pitchFamily="18" charset="0"/>
              </a:rPr>
              <a:t>في غير </a:t>
            </a:r>
            <a:r>
              <a:rPr lang="ar-IQ" sz="2400" dirty="0" smtClean="0">
                <a:solidFill>
                  <a:schemeClr val="tx1"/>
                </a:solidFill>
                <a:latin typeface="Times New Roman" pitchFamily="18" charset="0"/>
                <a:cs typeface="Times New Roman" pitchFamily="18" charset="0"/>
              </a:rPr>
              <a:t>موضعه، وقيل أصله الانتقاص من قوله تعالى: (ولم تظلم منه شيئا) فالظلم على هذا انتقاص الحق، إلى أن قال: (وإنما لا يختار </a:t>
            </a:r>
            <a:r>
              <a:rPr lang="ar-IQ" sz="2400" dirty="0" smtClean="0">
                <a:solidFill>
                  <a:schemeClr val="tx1"/>
                </a:solidFill>
                <a:latin typeface="Times New Roman" pitchFamily="18" charset="0"/>
                <a:cs typeface="Times New Roman" pitchFamily="18" charset="0"/>
              </a:rPr>
              <a:t>الله الظلم </a:t>
            </a:r>
            <a:r>
              <a:rPr lang="ar-IQ" sz="2400" dirty="0" smtClean="0">
                <a:solidFill>
                  <a:schemeClr val="tx1"/>
                </a:solidFill>
                <a:latin typeface="Times New Roman" pitchFamily="18" charset="0"/>
                <a:cs typeface="Times New Roman" pitchFamily="18" charset="0"/>
              </a:rPr>
              <a:t>ولا يجوز عليه الظلم، لأنه عالمِ بقبحه مستغنٍ عنه، وعالم بغناه عنه، وإنما يختار القبيح من يختاره لجهله بقبحه أو لحاجته </a:t>
            </a:r>
            <a:r>
              <a:rPr lang="ar-IQ" sz="2400" dirty="0" smtClean="0">
                <a:solidFill>
                  <a:schemeClr val="tx1"/>
                </a:solidFill>
                <a:latin typeface="Times New Roman" pitchFamily="18" charset="0"/>
                <a:cs typeface="Times New Roman" pitchFamily="18" charset="0"/>
              </a:rPr>
              <a:t>إليه </a:t>
            </a:r>
            <a:r>
              <a:rPr lang="ar-IQ" sz="2400" dirty="0" smtClean="0">
                <a:solidFill>
                  <a:schemeClr val="tx1"/>
                </a:solidFill>
                <a:latin typeface="Times New Roman" pitchFamily="18" charset="0"/>
                <a:cs typeface="Times New Roman" pitchFamily="18" charset="0"/>
              </a:rPr>
              <a:t>لدفع ضرر، أو لجر نفع، أو لجهله باستغنائه عنه، والله تعالى </a:t>
            </a:r>
            <a:r>
              <a:rPr lang="ar-IQ" sz="2400" dirty="0" smtClean="0">
                <a:solidFill>
                  <a:schemeClr val="tx1"/>
                </a:solidFill>
                <a:latin typeface="Times New Roman" pitchFamily="18" charset="0"/>
                <a:cs typeface="Times New Roman" pitchFamily="18" charset="0"/>
              </a:rPr>
              <a:t>منزه </a:t>
            </a:r>
            <a:r>
              <a:rPr lang="ar-IQ" sz="2400" dirty="0" smtClean="0">
                <a:solidFill>
                  <a:schemeClr val="tx1"/>
                </a:solidFill>
                <a:latin typeface="Times New Roman" pitchFamily="18" charset="0"/>
                <a:cs typeface="Times New Roman" pitchFamily="18" charset="0"/>
              </a:rPr>
              <a:t>عن جميع ذلك وعن سائر صفات النقص والعجز).[ </a:t>
            </a:r>
            <a:r>
              <a:rPr lang="ar-IQ" sz="2400" dirty="0" smtClean="0">
                <a:solidFill>
                  <a:schemeClr val="tx1"/>
                </a:solidFill>
                <a:latin typeface="Times New Roman" pitchFamily="18" charset="0"/>
                <a:cs typeface="Times New Roman" pitchFamily="18" charset="0"/>
              </a:rPr>
              <a:t>22</a:t>
            </a:r>
            <a:endParaRPr lang="ar-IQ" sz="24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385</TotalTime>
  <Words>135</Words>
  <PresentationFormat>عرض على الشاشة (3:4)‏</PresentationFormat>
  <Paragraphs>14</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تدفق</vt:lpstr>
      <vt:lpstr>أصول الدين الإسلامي إعداد  م.م إسراء حميد العبيدي</vt:lpstr>
      <vt:lpstr>أصول الدين الإسلامي المراد بأصول الدين القواعد التي يرتكز عليها الدين، والأسس التي يقوم عليها الإيمان بحيث إذا فُقدت أو فُقد إحداها لا يكون إيمان.وقد اختلف المسلمون فيما يعتبر من الأصول من العقائد الدينية وما لا يعتبر منها. أهل السنة والجماعة اتفق جمهور أهل السنة على أن أصول الدين (أركان الإيمان) ستة وهي:[18 ]  1. الإيمان بالله. 2. الإيمان بالملائكة. 3. الإيمان بالكتب السماوية. 4. الإيمان بالرسل. 5. الإيمان باليوم الآخر. 6. الإيمان بالقدر خيره وشره.   </vt:lpstr>
      <vt:lpstr>الركن الأول: الإيمان بالله تعالى  وهو أن يعتقد الإنسان بوجوده، ووحدانيته، وأنه لا مثيل له، ولا شبيه، وأنه متفرد بكل صفات الكمال من عدل وحكمة وعلم ..  منزه عن كل صفات النقص.  الركن الثاني: الإيمان بالملائكة الملائكة أجسام نورانية، لهم قوة خارقة تدانيها قوة البشر، ولهم وظائف يؤدونها بصدق وإخلاص، وهم معصومون عن الخطأ عمداً وسهواً قوله تعالى:(يَا أَيُّهَا الَّذِينَ آمَنُوا قُوا أَنْفُسَكُمْ وَأَهْلِيكُمْ نَاراً وَقُودُهَا النَّاسُ وَالْحِجارَةُ عَلَيْها مَلائِكَةٌ غِلاظٌ شِدادٌ لا يَعْصُونَ اللَّهَ ما أَمَرَهُمْ وَيَفْعَلُونَ ما يُؤْمَرُونَ) (سورة التحريم: 6) ووجود الملائكة ثابت بالدليل القطعي من الكتاب والسنة: قوله تعالى:(آمَنَ الرَّسُولُ بِمَآ أُنْزِلَ إِلَيْهِ مِن رَّبِّهِ وَالْمُؤْمِنُونَ كُلٌّ آمَنَ بِاللَّهِ وَمَلائِكَتِهِ وَكُتُبِهِ وَرُسُلِهِ لاَ نُفَرِّقُ بَيْنَ أَحَدٍ مِّن رُّسُلِهِ وَقَالُواْ سَمِعْنَا وَأَطَعْنَا غُفْرَانَكَ رَبَّنَا وَإِلَيْكَ الْمَصِيرُ) (سورة البقرة : 285)    </vt:lpstr>
      <vt:lpstr>وليس الإيمان بالملائكة مستحيلا عند العقل، بل هو من الممكنات التي يجوّز العقل وجودها. ومن هنا كان إنكار وجودهم كفرا بإجماع المسلمين، بل بنص القرآن الكريم : قال الله عزَّ وجلَّ: (يَا أَيُّهَا الَّذِينَ آمَنُوا آمِنُوا بِاللَّهِ وَرَسُولِهِ وَالْكِتَابِ الَّذِي نَزَّلَ عَلَى رَسُولِهِ وَالْكِتَابِ الَّذِي أَنْزَلَ مِنْ قَبْلُ وَمَنْ يَكْفُرْ بِاللَّهِ وَمَلَائِكَتِهِ وَكُتُبِهِ وَرُسُلِهِ وَالْيَوْمِ الْآخِرِ فَقَدْ ضَلَّ ضَلَالًا بَعِيدًا )(سورة النساء :136)  على أن الإيمان بنبوة محمد  ونزول القرآن عليه يستلزم الإيمان بالملائكة، فإنكار وجودهم إنكار للنبوة وللقرآن معا. [19]  الركن الثالث: الإيمان بالكتب المنزلة  وقد ذكر القرآن الكريم أسماء تلك الكتب التي تضمنت التعاليم الإلهية منها صحف إبراهيم وتوراة موسى وإنجيل عيسى (عليهم السلام).  وقد دعانا الإسلام إلى التصديق بهذه الكتب وبجميع ما أنزل جملة، لكن الله سبحانه وتعالى ألزم المسلمين العمل بالقرآن لأنه متضمن لجميع التعاليم الإلهية، ومحتو لتلك الكتب:  قال تعالى (وَأَنزَلْنَآ إِلَيْكَ الْكِتَابَ بِالْحَقِّ مُصَدِّقاً لِّمَا بَيْنَ يَدَيْهِ مِنَ الْكِتَابِ وَمُهَيْمِناً عَلَيْهِ فَاحْكُم بَيْنَهُم بِمَآ أَنزَلَ اللَّهُ وَلاَ تَتَّبِعْ أَهْوَآءَهُمْ عَمَّا جَآءَكَ مِنَ الْحَقِّ لِكُلٍّ جَعَلْنَا مِنكُمْ شِرْعَةً وَمِنْهَاجاً وَلَوْ شَآءَ اللَّهُ لَجَعَلَكُمْ أُمَّةً وَاحِدَةً ولكن لِّيَبْلُوَكُمْ فِي مَآ آتَاكُم سورة المائدة : 48))فَاسْتَبِقُوا الخَيْرَاتِ إِلَى الله مَرْجِعُكُمْ جَمِيعاً فَيُنَبِّئُكُم بِمَا كُنتُمْ فِيهِ تَخْتَلِفُونَ)</vt:lpstr>
      <vt:lpstr>الركن الرابع: الإيمان بالرسل  اقتضت حكمة الله تعالى أن يبعث في كل أمة رسولا،ً يعلمّهم الكتاب والحكمة ويدعوهم إلى عبادة الله وحده قال تعالى:(وَلَقَدْ بَعَثْنا فِي كُلِّ أُمَّةٍ رَسُولاً أَنِ اعْبُدُوا اللَّهَ وَاجْتَنِبُوا الطَّاغُوتَ فَمِنْهُمْ مَنْ هَدَى اللَّهُ وَمِنْهُمْ مَنْ حَقَّتْ عَلَيْهِ الضَّلالَةُ فَسِيرُوا فِي الْأَرْضِ فَانْظُرُوا كَيْفَ كانَ عاقِبَةُ الْمُكَذِّبِينَ )(سورة النحل : 36)  ومن أجل وحدة دعوة الرسل هذه، دعا الإسلام أتباعه إلى التصديق بجميع رسل الله - في الجملة - وعدم إنكار نبوة أحد منهم: قال تعالى: (آمَنَ الرَّسُولُ بِمَآ أُنْزِلَ إِلَيْهِ مِن رَّبِّهِ وَالْمُؤْمِنُونَ كُلٌّ آمَنَ بِاللَّهِ وَمَلائِكَتِهِ وَكُتُبِهِ وَرُسُلِهِ لاَ نُفَرِّقُ بَيْنَ أَحَدٍ مِّن رُّسُلِهِ وَقَالُواْ سَمِعْنَا وَأَطَعْنَا غُفْرَانَكَ رَبَّنَا وَإِلَيْكَ الْمَصِيرُ) (سورة البقرة: 285)  كما أمر الإسلام أتباعه باعتقاد أن هؤلاء الرسل كانوا متصفين بأفضل الصفات البشرية من أمانة وصدق وذكاء منزّهين عن الرذائل والنقائص من خيانة وكذب وغباء (وَجَعَلْناهُمْ أَئِمَّةً يَهْدُونَ بِأَمْرِنا وَأَوْحَيْنا إِلَيْهِمْ فِعْلَ الْخَيْراتِ وَإِقامَ الصَّلاةِ وَإِيتاءَ الزَّكاةِ وَكانُوا لَنا عابِدِينَ ) (سورة الانبياء: 73)</vt:lpstr>
      <vt:lpstr>الركن الخامس: الإيمان باليوم الآخر  وهو أن يعتقد الإنسان بوجود حياة أخرى بعد الموت، وذلك بعد أن يبعث الله تعالى الخلائق بعد موتهم للحساب والجزاء قال تعالى (وَلِلَّهِ ما فِي السَّماواتِ وَما فِي الْأَرْضِ لِيَجْزِيَ الَّذِينَ أَساؤُا بِما عَمِلُوا وَيَجْزِيَ الَّذِينَ أَحْسَنُوا بِالْحُسْنَى) (سورة النجم :31)   الركن السادس: الإيمان بالقدر  بعدما اقتضت حكمة الله تعالى خلق العباد، لم يتركهم هملا بل أرسل إليهم قال تعالى (رُسُلاً مُبَشِّرِينَ وَمُنْذِرِينَ لِئَلاَّ يَكُونَ لِلنَّاسِ عَلَى اللَّهِ حُجَّةٌ بَعْدَ الرُّسُلِ وَكانَ اللَّهُ عَزِيزاً حَكِيماً)(سورة النساء : 165)  وبعد أن بينّ لهم ذلك منحهم إرادة مستقلة تتصرف في حرية تامة، فتأتي ما تشاء وتدع ما تشاء من الأفعال قال تعالى(وَقُلِ الْحَقُّ مِنْ رَبِّكُمْ فَمَنْ شاءَ فَلْيُؤْمِنْ وَمَنْ شاءَ فَلْيَكْفُرْ إِنَّا أَعْتَدْنا لِلظَّالِمِينَ نَارًا أَحاطَ بِهِمْ سُرادِقُها وَإِنْ يَسْتَغِيثُوا يُغاثُوا بِماءٍ كَالْمُهْلِ يَشْوِي الْوُجُوهَ بِئْسَ الشَّرابُ وَساءَتْ مُرْتَفَقاً)(سورة الكهف : 29)   </vt:lpstr>
      <vt:lpstr>فالقضاء هو: علم الله المحيط بما كان وما يكون وما هو كائن إلى يوم الحساب والجزاء.  والقدر هو: وقوع الحوادث في الأزمنة والأشخاص طبقا لما في علم الله جلتّ حكمته. ومعنى الإيمان بهما هو: الاعتقاد بأن ما يصيب الإنسان من خير أو شر واقع حسب تقدير الله تعالى وعلمه. وعلم الله بما سيقع من عباده ووقوعه منهم حسب هذا العلم والتقدير، لا يعني أن العباد مجبرون في أفعالهم،ملزمون بالإتيان بها وإلا بطل الثواب والعقاب، والأمر والنهي والوعد والوعيد، بل الإنسان هو الذي يخط أفعاله بنفسه متخذا الطريق الذي يراه , قال تعالى(فَمَنْ يَعْمَلْ مِثْقالَ ذَرَّةٍ خَيْراً يَرَهُ (7) وَمَنْ يَعْمَلْ مِثْقالَ ذَرَّةٍ شَرًّا يَرَهُ) (سورة الزلزلة : 7-8)  أما أصول الإسلام (أركان الإسلام) عند أهل السنة فهي ما وردت في الحديث النبوي: [20] 1. شهادة أن لا إله إلا الله، وأن محمدا رسول الله. 2. إقام الصلاة. 3. إيتاء الزكاة.  4. صوم رمضان.  5. حج البيت لمن استطاع إليه سبيلا.  </vt:lpstr>
      <vt:lpstr>الشيعة الإمامية  اتفق جمهور الشيعة الإمامية الإثنى عشرية على أن أصول الدين خمسة وهي:[ 21 1. التوحيد. 2. العدل. 3. النبوة. 4. الإمامة. 5. المعاد.  الأصل الأول: التوحيد  وهو الاعتقاد بأن الله واحد لا شريك له، وللتوحيد أربعة أقسام: 1. توحيد في الذات: وهو الاعتقاد بأن الله سبحانه لا شريك له في وجوب الوجود لذاته. 2. توحيد في الصفات: وهو الاعتقاد بأنه لا نظير له في صفاته، وأنها عين الذات. 3. توحيد في الربوبية والفعل: وهو الاعتقاد بأن لا مؤثر في الوجود إلا الله، فهو الخالق والرازق والمحيي والمميت... إلخ.  4. توحيد في الألوهية والعبادة: وهو أن يعبد وحده ولا يشرك بعبادته أحد: قال تعالى (فَأَرْسَلْنا فِيهِمْ رَسُولاً مِنْهُمْ أَنِ اعْبُدُوا اللَّهَ مَا لَكُمْ مِنْ إِلهٍ غَيْرُهُ أَفَلا تَتَّقُونَ)(سورة المؤمنون : 32)  </vt:lpstr>
      <vt:lpstr>الأصل الثاني: العدل  العدل في اللغة ضد الظلم، ويرادفه في ذلك الحق، والإنصاف، وقد فسّر الظلم في اللغة بعدة معان، منها وضع الشيء في غير محله، ومنها انتقاص الحق، كما في قوله تعالى: ولم تظلم منه شيئا قال تعالى (كِلْتَا الْجَنَّتَيْنِ آتَتْ أُكُلَها وَلَمْ تَظْلِمْ مِنْهُ شَيْئاً وَفَجَّرْنا خِلالَهُما نَهَراً)(سورة الكهف :33) أي: ولم تنقص منه شيئا.  أما الظلم في الاصطلاح الشرعي فقد فسره الشيخ الطبرسي عند تفسير الآية(إِنَّ اللَّهَ لا يَظْلِمُ مِثْقالَ ذَرَّةٍ وَإِنْ تَكُ حَسَنَةً يُضاعِفْها وَيُؤْتِ مِنْ لَدُنْهُ أَجْراً عَظِيماً )(سورة النساء : 40)  فقال ما نصّه: (إن الظلم هو الألم الذي نفع فيه يوفي عليه، ولا دفع مضرة أعظم منه عاجلا ولا آجلا،ً ولا يكون مستحقا،ً ولا واقعا على وجه الموافقة، وأصله وضع الشيء في غير موضعه، وقيل أصله الانتقاص من قوله تعالى: (ولم تظلم منه شيئا) فالظلم على هذا انتقاص الحق، إلى أن قال: (وإنما لا يختار الله الظلم ولا يجوز عليه الظلم، لأنه عالمِ بقبحه مستغنٍ عنه، وعالم بغناه عنه، وإنما يختار القبيح من يختاره لجهله بقبحه أو لحاجته إليه لدفع ضرر، أو لجر نفع، أو لجهله باستغنائه عنه، والله تعالى منزه عن جميع ذلك وعن سائر صفات النقص والعجز).[ 22</vt:lpstr>
      <vt:lpstr>الأصل الثالث: النبوة   النبوة وظيفة إلهية يخص الله بها مَن يشاء من عباده، وهي لطف من الله بعباده، والمقصود باللطف هنا هو ما يكون معه العبد أقرب إلى الطاعة وأبعد عن المعصية، والرسول يحقق تلك الفائدة، ويشير إليه قوله تعالى:  (وَلَوْ أَنَّا أَهْلَكْناهُمْ بِعَذابٍ مِنْ قَبْلِهِ لَقالُوا رَبَّنا لَوْلا أَرْسَلْتَ إِلَيْنا رَسُولاً فَنَتَّبِعَ آياتِكَ مِنْ قَبْلِ أَنْ نَذِلَّ وَنَخْزى) (سورة طه :134) فلابد والحالة هذه من أن يرسل إليهم رسولا ليبين لهم : الأحكام، ويعرّفهم الحلال من الحرام، ويقيم الحدود، وينتصف للمظلوم من الظالم، ويحكم بين الناس بالعدل قوله تعالى (رُسُلاً مُبَشِّرِينَ وَمُنْذِرِينَ لِئَلاَّ يَكُونَ لِلنَّاسِ عَلَى اللَّهِ حُجَّةٌ بَعْدَ الرُّسُلِ وَكانَ اللَّهُ عَزِيزاً حَكِيماً)(سورة النساء : 165) والواجب على المسلم هو الإيمان بجميع رسل الله - في الجملة - والإيمان بنبوة محمد (صلى الله عليه وسلم) خاصة إذ هو المعتبر أصل من أصول الدين الإسلامي.      </vt:lpstr>
      <vt:lpstr>الأصل الرابع: الإمامة  وهي رئاسة عامة في أمور الدين والدنيا لشخص من الأشخاص نيابة عن النبي (صلى الله عليه وسلم)، ويعتقد الشيعة أن الإمامة منصب إلهي كالنبوة، فكما أن الله سبحانه يختار مَن يشاء من عباده للنبوة والرسالة، فكذلك يختار للإمامة مَن يشاء، ويأمر نبيه بالنص عليه، وأن ينصبه إماماً للناس من بعده، للقيام بالوظائف التي كان على النبي أن يقوم بها، سوى أن الإمام لا يوحى إليه كالنبي، وإنما يتلقى الأحكام منه مع تسديد إلهي، فالنبي مبلغ عن الله، والإمام مبلغ عن النبي.[ 23 الأصل الخامس: المعاد ومعناه أن يعيد الله الخلائق بعد الموت إلى الحياة لتجزى كل نفس بما تسعى، ويجب على المسلم أن يعتقد بأن الله يعيد الخلائق بعد الموت بأجسامهم وأرواحهم وعلى صورهم التي كانوا عليها في دار الدنيا للحساب والجزاء. , قال تعالى(فَمَنْ يَعْمَلْ مِثْقالَ ذَرَّةٍ خَيْراً يَرَهُ (7) وَمَنْ يَعْمَلْ مِثْقالَ ذَرَّةٍ شَرًّا يَرَهُ) (سورة الزلزلة : 7-8)</vt:lpstr>
      <vt:lpstr> المعتزلة   اتفق المعتزلة على أن أصول الدين خمسة وهي:[24] [25]  1. التوحيد. 2. العدل. 3. المنزلة بين المنزلتين. 4. الوعد والوعيد. 5. الأمر بالمعروف والنهي عن المنكر.  الأصل الأول: التوحيد  وهو إنكار التعدد والاعتقاد بأن الله واحد لا يشاركه غيره فيما يستحق من الصفات نفيا وإثباتا على الحد الذي يستحقه، والإقرار به، ولذلك اشتدوا في حربهم للثنوية من الفرس القائلين بمبدأين هما النور والظلمة، كما أنكروا الصفات القديمة الزائدة على الذات فقالوا: هو عالم بذاته، قادر بذاته، حي بذاته، لا بعلم وقدرة وحياة [26]  الأصل الثاني: العدل  ومعناه أن الله عادل، وأن عدله - ما دام قد كلفّ الإنسان - أن يجعل له قدرة وإرادة بحيث يكون الإنسان هو المحدث لأفعاله المسؤول عنها ولا يكون لله دخل في ذلك، وهذا الأصل موجّه ضد الجبرية القائلين بأن الله خالق كل شيء وفاعل كل شيء بما في ذلك أفعال الإنسان بحيث يكون الإنسان مجبرا.ً </vt:lpstr>
      <vt:lpstr>الأصل الثالث: المنزلة بين المنزلتين  ومعناه أن مرتكب الكبيرة ليس مؤمنا كما تقول المرجئة، وليس كافرا كما يقول الخوارج، وإنما هو في منزلة بين الكفر والإيمان، وهي منزلة الفسق.  الأصل الرابع: الوعد والوعيد  ومعناه أن الله سيفعل ما وعد به وتوعد عليه، فقد وعد سبحانه المطيعين بالثواب، وتوعد العُصاة بالعقاب والعذاب.  الأصل الخامس: الأمر بالمعروف والنهي عن المنكر  والمقصود بالأمر بالمعروف: إيقاع المعروف. وبالنهي عن المنكر: زوال المنكر، وهذا الأصل يقضي بمجاهدة كل مَن خالف حكم الله أو أمره ونهيه.</vt:lpstr>
      <vt:lpstr>المصادر   18- كتاب: أصول الدين الإسلامي، تأليف: قحطان الدوري،رشدي عليان، الناشر: دار الإمام الأعظم النعمان بن ثابت، الطبعة الثانية: 2011 م، ص: 44-41     19- كتاب: كبرى اليقينيات الكونية للدكتور محمد سعيد رمضان البوطي، ص:292   20- حديث صحيح أخرجه البخاري ومسلم.  21-كتاب: أصول الدين الإسلامي، تأليف: قحطان الدوري،رشدي عليان، الناشر: دار الإمام الأعظم النعمان بن ثابت الطبعة الثانية: 2011 م، ص: 46- 44.  22- مجمع البيان في تفسير القرآن، ج 3، ص: 48.  23- أصول الشيعة وأصولها للشيخ محمد حسين آل كاشف الغطاء، ص: 98.  24 . انظر هذه الأصول في شرح الأصول الخمسة للقاضي عبد الجبار.  25- كتاب: أصول الدين الإسلامي، تأليف: قحطان الدوري، رشدي عليان، الناشر: دار الإمام الأعظم النعمان بن ثابت،الطبعة الثانية: 2011م، ص:46- 48.  26 -انظر كتاب: الملل والنحل للإمام الشهرستاني، ج 1ص: 44 ، ومذاهب الإسلاميين للدكتور عبد الرحمن بدوي، ج 1، ص: 47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أصول الدين الإسلامي إعداد  م.م إسراء حميد العبيدي</dc:title>
  <dc:creator>Israa</dc:creator>
  <cp:lastModifiedBy>Israa</cp:lastModifiedBy>
  <cp:revision>77</cp:revision>
  <dcterms:created xsi:type="dcterms:W3CDTF">2019-04-10T19:02:33Z</dcterms:created>
  <dcterms:modified xsi:type="dcterms:W3CDTF">2019-09-07T17:02:52Z</dcterms:modified>
</cp:coreProperties>
</file>