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ADDECD61-6C56-438F-8EDE-80BFA62DF055}" type="datetimeFigureOut">
              <a:rPr lang="ar-IQ" smtClean="0"/>
              <a:t>27/04/1441</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40F4C014-7E85-4652-9F83-65E63BDCE08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DDECD61-6C56-438F-8EDE-80BFA62DF055}" type="datetimeFigureOut">
              <a:rPr lang="ar-IQ" smtClean="0"/>
              <a:t>27/04/1441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0F4C014-7E85-4652-9F83-65E63BDCE08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DDECD61-6C56-438F-8EDE-80BFA62DF055}" type="datetimeFigureOut">
              <a:rPr lang="ar-IQ" smtClean="0"/>
              <a:t>27/04/1441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0F4C014-7E85-4652-9F83-65E63BDCE08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DDECD61-6C56-438F-8EDE-80BFA62DF055}" type="datetimeFigureOut">
              <a:rPr lang="ar-IQ" smtClean="0"/>
              <a:t>27/04/1441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0F4C014-7E85-4652-9F83-65E63BDCE08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ADDECD61-6C56-438F-8EDE-80BFA62DF055}" type="datetimeFigureOut">
              <a:rPr lang="ar-IQ" smtClean="0"/>
              <a:t>27/04/1441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0F4C014-7E85-4652-9F83-65E63BDCE08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ADDECD61-6C56-438F-8EDE-80BFA62DF055}" type="datetimeFigureOut">
              <a:rPr lang="ar-IQ" smtClean="0"/>
              <a:t>27/04/1441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0F4C014-7E85-4652-9F83-65E63BDCE08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ADDECD61-6C56-438F-8EDE-80BFA62DF055}" type="datetimeFigureOut">
              <a:rPr lang="ar-IQ" smtClean="0"/>
              <a:t>27/04/1441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0F4C014-7E85-4652-9F83-65E63BDCE08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ADDECD61-6C56-438F-8EDE-80BFA62DF055}" type="datetimeFigureOut">
              <a:rPr lang="ar-IQ" smtClean="0"/>
              <a:t>27/04/1441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0F4C014-7E85-4652-9F83-65E63BDCE08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DECD61-6C56-438F-8EDE-80BFA62DF055}" type="datetimeFigureOut">
              <a:rPr lang="ar-IQ" smtClean="0"/>
              <a:t>27/04/1441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0F4C014-7E85-4652-9F83-65E63BDCE08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ADDECD61-6C56-438F-8EDE-80BFA62DF055}" type="datetimeFigureOut">
              <a:rPr lang="ar-IQ" smtClean="0"/>
              <a:t>27/04/1441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0F4C014-7E85-4652-9F83-65E63BDCE08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ADDECD61-6C56-438F-8EDE-80BFA62DF055}" type="datetimeFigureOut">
              <a:rPr lang="ar-IQ" smtClean="0"/>
              <a:t>27/04/1441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40F4C014-7E85-4652-9F83-65E63BDCE08D}"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DDECD61-6C56-438F-8EDE-80BFA62DF055}" type="datetimeFigureOut">
              <a:rPr lang="ar-IQ" smtClean="0"/>
              <a:t>27/04/1441</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0F4C014-7E85-4652-9F83-65E63BDCE08D}"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pPr algn="r"/>
            <a:r>
              <a:rPr lang="ar-IQ" dirty="0" smtClean="0"/>
              <a:t>التفسير التحليلي </a:t>
            </a:r>
            <a:endParaRPr lang="ar-IQ" dirty="0"/>
          </a:p>
        </p:txBody>
      </p:sp>
      <p:sp>
        <p:nvSpPr>
          <p:cNvPr id="5" name="عنصر نائب للمحتوى 4"/>
          <p:cNvSpPr>
            <a:spLocks noGrp="1"/>
          </p:cNvSpPr>
          <p:nvPr>
            <p:ph idx="1"/>
          </p:nvPr>
        </p:nvSpPr>
        <p:spPr/>
        <p:txBody>
          <a:bodyPr/>
          <a:lstStyle/>
          <a:p>
            <a:r>
              <a:rPr lang="ar-SA" b="1" dirty="0"/>
              <a:t>التحليل لغةً</a:t>
            </a:r>
            <a:r>
              <a:rPr lang="ar-SA" dirty="0"/>
              <a:t>: الأصل من التحليل الحل، ومعناه نقض وتفكيك التعقيد . </a:t>
            </a:r>
            <a:endParaRPr lang="ar-IQ" dirty="0" smtClean="0"/>
          </a:p>
          <a:p>
            <a:endParaRPr lang="en-US" dirty="0"/>
          </a:p>
          <a:p>
            <a:r>
              <a:rPr lang="ar-SA" b="1" dirty="0"/>
              <a:t>أمّا اصطلاحاً</a:t>
            </a:r>
            <a:r>
              <a:rPr lang="ar-SA" dirty="0"/>
              <a:t>، فهو أحد أنواع علم التفسير، ويُلزم هذا النوع من التفسير المفسّر على تحليل وتفسير آيات القرآن الكريم وسوره بالتسلسل دون التجاوز عن أي منها، فيتتبّع المفسّر عملية التحليل سورة بسورة وآية بآية، وهو ما كان ينتهجه المفسرون الأوائل . </a:t>
            </a:r>
            <a:endParaRPr lang="ar-IQ" dirty="0"/>
          </a:p>
        </p:txBody>
      </p:sp>
    </p:spTree>
    <p:extLst>
      <p:ext uri="{BB962C8B-B14F-4D97-AF65-F5344CB8AC3E}">
        <p14:creationId xmlns:p14="http://schemas.microsoft.com/office/powerpoint/2010/main" val="3703448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b="1" dirty="0" smtClean="0"/>
              <a:t/>
            </a:r>
            <a:br>
              <a:rPr lang="ar-IQ" b="1" dirty="0" smtClean="0"/>
            </a:br>
            <a:r>
              <a:rPr lang="ar-IQ" b="1" dirty="0"/>
              <a:t/>
            </a:r>
            <a:br>
              <a:rPr lang="ar-IQ" b="1" dirty="0"/>
            </a:br>
            <a:r>
              <a:rPr lang="ar-IQ" b="1" dirty="0" smtClean="0"/>
              <a:t/>
            </a:r>
            <a:br>
              <a:rPr lang="ar-IQ" b="1" dirty="0" smtClean="0"/>
            </a:br>
            <a:r>
              <a:rPr lang="ar-IQ" b="1" dirty="0"/>
              <a:t/>
            </a:r>
            <a:br>
              <a:rPr lang="ar-IQ" b="1" dirty="0"/>
            </a:br>
            <a:r>
              <a:rPr lang="ar-SA" b="1" dirty="0" smtClean="0"/>
              <a:t>فوائد التفسير التحليلي </a:t>
            </a:r>
            <a:r>
              <a:rPr lang="en-US" b="1" dirty="0" smtClean="0"/>
              <a:t>:</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a:bodyPr>
          <a:lstStyle/>
          <a:p>
            <a:r>
              <a:rPr lang="ar-SA" sz="3600" dirty="0" smtClean="0"/>
              <a:t>يفيد </a:t>
            </a:r>
            <a:r>
              <a:rPr lang="ar-SA" sz="3600" dirty="0"/>
              <a:t>التفسير التحليلي بمعرفة القراءات القرآنيّة ، ومدى تأثيرها على معنى الآية ومدلولها، وكما يسلط الضوء على الإعراب والأساليب البنائيّة في الآيات القرآنية والإعجاز القرآني بها.</a:t>
            </a:r>
            <a:endParaRPr lang="ar-IQ" sz="3600" dirty="0"/>
          </a:p>
        </p:txBody>
      </p:sp>
    </p:spTree>
    <p:extLst>
      <p:ext uri="{BB962C8B-B14F-4D97-AF65-F5344CB8AC3E}">
        <p14:creationId xmlns:p14="http://schemas.microsoft.com/office/powerpoint/2010/main" val="774554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b="1" dirty="0" smtClean="0"/>
              <a:t>خطوات التفسير التحليلي</a:t>
            </a:r>
            <a:r>
              <a:rPr lang="ar-SA" dirty="0" smtClean="0"/>
              <a:t>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fontScale="92500"/>
          </a:bodyPr>
          <a:lstStyle/>
          <a:p>
            <a:r>
              <a:rPr lang="ar-SA" dirty="0" smtClean="0"/>
              <a:t>1- </a:t>
            </a:r>
            <a:r>
              <a:rPr lang="ar-SA" dirty="0"/>
              <a:t>تقسيم الآيات القرآنية وتجزئتها إلى وحدات موضوعيّة تحمل عناوين واضحة. </a:t>
            </a:r>
            <a:endParaRPr lang="en-US" dirty="0"/>
          </a:p>
          <a:p>
            <a:r>
              <a:rPr lang="ar-SA" dirty="0"/>
              <a:t>2- الإشارة إلى المعنى الإجماليّ للسورة الكريمة. </a:t>
            </a:r>
            <a:endParaRPr lang="en-US" dirty="0"/>
          </a:p>
          <a:p>
            <a:r>
              <a:rPr lang="ar-SA" dirty="0"/>
              <a:t>3- تفسير اللغويّات وتوضيحها. </a:t>
            </a:r>
            <a:endParaRPr lang="en-US" dirty="0"/>
          </a:p>
          <a:p>
            <a:r>
              <a:rPr lang="ar-SA" dirty="0"/>
              <a:t>4- التطرّق إلى الأسباب التي أدت إلى نزول الآيات القرآنيّة، والتأكّد من أصح ما جاء في هذا السياق واستبعاد الأسباب الضعيفة، والتطرق لقصص الأنبياء وما شهده التاريخ الإسلامي من أحداث ومعارك. </a:t>
            </a:r>
            <a:endParaRPr lang="en-US" dirty="0"/>
          </a:p>
          <a:p>
            <a:r>
              <a:rPr lang="ar-SA" dirty="0"/>
              <a:t>5- التفسير والبيان. </a:t>
            </a:r>
            <a:endParaRPr lang="en-US" dirty="0"/>
          </a:p>
          <a:p>
            <a:r>
              <a:rPr lang="ar-SA" dirty="0"/>
              <a:t>6- استنباط الأحكام واستخراجها من بطون الآيات القرآنيّة الكريمة.</a:t>
            </a:r>
            <a:endParaRPr lang="en-US" dirty="0"/>
          </a:p>
          <a:p>
            <a:r>
              <a:rPr lang="ar-SA" dirty="0"/>
              <a:t> 7- توضيح معاني الآيات بلاغياً ونحوياً وإعرابها، والابتعاد عن التعقيد في تفسير المصطلحات. </a:t>
            </a:r>
            <a:endParaRPr lang="en-US" dirty="0"/>
          </a:p>
        </p:txBody>
      </p:sp>
    </p:spTree>
    <p:extLst>
      <p:ext uri="{BB962C8B-B14F-4D97-AF65-F5344CB8AC3E}">
        <p14:creationId xmlns:p14="http://schemas.microsoft.com/office/powerpoint/2010/main" val="3560118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476672"/>
            <a:ext cx="8229600" cy="1368152"/>
          </a:xfrm>
        </p:spPr>
        <p:txBody>
          <a:bodyPr>
            <a:normAutofit fontScale="90000"/>
          </a:bodyPr>
          <a:lstStyle/>
          <a:p>
            <a:pPr algn="r"/>
            <a:r>
              <a:rPr lang="ar-SA" b="1" dirty="0" smtClean="0"/>
              <a:t>مزايا التفسير التحليلي</a:t>
            </a:r>
            <a:r>
              <a:rPr lang="ar-SA" dirty="0" smtClean="0"/>
              <a:t>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lnSpcReduction="10000"/>
          </a:bodyPr>
          <a:lstStyle/>
          <a:p>
            <a:pPr marL="0" indent="0">
              <a:buNone/>
            </a:pPr>
            <a:r>
              <a:rPr lang="ar-IQ" dirty="0"/>
              <a:t>1</a:t>
            </a:r>
            <a:r>
              <a:rPr lang="ar-SA" dirty="0" smtClean="0"/>
              <a:t>- </a:t>
            </a:r>
            <a:r>
              <a:rPr lang="ar-SA" dirty="0"/>
              <a:t>يُعتبر علم التفسير التحليلي الأسلوب الأقدم بين أساليب التفسير، حيث بدأ التفسير في مراحله الأولى بالتدرّج بتفسير السور والآيات القرآنية دون تجاوز أي منها. </a:t>
            </a:r>
            <a:endParaRPr lang="en-US" dirty="0"/>
          </a:p>
          <a:p>
            <a:pPr marL="0" indent="0">
              <a:buNone/>
            </a:pPr>
            <a:r>
              <a:rPr lang="ar-IQ" dirty="0" smtClean="0"/>
              <a:t>2</a:t>
            </a:r>
            <a:r>
              <a:rPr lang="ar-SA" dirty="0" smtClean="0"/>
              <a:t>- </a:t>
            </a:r>
            <a:r>
              <a:rPr lang="ar-SA" dirty="0"/>
              <a:t>يغلب على تفسير الآيات الكريمة التفسير التحليلي أكثر من غيره، لذلك يعدّ من أهم مناهج وأساليب التفسير. </a:t>
            </a:r>
            <a:endParaRPr lang="en-US" dirty="0"/>
          </a:p>
          <a:p>
            <a:pPr marL="0" indent="0">
              <a:buNone/>
            </a:pPr>
            <a:r>
              <a:rPr lang="ar-IQ" dirty="0" smtClean="0"/>
              <a:t>3</a:t>
            </a:r>
            <a:r>
              <a:rPr lang="ar-SA" dirty="0" smtClean="0"/>
              <a:t>- </a:t>
            </a:r>
            <a:r>
              <a:rPr lang="ar-SA" dirty="0"/>
              <a:t>يختلف التفسير في هذا الأسلوب بين الإطناب والإيجاز، لذلك بعض المفسرين اختصروا تفاسيرهم في مجلد واحد فقط ويحتوي على نصوص القرآن الكريم كاملة دون نقصان، ومنهم من صنّفها في عشرات المجلّدات. </a:t>
            </a:r>
            <a:endParaRPr lang="ar-IQ" dirty="0" smtClean="0"/>
          </a:p>
          <a:p>
            <a:pPr marL="0" indent="0">
              <a:buNone/>
            </a:pPr>
            <a:r>
              <a:rPr lang="ar-SA" dirty="0" smtClean="0"/>
              <a:t>4- </a:t>
            </a:r>
            <a:r>
              <a:rPr lang="ar-SA" dirty="0"/>
              <a:t>يختلف المفسّرون في أسلوبهم في التفسير وخاصة فيما يتعلّق بالاتجاهات والمناهج، فبعض المفسرين يلجؤون للاعتماد على ما فسره السابقون من الأئمة، ومنهم من استعان بالمذاهب الاخرى . </a:t>
            </a:r>
            <a:endParaRPr lang="ar-IQ" dirty="0"/>
          </a:p>
        </p:txBody>
      </p:sp>
    </p:spTree>
    <p:extLst>
      <p:ext uri="{BB962C8B-B14F-4D97-AF65-F5344CB8AC3E}">
        <p14:creationId xmlns:p14="http://schemas.microsoft.com/office/powerpoint/2010/main" val="25758358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TotalTime>
  <Words>298</Words>
  <Application>Microsoft Office PowerPoint</Application>
  <PresentationFormat>عرض على الشاشة (3:4)‏</PresentationFormat>
  <Paragraphs>19</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تدفق</vt:lpstr>
      <vt:lpstr>التفسير التحليلي </vt:lpstr>
      <vt:lpstr>    فوائد التفسير التحليلي : </vt:lpstr>
      <vt:lpstr>خطوات التفسير التحليلي  </vt:lpstr>
      <vt:lpstr>مزايا التفسير التحليلي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التفسير التحليلي </dc:title>
  <dc:creator>Dr. Nada</dc:creator>
  <cp:lastModifiedBy>Dr. Nada</cp:lastModifiedBy>
  <cp:revision>2</cp:revision>
  <dcterms:created xsi:type="dcterms:W3CDTF">2019-12-24T16:05:01Z</dcterms:created>
  <dcterms:modified xsi:type="dcterms:W3CDTF">2019-12-24T16:45:40Z</dcterms:modified>
</cp:coreProperties>
</file>