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C5F8A-61C6-43EC-9978-978F1F7B94A0}" type="datetimeFigureOut">
              <a:rPr lang="ar-IQ" smtClean="0"/>
              <a:t>02/04/1441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16F94-A471-4DBF-85C0-2E21F4EB177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6176052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C5F8A-61C6-43EC-9978-978F1F7B94A0}" type="datetimeFigureOut">
              <a:rPr lang="ar-IQ" smtClean="0"/>
              <a:t>02/04/1441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16F94-A471-4DBF-85C0-2E21F4EB177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843749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C5F8A-61C6-43EC-9978-978F1F7B94A0}" type="datetimeFigureOut">
              <a:rPr lang="ar-IQ" smtClean="0"/>
              <a:t>02/04/1441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16F94-A471-4DBF-85C0-2E21F4EB177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4403616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C5F8A-61C6-43EC-9978-978F1F7B94A0}" type="datetimeFigureOut">
              <a:rPr lang="ar-IQ" smtClean="0"/>
              <a:t>02/04/1441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16F94-A471-4DBF-85C0-2E21F4EB177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0800404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C5F8A-61C6-43EC-9978-978F1F7B94A0}" type="datetimeFigureOut">
              <a:rPr lang="ar-IQ" smtClean="0"/>
              <a:t>02/04/1441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16F94-A471-4DBF-85C0-2E21F4EB177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5345816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C5F8A-61C6-43EC-9978-978F1F7B94A0}" type="datetimeFigureOut">
              <a:rPr lang="ar-IQ" smtClean="0"/>
              <a:t>02/04/1441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16F94-A471-4DBF-85C0-2E21F4EB177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751789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C5F8A-61C6-43EC-9978-978F1F7B94A0}" type="datetimeFigureOut">
              <a:rPr lang="ar-IQ" smtClean="0"/>
              <a:t>02/04/1441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16F94-A471-4DBF-85C0-2E21F4EB177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9685345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C5F8A-61C6-43EC-9978-978F1F7B94A0}" type="datetimeFigureOut">
              <a:rPr lang="ar-IQ" smtClean="0"/>
              <a:t>02/04/1441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16F94-A471-4DBF-85C0-2E21F4EB177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9282266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C5F8A-61C6-43EC-9978-978F1F7B94A0}" type="datetimeFigureOut">
              <a:rPr lang="ar-IQ" smtClean="0"/>
              <a:t>02/04/1441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16F94-A471-4DBF-85C0-2E21F4EB177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7993683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C5F8A-61C6-43EC-9978-978F1F7B94A0}" type="datetimeFigureOut">
              <a:rPr lang="ar-IQ" smtClean="0"/>
              <a:t>02/04/1441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16F94-A471-4DBF-85C0-2E21F4EB177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6824068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C5F8A-61C6-43EC-9978-978F1F7B94A0}" type="datetimeFigureOut">
              <a:rPr lang="ar-IQ" smtClean="0"/>
              <a:t>02/04/1441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16F94-A471-4DBF-85C0-2E21F4EB177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7667907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5C5F8A-61C6-43EC-9978-978F1F7B94A0}" type="datetimeFigureOut">
              <a:rPr lang="ar-IQ" smtClean="0"/>
              <a:t>02/04/1441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916F94-A471-4DBF-85C0-2E21F4EB177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941395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IQ" b="1" dirty="0" smtClean="0">
                <a:solidFill>
                  <a:srgbClr val="FF0000"/>
                </a:solidFill>
              </a:rPr>
              <a:t>المحاضرة السابعة عشر</a:t>
            </a:r>
            <a:endParaRPr lang="ar-IQ" b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IQ" sz="5400" b="1" dirty="0" smtClean="0">
                <a:solidFill>
                  <a:srgbClr val="FF0000"/>
                </a:solidFill>
              </a:rPr>
              <a:t>الأنتباه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4347915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ar-IQ" dirty="0" smtClean="0"/>
              <a:t>الأنتباه 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just"/>
            <a:r>
              <a:rPr lang="ar-IQ" dirty="0" smtClean="0"/>
              <a:t>يعرف الأنتباه :- بأنه تركيز الذهن في شيء معين .</a:t>
            </a:r>
          </a:p>
          <a:p>
            <a:pPr algn="just"/>
            <a:r>
              <a:rPr lang="ar-IQ" dirty="0" smtClean="0"/>
              <a:t>مثال :- عندما يشرح المدرس موضوعاً جديداً ، ويستولي هذا الموضوع على أن أنتباه الطلبة يقال هذا الموضوع في بؤرة الشعور .</a:t>
            </a:r>
          </a:p>
          <a:p>
            <a:pPr algn="just"/>
            <a:r>
              <a:rPr lang="ar-IQ" dirty="0" smtClean="0"/>
              <a:t>أو عندما نسمع صوتاً مرتفعاً يحدث فجأة داخل الصف في أثناء المحاضرة ، سيتوجه شعور الطلبة جميعاً نحو هذا الصوت ، ويصبح هذا الصوت في بؤرة شعورهم.</a:t>
            </a:r>
          </a:p>
          <a:p>
            <a:pPr algn="just"/>
            <a:r>
              <a:rPr lang="ar-IQ" dirty="0" smtClean="0"/>
              <a:t>فهذه الأشياء تسمى بالأنتباه..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4012149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ar-IQ" dirty="0" smtClean="0"/>
              <a:t>مشتتات الأنتباه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ar-IQ" dirty="0" smtClean="0"/>
              <a:t>1- عوامل جسمية كالتعب والأرهاق الجسمي وعدم النوم</a:t>
            </a:r>
          </a:p>
          <a:p>
            <a:r>
              <a:rPr lang="ar-IQ" dirty="0" smtClean="0"/>
              <a:t>عوامل نفسية كالقلق </a:t>
            </a:r>
          </a:p>
          <a:p>
            <a:r>
              <a:rPr lang="ar-IQ" dirty="0" smtClean="0"/>
              <a:t>عدم وجود الميول والأهتمامات أو أنشغال الفكر</a:t>
            </a:r>
          </a:p>
          <a:p>
            <a:r>
              <a:rPr lang="ar-IQ" dirty="0" smtClean="0"/>
              <a:t>العوامل المادية كالصعوبات المادية</a:t>
            </a:r>
          </a:p>
          <a:p>
            <a:r>
              <a:rPr lang="ar-IQ" dirty="0" smtClean="0"/>
              <a:t>عوامل أجتماعية مثل المشكلات أو النزاعات </a:t>
            </a:r>
          </a:p>
          <a:p>
            <a:r>
              <a:rPr lang="ar-IQ" dirty="0" smtClean="0"/>
              <a:t>الظروف البيئية مثل سوء التهوية وأرتفاع درجات الحرارة والضوضاء..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3530681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ar-IQ" b="1" dirty="0" smtClean="0">
                <a:solidFill>
                  <a:srgbClr val="FF0000"/>
                </a:solidFill>
              </a:rPr>
              <a:t>العوامل المؤثرة في الأنتباه.......</a:t>
            </a:r>
            <a:br>
              <a:rPr lang="ar-IQ" b="1" dirty="0" smtClean="0">
                <a:solidFill>
                  <a:srgbClr val="FF0000"/>
                </a:solidFill>
              </a:rPr>
            </a:br>
            <a:endParaRPr lang="ar-IQ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47500" lnSpcReduction="20000"/>
          </a:bodyPr>
          <a:lstStyle/>
          <a:p>
            <a:pPr algn="just"/>
            <a:r>
              <a:rPr lang="ar-IQ" sz="6000" b="1" dirty="0" smtClean="0"/>
              <a:t>العوامل المؤثرة في الأنتباه.......</a:t>
            </a:r>
          </a:p>
          <a:p>
            <a:pPr algn="just"/>
            <a:r>
              <a:rPr lang="ar-IQ" sz="6000" b="1" dirty="0" smtClean="0"/>
              <a:t>العوامل الخارجية:- وتشمل-</a:t>
            </a:r>
          </a:p>
          <a:p>
            <a:pPr algn="just"/>
            <a:r>
              <a:rPr lang="ar-IQ" sz="6000" b="1" dirty="0" smtClean="0"/>
              <a:t>1- الحدة (القوة):- كالصوت العالي يثير الانتباه اكثر من الصوت الواطئء، والضوء الساطع يثير الانتباه أكثر من الضوء الخافت والأشياء الكبيرة تثير الأنتباه أكثر من الأشياء الصغيرة </a:t>
            </a:r>
          </a:p>
          <a:p>
            <a:pPr algn="just"/>
            <a:r>
              <a:rPr lang="ar-IQ" sz="6000" b="1" dirty="0" smtClean="0"/>
              <a:t>2 - المغايرة والاختلاف :- الاشياء المختلفة تثير الانتباه </a:t>
            </a:r>
          </a:p>
          <a:p>
            <a:pPr algn="just"/>
            <a:r>
              <a:rPr lang="ar-IQ" sz="6000" b="1" dirty="0" smtClean="0"/>
              <a:t>3-  التكرار:- تكرار الاشياء تؤدي الى أثارة الانتباه </a:t>
            </a:r>
          </a:p>
          <a:p>
            <a:endParaRPr lang="ar-IQ" sz="6000" b="1" dirty="0" smtClean="0">
              <a:solidFill>
                <a:srgbClr val="FF0000"/>
              </a:solidFill>
            </a:endParaRPr>
          </a:p>
          <a:p>
            <a:r>
              <a:rPr lang="ar-IQ" sz="6000" b="1" dirty="0">
                <a:solidFill>
                  <a:srgbClr val="FF0000"/>
                </a:solidFill>
              </a:rPr>
              <a:t> </a:t>
            </a:r>
            <a:r>
              <a:rPr lang="ar-IQ" sz="6000" b="1" dirty="0" smtClean="0">
                <a:solidFill>
                  <a:srgbClr val="FF0000"/>
                </a:solidFill>
              </a:rPr>
              <a:t>         </a:t>
            </a:r>
            <a:endParaRPr lang="ar-IQ" sz="6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19408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b="1" dirty="0" smtClean="0">
                <a:solidFill>
                  <a:srgbClr val="FF0000"/>
                </a:solidFill>
              </a:rPr>
              <a:t>العوامل المؤثرة في الأنتباه.......</a:t>
            </a:r>
            <a:endParaRPr lang="ar-IQ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ar-IQ" dirty="0" smtClean="0"/>
              <a:t>الحركة :- الأشياء المتحركة أكثر أثارة من الاشياء الثابتة</a:t>
            </a:r>
          </a:p>
          <a:p>
            <a:r>
              <a:rPr lang="ar-IQ" dirty="0" smtClean="0"/>
              <a:t>الجدة أو الحداثة :- المثيرات الجديدة أو الأشياء الجديدة تثير الانتباه أكثر من الاشياء العادية أو المألوفة .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3034696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ar-IQ" b="1" dirty="0" smtClean="0">
                <a:solidFill>
                  <a:srgbClr val="FF0000"/>
                </a:solidFill>
              </a:rPr>
              <a:t>العوامل المؤثرة في الأنتباه.......</a:t>
            </a:r>
            <a:endParaRPr lang="ar-IQ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ar-IQ" dirty="0" smtClean="0"/>
              <a:t>العوامل الداخلية وتشمل </a:t>
            </a:r>
          </a:p>
          <a:p>
            <a:r>
              <a:rPr lang="ar-IQ" dirty="0" smtClean="0"/>
              <a:t>1- الدوافع والحاجات والاهتمامات</a:t>
            </a:r>
          </a:p>
          <a:p>
            <a:r>
              <a:rPr lang="ar-IQ" dirty="0" smtClean="0"/>
              <a:t>الاشياء التي نحتاج اليها ونهتم بها هي التي تثير انتباهنا </a:t>
            </a:r>
          </a:p>
          <a:p>
            <a:r>
              <a:rPr lang="ar-IQ" dirty="0" smtClean="0"/>
              <a:t>فالجائع لايثير اهتمامه الالبسة الجديدة وانما الاطعمة والماكولات هي التي تثير اهتمامه.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9888870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ar-IQ" dirty="0" smtClean="0"/>
              <a:t>العوامل المؤثرة في الأنتباه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ar-IQ" dirty="0" smtClean="0"/>
              <a:t>التهيؤ العقلي ( التوقع ) </a:t>
            </a:r>
          </a:p>
          <a:p>
            <a:r>
              <a:rPr lang="ar-IQ" dirty="0" smtClean="0"/>
              <a:t>هو أستعداد الشخص لأداء أستجابة محددة أو مجموعة أستجابات ، كالتهيؤ الحركي يمثل الأستعداد لأداء الحركة </a:t>
            </a:r>
          </a:p>
          <a:p>
            <a:r>
              <a:rPr lang="ar-IQ" dirty="0" smtClean="0"/>
              <a:t>2- الخبرات الماضية :- الخبرات والتجارب الماضية مهمة جدا للفرد تحدد مدى الأنتباه والطريقة التي يتعامل بها الفرد مع هذا المثير أو ذاك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0649780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118989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288</Words>
  <Application>Microsoft Office PowerPoint</Application>
  <PresentationFormat>On-screen Show (4:3)</PresentationFormat>
  <Paragraphs>34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المحاضرة السابعة عشر</vt:lpstr>
      <vt:lpstr>الأنتباه </vt:lpstr>
      <vt:lpstr>مشتتات الأنتباه</vt:lpstr>
      <vt:lpstr>العوامل المؤثرة في الأنتباه....... </vt:lpstr>
      <vt:lpstr>العوامل المؤثرة في الأنتباه.......</vt:lpstr>
      <vt:lpstr>العوامل المؤثرة في الأنتباه.......</vt:lpstr>
      <vt:lpstr>العوامل المؤثرة في الأنتباه</vt:lpstr>
      <vt:lpstr>PowerPoint Presentation</vt:lpstr>
    </vt:vector>
  </TitlesOfParts>
  <Company>SACC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المحاضرة السابعة عشر</dc:title>
  <dc:creator>Maher</dc:creator>
  <cp:lastModifiedBy>Maher</cp:lastModifiedBy>
  <cp:revision>1</cp:revision>
  <dcterms:created xsi:type="dcterms:W3CDTF">2019-11-29T10:54:44Z</dcterms:created>
  <dcterms:modified xsi:type="dcterms:W3CDTF">2019-11-29T11:03:22Z</dcterms:modified>
</cp:coreProperties>
</file>