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4" r:id="rId4"/>
    <p:sldId id="265" r:id="rId5"/>
    <p:sldId id="259" r:id="rId6"/>
    <p:sldId id="260" r:id="rId7"/>
    <p:sldId id="261"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F09F0F4-991A-4CE5-9EFD-0F04BB6CD922}" type="datetimeFigureOut">
              <a:rPr lang="ar-IQ" smtClean="0"/>
              <a:t>02/04/1441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132160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09F0F4-991A-4CE5-9EFD-0F04BB6CD922}" type="datetimeFigureOut">
              <a:rPr lang="ar-IQ" smtClean="0"/>
              <a:t>02/04/1441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36488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09F0F4-991A-4CE5-9EFD-0F04BB6CD922}" type="datetimeFigureOut">
              <a:rPr lang="ar-IQ" smtClean="0"/>
              <a:t>02/04/1441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365000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09F0F4-991A-4CE5-9EFD-0F04BB6CD922}" type="datetimeFigureOut">
              <a:rPr lang="ar-IQ" smtClean="0"/>
              <a:t>02/04/1441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142099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9F0F4-991A-4CE5-9EFD-0F04BB6CD922}" type="datetimeFigureOut">
              <a:rPr lang="ar-IQ" smtClean="0"/>
              <a:t>02/04/1441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245571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F09F0F4-991A-4CE5-9EFD-0F04BB6CD922}" type="datetimeFigureOut">
              <a:rPr lang="ar-IQ" smtClean="0"/>
              <a:t>02/04/1441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410543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F09F0F4-991A-4CE5-9EFD-0F04BB6CD922}" type="datetimeFigureOut">
              <a:rPr lang="ar-IQ" smtClean="0"/>
              <a:t>02/04/1441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249863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F09F0F4-991A-4CE5-9EFD-0F04BB6CD922}" type="datetimeFigureOut">
              <a:rPr lang="ar-IQ" smtClean="0"/>
              <a:t>02/04/1441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325587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9F0F4-991A-4CE5-9EFD-0F04BB6CD922}" type="datetimeFigureOut">
              <a:rPr lang="ar-IQ" smtClean="0"/>
              <a:t>02/04/1441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381131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9F0F4-991A-4CE5-9EFD-0F04BB6CD922}" type="datetimeFigureOut">
              <a:rPr lang="ar-IQ" smtClean="0"/>
              <a:t>02/04/1441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349912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9F0F4-991A-4CE5-9EFD-0F04BB6CD922}" type="datetimeFigureOut">
              <a:rPr lang="ar-IQ" smtClean="0"/>
              <a:t>02/04/1441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6C5D4E-41B6-417A-AF60-6D6C3D10E847}" type="slidenum">
              <a:rPr lang="ar-IQ" smtClean="0"/>
              <a:t>‹#›</a:t>
            </a:fld>
            <a:endParaRPr lang="ar-IQ"/>
          </a:p>
        </p:txBody>
      </p:sp>
    </p:spTree>
    <p:extLst>
      <p:ext uri="{BB962C8B-B14F-4D97-AF65-F5344CB8AC3E}">
        <p14:creationId xmlns:p14="http://schemas.microsoft.com/office/powerpoint/2010/main" val="237789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09F0F4-991A-4CE5-9EFD-0F04BB6CD922}" type="datetimeFigureOut">
              <a:rPr lang="ar-IQ" smtClean="0"/>
              <a:t>02/04/1441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6C5D4E-41B6-417A-AF60-6D6C3D10E847}" type="slidenum">
              <a:rPr lang="ar-IQ" smtClean="0"/>
              <a:t>‹#›</a:t>
            </a:fld>
            <a:endParaRPr lang="ar-IQ"/>
          </a:p>
        </p:txBody>
      </p:sp>
    </p:spTree>
    <p:extLst>
      <p:ext uri="{BB962C8B-B14F-4D97-AF65-F5344CB8AC3E}">
        <p14:creationId xmlns:p14="http://schemas.microsoft.com/office/powerpoint/2010/main" val="332351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FF0000"/>
                </a:solidFill>
              </a:rPr>
              <a:t>المحاضرة 7</a:t>
            </a:r>
            <a:endParaRPr lang="ar-IQ" b="1" dirty="0">
              <a:solidFill>
                <a:srgbClr val="FF0000"/>
              </a:solidFill>
            </a:endParaRPr>
          </a:p>
        </p:txBody>
      </p:sp>
      <p:sp>
        <p:nvSpPr>
          <p:cNvPr id="3" name="Subtitle 2"/>
          <p:cNvSpPr>
            <a:spLocks noGrp="1"/>
          </p:cNvSpPr>
          <p:nvPr>
            <p:ph type="subTitle" idx="1"/>
          </p:nvPr>
        </p:nvSpPr>
        <p:spPr/>
        <p:txBody>
          <a:bodyPr>
            <a:noAutofit/>
          </a:bodyPr>
          <a:lstStyle/>
          <a:p>
            <a:r>
              <a:rPr lang="ar-IQ" sz="6000" b="1" dirty="0" smtClean="0">
                <a:solidFill>
                  <a:srgbClr val="FF0000"/>
                </a:solidFill>
              </a:rPr>
              <a:t>أنواع الاحساسات </a:t>
            </a:r>
            <a:br>
              <a:rPr lang="ar-IQ" sz="6000" b="1" dirty="0" smtClean="0">
                <a:solidFill>
                  <a:srgbClr val="FF0000"/>
                </a:solidFill>
              </a:rPr>
            </a:br>
            <a:endParaRPr lang="ar-IQ" sz="6000" b="1" dirty="0">
              <a:solidFill>
                <a:srgbClr val="FF0000"/>
              </a:solidFill>
            </a:endParaRPr>
          </a:p>
        </p:txBody>
      </p:sp>
    </p:spTree>
    <p:extLst>
      <p:ext uri="{BB962C8B-B14F-4D97-AF65-F5344CB8AC3E}">
        <p14:creationId xmlns:p14="http://schemas.microsoft.com/office/powerpoint/2010/main" val="35772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b="1" dirty="0" smtClean="0">
                <a:solidFill>
                  <a:srgbClr val="FF0000"/>
                </a:solidFill>
              </a:rPr>
              <a:t>أنواع الاحساسات </a:t>
            </a:r>
            <a:br>
              <a:rPr lang="ar-IQ" b="1" dirty="0" smtClean="0">
                <a:solidFill>
                  <a:srgbClr val="FF0000"/>
                </a:solidFill>
              </a:rPr>
            </a:br>
            <a:endParaRPr lang="ar-IQ" b="1"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ar-IQ" dirty="0" smtClean="0"/>
              <a:t>أنواع الاحساسات </a:t>
            </a:r>
          </a:p>
          <a:p>
            <a:pPr algn="just"/>
            <a:r>
              <a:rPr lang="ar-IQ" dirty="0" smtClean="0"/>
              <a:t>يقسم علماء النفس وظائف الاعضاء على ثلاث أنواع من الاحساسات :- </a:t>
            </a:r>
          </a:p>
          <a:p>
            <a:pPr algn="just"/>
            <a:r>
              <a:rPr lang="ar-IQ" dirty="0" smtClean="0"/>
              <a:t>1- احساسات خارجية ( و يقوم بهذا النوع من الاحساس أعضاء الحس الخارجي ( البصر والسمع والشم والذوق والجلد )</a:t>
            </a:r>
          </a:p>
          <a:p>
            <a:pPr algn="just"/>
            <a:r>
              <a:rPr lang="ar-IQ" dirty="0" smtClean="0"/>
              <a:t>2- احساسات حشوية ( باطنية عامة ) :- هذا النوع من الاحساسات يكون نابع من الجهاز العصبي السمبثاوي مثل حالة المعدة من أمتلاء أو فراغ مثل الجوع أو العطش.</a:t>
            </a:r>
          </a:p>
          <a:p>
            <a:pPr marL="0" indent="0">
              <a:buNone/>
            </a:pPr>
            <a:endParaRPr lang="ar-IQ" dirty="0" smtClean="0"/>
          </a:p>
        </p:txBody>
      </p:sp>
    </p:spTree>
    <p:extLst>
      <p:ext uri="{BB962C8B-B14F-4D97-AF65-F5344CB8AC3E}">
        <p14:creationId xmlns:p14="http://schemas.microsoft.com/office/powerpoint/2010/main" val="214042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srgbClr val="FF0000"/>
                </a:solidFill>
              </a:rPr>
              <a:t>أنواع الاحساسات </a:t>
            </a:r>
            <a:endParaRPr lang="ar-IQ" b="1"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الاحساسات الباطنية الخاصة :- هذا النوع من الاحساسات ينبع من العضلات والغدد ويقسم على حاستين حاسة الحركة</a:t>
            </a:r>
            <a:endParaRPr lang="ar-IQ" dirty="0"/>
          </a:p>
        </p:txBody>
      </p:sp>
    </p:spTree>
    <p:extLst>
      <p:ext uri="{BB962C8B-B14F-4D97-AF65-F5344CB8AC3E}">
        <p14:creationId xmlns:p14="http://schemas.microsoft.com/office/powerpoint/2010/main" val="395433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العوامل المؤثرة في الأدراك الحسي</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ar-IQ" dirty="0" smtClean="0"/>
              <a:t>اولا:- العوامل الداخلية :- ترجع الى الفرد المدرك نفسه كالدوافع والميول والاهتمامات وتشمل:-</a:t>
            </a:r>
          </a:p>
          <a:p>
            <a:pPr algn="just"/>
            <a:r>
              <a:rPr lang="ar-IQ" dirty="0" smtClean="0"/>
              <a:t>1- الدوافع:- وهي أبرز محرك لادراك المثير ، فالفرد الجائع الذي يسير في الشارع يهتم بقراءة اعلانات ولافتات المطاعم </a:t>
            </a:r>
          </a:p>
          <a:p>
            <a:pPr algn="just"/>
            <a:r>
              <a:rPr lang="ar-IQ" dirty="0" smtClean="0"/>
              <a:t>2- درجة الانتباه:-يعتمد الادراك على درجة الانتباه التي يوليها الفرد الى المثيرات أو المواقف ، فكلما كانت درجة الانتباه كبيرة عند الفرد ، كان ادراكه للمثيرات أسرع وأفضل.</a:t>
            </a:r>
          </a:p>
          <a:p>
            <a:pPr algn="just"/>
            <a:endParaRPr lang="ar-IQ" dirty="0" smtClean="0"/>
          </a:p>
          <a:p>
            <a:endParaRPr lang="ar-IQ" dirty="0" smtClean="0"/>
          </a:p>
          <a:p>
            <a:endParaRPr lang="ar-IQ" dirty="0"/>
          </a:p>
        </p:txBody>
      </p:sp>
    </p:spTree>
    <p:extLst>
      <p:ext uri="{BB962C8B-B14F-4D97-AF65-F5344CB8AC3E}">
        <p14:creationId xmlns:p14="http://schemas.microsoft.com/office/powerpoint/2010/main" val="400814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srgbClr val="FF0000"/>
                </a:solidFill>
              </a:rPr>
              <a:t>العوامل المؤثرة في الأدراك الحسي</a:t>
            </a:r>
            <a:endParaRPr lang="ar-IQ" b="1"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ar-IQ" dirty="0" smtClean="0"/>
              <a:t>3- الحالة الانفعالية :- تؤثر الحالات الانفعالية التي يمر بها الفرد كالقلق والخوف والحزن والفرح في طريقة ادراك الفرد للمواقف والمثيرات التي يواجهها ، أذ ان هذه الحالات تصرف انتباه الفرد عن المثيرات وتقل من مستوى التركيز فيها.</a:t>
            </a:r>
          </a:p>
          <a:p>
            <a:pPr algn="just"/>
            <a:r>
              <a:rPr lang="ar-IQ" dirty="0" smtClean="0"/>
              <a:t>الخبرة والالفة بالمثيرات:- كلما تزداد خبرة الفرد المدرك بالمثيرات الحسية التي يتعرض لها ، زادت قدرته على التعامل مع هذه المثيرات وتحليلها وفهمها</a:t>
            </a:r>
            <a:endParaRPr lang="ar-IQ" dirty="0"/>
          </a:p>
        </p:txBody>
      </p:sp>
    </p:spTree>
    <p:extLst>
      <p:ext uri="{BB962C8B-B14F-4D97-AF65-F5344CB8AC3E}">
        <p14:creationId xmlns:p14="http://schemas.microsoft.com/office/powerpoint/2010/main" val="216327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endParaRPr lang="ar-IQ" dirty="0" smtClean="0"/>
          </a:p>
          <a:p>
            <a:pPr algn="just"/>
            <a:r>
              <a:rPr lang="ar-IQ" dirty="0" smtClean="0"/>
              <a:t>5- التوقع :- يعد التوقع من العوامل المهمة التي توجه الادراك حيث تعد التوقعات بمثابة موجهات للبنى العقلية التي تشارك في تحقيق الفهم للمثيرات فتركيز الأنتباه في هذه المثيرات يكون في ضوء هذه التوقعات.</a:t>
            </a:r>
          </a:p>
          <a:p>
            <a:pPr algn="just"/>
            <a:r>
              <a:rPr lang="ar-IQ" dirty="0" smtClean="0"/>
              <a:t>6- القيم :- تؤثر القيم والمعتقدات التي يؤمن بها الفرد في ادراكه لعدد من المواقف والمثيرات ، فالافراد الذين يعيشون في بيئات متشددة يفسرون المثيرات بطرق مختلفة عن تلك التي يقدمها الاخرون الذين ينشؤون في بيئات متحررة .</a:t>
            </a:r>
          </a:p>
          <a:p>
            <a:endParaRPr lang="ar-IQ" dirty="0"/>
          </a:p>
        </p:txBody>
      </p:sp>
    </p:spTree>
    <p:extLst>
      <p:ext uri="{BB962C8B-B14F-4D97-AF65-F5344CB8AC3E}">
        <p14:creationId xmlns:p14="http://schemas.microsoft.com/office/powerpoint/2010/main" val="381046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7- الميول والاتجاهات النفسية :- ادراك الفرد يتأثر بمدى توفر الميول والاتجاهات نحو موضوع معين.</a:t>
            </a:r>
          </a:p>
          <a:p>
            <a:r>
              <a:rPr lang="ar-IQ" dirty="0" smtClean="0"/>
              <a:t>8- طبيعة التخصص والمهنة :- يتأثر ادراك الفرد للمثيرات بطبيعة التخصص والمهنة التي يعمل بها ، فادراك المزارع للحقل يختلف عن ادراك الفنان له ، فكل منهما يفسر الحقل في ضوء توجهاته المهنية .</a:t>
            </a:r>
          </a:p>
          <a:p>
            <a:endParaRPr lang="ar-IQ" dirty="0"/>
          </a:p>
        </p:txBody>
      </p:sp>
    </p:spTree>
    <p:extLst>
      <p:ext uri="{BB962C8B-B14F-4D97-AF65-F5344CB8AC3E}">
        <p14:creationId xmlns:p14="http://schemas.microsoft.com/office/powerpoint/2010/main" val="428096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ar-IQ" dirty="0" smtClean="0"/>
              <a:t>ثانياً :- العوامل الخارجية :- وهذه العوامل تكون متعلقة بموضوعات العالم الخارجي ، تكون مستقلة عن تفكير الانسان المدرك وأتجاهاته وميوله وأهتماماته وتسمى بقوانين الأدراك.</a:t>
            </a:r>
          </a:p>
          <a:p>
            <a:endParaRPr lang="ar-IQ" dirty="0"/>
          </a:p>
        </p:txBody>
      </p:sp>
    </p:spTree>
    <p:extLst>
      <p:ext uri="{BB962C8B-B14F-4D97-AF65-F5344CB8AC3E}">
        <p14:creationId xmlns:p14="http://schemas.microsoft.com/office/powerpoint/2010/main" val="124605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b="1" dirty="0" smtClean="0">
                <a:solidFill>
                  <a:srgbClr val="FF0000"/>
                </a:solidFill>
              </a:rPr>
              <a:t>قوانبن الادراك</a:t>
            </a:r>
            <a:br>
              <a:rPr lang="ar-IQ" b="1" dirty="0" smtClean="0">
                <a:solidFill>
                  <a:srgbClr val="FF0000"/>
                </a:solidFill>
              </a:rPr>
            </a:br>
            <a:endParaRPr lang="ar-IQ" b="1"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قوانبن الادراك.</a:t>
            </a:r>
          </a:p>
          <a:p>
            <a:r>
              <a:rPr lang="ar-IQ" dirty="0" smtClean="0"/>
              <a:t>1- التقارب 2- التشابه 3- التماثل أو الأنتظام 4- الأتصال</a:t>
            </a:r>
          </a:p>
          <a:p>
            <a:r>
              <a:rPr lang="ar-IQ" dirty="0" smtClean="0"/>
              <a:t>5- السياق أو الشمول 6- الأغلاق أو الأكمال 7- مبدأ الأتجاه بالأتجاه 8- مبدأ البساطة.</a:t>
            </a:r>
          </a:p>
          <a:p>
            <a:endParaRPr lang="ar-IQ" dirty="0"/>
          </a:p>
        </p:txBody>
      </p:sp>
    </p:spTree>
    <p:extLst>
      <p:ext uri="{BB962C8B-B14F-4D97-AF65-F5344CB8AC3E}">
        <p14:creationId xmlns:p14="http://schemas.microsoft.com/office/powerpoint/2010/main" val="343797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407</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المحاضرة 7</vt:lpstr>
      <vt:lpstr>أنواع الاحساسات  </vt:lpstr>
      <vt:lpstr>أنواع الاحساسات </vt:lpstr>
      <vt:lpstr>العوامل المؤثرة في الأدراك الحسي</vt:lpstr>
      <vt:lpstr>العوامل المؤثرة في الأدراك الحسي</vt:lpstr>
      <vt:lpstr>PowerPoint Presentation</vt:lpstr>
      <vt:lpstr>PowerPoint Presentation</vt:lpstr>
      <vt:lpstr>PowerPoint Presentation</vt:lpstr>
      <vt:lpstr>قوانبن الادراك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4</cp:revision>
  <dcterms:created xsi:type="dcterms:W3CDTF">2019-11-29T08:35:55Z</dcterms:created>
  <dcterms:modified xsi:type="dcterms:W3CDTF">2019-11-29T08:53:01Z</dcterms:modified>
</cp:coreProperties>
</file>