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234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219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796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25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65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3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05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542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11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150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418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0CBC4-DB39-45D8-82F3-C7085D35E5CA}" type="datetimeFigureOut">
              <a:rPr lang="ar-IQ" smtClean="0"/>
              <a:t>30/03/1441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AA9F-BD6D-48C1-8636-12620C9726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90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630616" cy="1944215"/>
          </a:xfrm>
        </p:spPr>
        <p:txBody>
          <a:bodyPr>
            <a:normAutofit/>
          </a:bodyPr>
          <a:lstStyle/>
          <a:p>
            <a:r>
              <a:rPr lang="ar-IQ" sz="6000" dirty="0" smtClean="0">
                <a:solidFill>
                  <a:srgbClr val="002060"/>
                </a:solidFill>
              </a:rPr>
              <a:t>المفاهيم</a:t>
            </a:r>
            <a:endParaRPr lang="ar-IQ" sz="6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368752" cy="2808312"/>
          </a:xfrm>
        </p:spPr>
        <p:txBody>
          <a:bodyPr>
            <a:normAutofit fontScale="32500" lnSpcReduction="20000"/>
          </a:bodyPr>
          <a:lstStyle/>
          <a:p>
            <a:endParaRPr lang="ar-IQ" dirty="0" smtClean="0"/>
          </a:p>
          <a:p>
            <a:r>
              <a:rPr lang="ar-IQ" sz="13100" dirty="0" smtClean="0">
                <a:solidFill>
                  <a:srgbClr val="002060"/>
                </a:solidFill>
              </a:rPr>
              <a:t>تعريف المفهوم</a:t>
            </a:r>
            <a:br>
              <a:rPr lang="ar-IQ" sz="13100" dirty="0" smtClean="0">
                <a:solidFill>
                  <a:srgbClr val="002060"/>
                </a:solidFill>
              </a:rPr>
            </a:br>
            <a:r>
              <a:rPr lang="ar-IQ" sz="13100" dirty="0" smtClean="0">
                <a:solidFill>
                  <a:srgbClr val="002060"/>
                </a:solidFill>
              </a:rPr>
              <a:t>طبيعة المفاهيم</a:t>
            </a:r>
            <a:br>
              <a:rPr lang="ar-IQ" sz="13100" dirty="0" smtClean="0">
                <a:solidFill>
                  <a:srgbClr val="002060"/>
                </a:solidFill>
              </a:rPr>
            </a:br>
            <a:r>
              <a:rPr lang="ar-IQ" sz="13100" dirty="0" smtClean="0">
                <a:solidFill>
                  <a:srgbClr val="002060"/>
                </a:solidFill>
              </a:rPr>
              <a:t>المراحل الاساسية لتعلم المفاهيم</a:t>
            </a:r>
            <a:br>
              <a:rPr lang="ar-IQ" sz="13100" dirty="0" smtClean="0">
                <a:solidFill>
                  <a:srgbClr val="002060"/>
                </a:solidFill>
              </a:rPr>
            </a:br>
            <a:r>
              <a:rPr lang="ar-IQ" sz="13100" dirty="0" smtClean="0">
                <a:solidFill>
                  <a:srgbClr val="002060"/>
                </a:solidFill>
              </a:rPr>
              <a:t>اكتساب المفاهيم وتطورها</a:t>
            </a:r>
          </a:p>
          <a:p>
            <a:endParaRPr lang="ar-IQ" sz="4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9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المفاهيم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المفهوم :- مجموعة من الأشياء أو الحوادث أو الرموز تجمع معاً على أساس خصائصها المشتركة العامة  .</a:t>
            </a:r>
          </a:p>
          <a:p>
            <a:r>
              <a:rPr lang="ar-IQ" dirty="0" smtClean="0"/>
              <a:t>طبيعة المفاهيم:- يبنى المفهوم غالباً من تصورات تحصل بواسطة  الحواس الخمس ، ومن الذكريات والتخيلات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888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dirty="0" smtClean="0"/>
              <a:t>1- المرحلة العملية :- وتعرف بمرحلة العمل الحسي وفيها يتكون الفعل وهو طريق الطفل لفهم البيئة عن طريق التفاعل المباشر مع الأشياء .</a:t>
            </a:r>
          </a:p>
          <a:p>
            <a:r>
              <a:rPr lang="ar-IQ" dirty="0" smtClean="0"/>
              <a:t>المرحلة الصورية :- وهي المرحلة التي ينقل فيها الطفل معلوماته و يمثلها عن طريق الصور الخيالية .</a:t>
            </a:r>
          </a:p>
          <a:p>
            <a:r>
              <a:rPr lang="ar-IQ" dirty="0" smtClean="0"/>
              <a:t>3- المرحلة الرمزية :- وهي المرحلة التي يصل فيها الطفل الى مرحلة التجريد وأستعمال الرموز ، أذ يحل الرمز محل الأفعال الحركية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440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1- كلما زادت خبرة الفرد عن المفهوم كلما بتعرفه على أمثلة أضافية له ، كلما ظهرت عنده المزيد من الخصائص عنه ، وتعرف على العلاقات التي تربطه بمفاهيم أحرى .</a:t>
            </a:r>
          </a:p>
          <a:p>
            <a:endParaRPr lang="ar-IQ" dirty="0" smtClean="0"/>
          </a:p>
          <a:p>
            <a:r>
              <a:rPr lang="ar-IQ" dirty="0" smtClean="0"/>
              <a:t>2- تختلف المفاهيم في درجة أكتسابها وتطورها بأختلاف المفهوم نفسه.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264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945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المفاهيم</vt:lpstr>
      <vt:lpstr>المفاهيم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2019-11-27T13:08:48Z</dcterms:created>
  <dcterms:modified xsi:type="dcterms:W3CDTF">2019-11-27T13:12:03Z</dcterms:modified>
</cp:coreProperties>
</file>