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24/04/1441</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24/04/1441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24/04/1441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24/04/1441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24/04/1441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24/04/1441</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24/04/1441</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24/04/1441</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44008" y="116632"/>
            <a:ext cx="4320480" cy="2160240"/>
          </a:xfrm>
          <a:pattFill prst="pct50">
            <a:fgClr>
              <a:schemeClr val="accent1"/>
            </a:fgClr>
            <a:bgClr>
              <a:schemeClr val="bg1"/>
            </a:bgClr>
          </a:pattFill>
          <a:effectLst>
            <a:glow rad="139700">
              <a:schemeClr val="accent1">
                <a:satMod val="175000"/>
                <a:alpha val="40000"/>
              </a:schemeClr>
            </a:glow>
            <a:innerShdw blurRad="63500" dist="50800" dir="8100000">
              <a:prstClr val="black">
                <a:alpha val="50000"/>
              </a:prstClr>
            </a:innerShdw>
          </a:effectLst>
          <a:scene3d>
            <a:camera prst="orthographicFront"/>
            <a:lightRig rig="harsh" dir="t"/>
          </a:scene3d>
          <a:sp3d prstMaterial="powder">
            <a:bevelT prst="convex"/>
          </a:sp3d>
        </p:spPr>
        <p:txBody>
          <a:bodyPr anchor="ctr" anchorCtr="0">
            <a:normAutofit fontScale="90000"/>
          </a:bodyPr>
          <a:lstStyle/>
          <a:p>
            <a:pPr algn="ctr"/>
            <a:r>
              <a:rPr lang="ar-IQ" sz="3100" dirty="0" smtClean="0">
                <a:solidFill>
                  <a:schemeClr val="tx1"/>
                </a:solidFill>
                <a:effectLst>
                  <a:glow rad="139700">
                    <a:schemeClr val="bg2">
                      <a:lumMod val="50000"/>
                      <a:alpha val="40000"/>
                    </a:schemeClr>
                  </a:glow>
                </a:effectLst>
                <a:cs typeface="DecoType Naskh Swashes" pitchFamily="2" charset="-78"/>
              </a:rPr>
              <a:t>جامعة بغداد</a:t>
            </a:r>
            <a:br>
              <a:rPr lang="ar-IQ" sz="3100" dirty="0" smtClean="0">
                <a:solidFill>
                  <a:schemeClr val="tx1"/>
                </a:solidFill>
                <a:effectLst>
                  <a:glow rad="139700">
                    <a:schemeClr val="bg2">
                      <a:lumMod val="50000"/>
                      <a:alpha val="40000"/>
                    </a:schemeClr>
                  </a:glow>
                </a:effectLst>
                <a:cs typeface="DecoType Naskh Swashes" pitchFamily="2" charset="-78"/>
              </a:rPr>
            </a:br>
            <a:r>
              <a:rPr lang="ar-IQ" sz="3100" dirty="0" smtClean="0">
                <a:solidFill>
                  <a:schemeClr val="tx1"/>
                </a:solidFill>
                <a:effectLst>
                  <a:glow rad="139700">
                    <a:schemeClr val="bg2">
                      <a:lumMod val="50000"/>
                      <a:alpha val="40000"/>
                    </a:schemeClr>
                  </a:glow>
                </a:effectLst>
                <a:cs typeface="DecoType Naskh Swashes" pitchFamily="2" charset="-78"/>
              </a:rPr>
              <a:t>كلية العلوم الاسلامية</a:t>
            </a:r>
            <a:br>
              <a:rPr lang="ar-IQ" sz="3100" dirty="0" smtClean="0">
                <a:solidFill>
                  <a:schemeClr val="tx1"/>
                </a:solidFill>
                <a:effectLst>
                  <a:glow rad="139700">
                    <a:schemeClr val="bg2">
                      <a:lumMod val="50000"/>
                      <a:alpha val="40000"/>
                    </a:schemeClr>
                  </a:glow>
                </a:effectLst>
                <a:cs typeface="DecoType Naskh Swashes" pitchFamily="2" charset="-78"/>
              </a:rPr>
            </a:br>
            <a:r>
              <a:rPr lang="ar-IQ" sz="3100" dirty="0" smtClean="0">
                <a:solidFill>
                  <a:schemeClr val="tx1"/>
                </a:solidFill>
                <a:effectLst>
                  <a:glow rad="139700">
                    <a:schemeClr val="bg2">
                      <a:lumMod val="50000"/>
                      <a:alpha val="40000"/>
                    </a:schemeClr>
                  </a:glow>
                </a:effectLst>
                <a:cs typeface="DecoType Naskh Swashes" pitchFamily="2" charset="-78"/>
              </a:rPr>
              <a:t>قسم العقيدة والفكر الاسلامي</a:t>
            </a:r>
            <a:br>
              <a:rPr lang="ar-IQ" sz="3100" dirty="0" smtClean="0">
                <a:solidFill>
                  <a:schemeClr val="tx1"/>
                </a:solidFill>
                <a:effectLst>
                  <a:glow rad="139700">
                    <a:schemeClr val="bg2">
                      <a:lumMod val="50000"/>
                      <a:alpha val="40000"/>
                    </a:schemeClr>
                  </a:glow>
                </a:effectLst>
                <a:cs typeface="DecoType Naskh Swashes" pitchFamily="2" charset="-78"/>
              </a:rPr>
            </a:br>
            <a:r>
              <a:rPr lang="ar-IQ" sz="2400" b="1" dirty="0" smtClean="0">
                <a:solidFill>
                  <a:schemeClr val="tx1"/>
                </a:solidFill>
              </a:rPr>
              <a:t/>
            </a:r>
            <a:br>
              <a:rPr lang="ar-IQ" sz="2400" b="1" dirty="0" smtClean="0">
                <a:solidFill>
                  <a:schemeClr val="tx1"/>
                </a:solidFill>
              </a:rPr>
            </a:br>
            <a:r>
              <a:rPr lang="ar-IQ" sz="2000" b="1" dirty="0">
                <a:solidFill>
                  <a:schemeClr val="tx1"/>
                </a:solidFill>
              </a:rPr>
              <a:t/>
            </a:r>
            <a:br>
              <a:rPr lang="ar-IQ" sz="2000" b="1" dirty="0">
                <a:solidFill>
                  <a:schemeClr val="tx1"/>
                </a:solidFill>
              </a:rPr>
            </a:br>
            <a:endParaRPr lang="ar-IQ" sz="2000" b="1" dirty="0">
              <a:solidFill>
                <a:schemeClr val="tx1"/>
              </a:solidFill>
            </a:endParaRPr>
          </a:p>
        </p:txBody>
      </p:sp>
      <p:sp>
        <p:nvSpPr>
          <p:cNvPr id="3" name="عنوان فرعي 2"/>
          <p:cNvSpPr>
            <a:spLocks noGrp="1"/>
          </p:cNvSpPr>
          <p:nvPr>
            <p:ph type="subTitle" idx="1"/>
          </p:nvPr>
        </p:nvSpPr>
        <p:spPr>
          <a:xfrm>
            <a:off x="2483769" y="4421081"/>
            <a:ext cx="5559400" cy="1766637"/>
          </a:xfrm>
          <a:gradFill flip="none" rotWithShape="1">
            <a:gsLst>
              <a:gs pos="6563">
                <a:srgbClr val="E8E8E8"/>
              </a:gs>
              <a:gs pos="6125">
                <a:srgbClr val="EAEAEA"/>
              </a:gs>
              <a:gs pos="5250">
                <a:srgbClr val="EDEDED"/>
              </a:gs>
              <a:gs pos="3500">
                <a:srgbClr val="F3F3F3"/>
              </a:gs>
              <a:gs pos="0">
                <a:srgbClr val="FFFFFF"/>
              </a:gs>
              <a:gs pos="7001">
                <a:srgbClr val="E6E6E6"/>
              </a:gs>
              <a:gs pos="32001">
                <a:srgbClr val="7D8496"/>
              </a:gs>
              <a:gs pos="47000">
                <a:srgbClr val="E6E6E6"/>
              </a:gs>
              <a:gs pos="85001">
                <a:srgbClr val="7D8496"/>
              </a:gs>
              <a:gs pos="100000">
                <a:srgbClr val="E6E6E6"/>
              </a:gs>
            </a:gsLst>
            <a:lin ang="5400000" scaled="1"/>
            <a:tileRect/>
          </a:gradFill>
          <a:ln>
            <a:solidFill>
              <a:schemeClr val="accent1">
                <a:lumMod val="75000"/>
              </a:schemeClr>
            </a:solidFill>
          </a:ln>
          <a:effectLst>
            <a:outerShdw blurRad="50800" dist="38100" dir="2700000" algn="tl" rotWithShape="0">
              <a:prstClr val="black">
                <a:alpha val="40000"/>
              </a:prstClr>
            </a:outerShdw>
          </a:effectLst>
          <a:scene3d>
            <a:camera prst="orthographicFront"/>
            <a:lightRig rig="threePt" dir="t"/>
          </a:scene3d>
          <a:sp3d>
            <a:bevelT w="0" prst="slope"/>
            <a:bevelB w="165100" prst="coolSlant"/>
          </a:sp3d>
        </p:spPr>
        <p:txBody>
          <a:bodyPr wrap="square">
            <a:spAutoFit/>
          </a:bodyPr>
          <a:lstStyle/>
          <a:p>
            <a:pPr algn="r"/>
            <a:r>
              <a:rPr lang="ar-IQ" sz="3200" b="1" dirty="0" smtClean="0">
                <a:solidFill>
                  <a:schemeClr val="accent1">
                    <a:lumMod val="50000"/>
                  </a:schemeClr>
                </a:solidFill>
                <a:latin typeface="Monotype Koufi" pitchFamily="2" charset="-78"/>
                <a:ea typeface="Monotype Koufi" pitchFamily="2" charset="-78"/>
                <a:cs typeface="Monotype Koufi" pitchFamily="2" charset="-78"/>
              </a:rPr>
              <a:t>المقرر:- علم الكلام</a:t>
            </a:r>
          </a:p>
          <a:p>
            <a:pPr algn="r"/>
            <a:r>
              <a:rPr lang="ar-IQ" sz="3200" b="1" dirty="0" smtClean="0">
                <a:solidFill>
                  <a:schemeClr val="accent1">
                    <a:lumMod val="50000"/>
                  </a:schemeClr>
                </a:solidFill>
                <a:latin typeface="Monotype Koufi" pitchFamily="2" charset="-78"/>
                <a:ea typeface="Monotype Koufi" pitchFamily="2" charset="-78"/>
                <a:cs typeface="Monotype Koufi" pitchFamily="2" charset="-78"/>
              </a:rPr>
              <a:t>المرحلة : الرابعة</a:t>
            </a:r>
          </a:p>
          <a:p>
            <a:pPr algn="r"/>
            <a:r>
              <a:rPr lang="ar-IQ" sz="3200" b="1" dirty="0" smtClean="0">
                <a:solidFill>
                  <a:schemeClr val="accent1">
                    <a:lumMod val="50000"/>
                  </a:schemeClr>
                </a:solidFill>
                <a:latin typeface="Monotype Koufi" pitchFamily="2" charset="-78"/>
                <a:ea typeface="Monotype Koufi" pitchFamily="2" charset="-78"/>
                <a:cs typeface="Monotype Koufi" pitchFamily="2" charset="-78"/>
              </a:rPr>
              <a:t>الاستاذ الدكتور محسن قحطان حمدان</a:t>
            </a:r>
            <a:endParaRPr lang="ar-IQ" sz="3200" b="1" dirty="0">
              <a:solidFill>
                <a:schemeClr val="accent1">
                  <a:lumMod val="50000"/>
                </a:schemeClr>
              </a:solidFill>
              <a:latin typeface="Monotype Koufi" pitchFamily="2" charset="-78"/>
              <a:ea typeface="Monotype Koufi" pitchFamily="2" charset="-78"/>
              <a:cs typeface="Monotype Koufi" pitchFamily="2" charset="-78"/>
            </a:endParaRPr>
          </a:p>
        </p:txBody>
      </p:sp>
      <p:pic>
        <p:nvPicPr>
          <p:cNvPr id="5" name="صورة 4"/>
          <p:cNvPicPr>
            <a:picLocks noChangeAspect="1"/>
          </p:cNvPicPr>
          <p:nvPr/>
        </p:nvPicPr>
        <p:blipFill>
          <a:blip r:embed="rId2">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tretch>
            <a:fillRect/>
          </a:stretch>
        </p:blipFill>
        <p:spPr>
          <a:xfrm>
            <a:off x="203473" y="116632"/>
            <a:ext cx="4296519" cy="2045961"/>
          </a:xfrm>
          <a:prstGeom prst="rect">
            <a:avLst/>
          </a:prstGeom>
          <a:ln w="12700" cap="flat" cmpd="thickThin">
            <a:solidFill>
              <a:schemeClr val="tx1"/>
            </a:solidFill>
            <a:round/>
          </a:ln>
          <a:effectLst>
            <a:glow rad="406400">
              <a:schemeClr val="accent1">
                <a:alpha val="41000"/>
              </a:schemeClr>
            </a:glow>
            <a:innerShdw blurRad="152400" dir="1500000">
              <a:schemeClr val="tx2"/>
            </a:innerShdw>
            <a:reflection stA="99000" endPos="65000" dist="38100" dir="5400000" sy="-100000" algn="bl" rotWithShape="0"/>
          </a:effectLst>
          <a:scene3d>
            <a:camera prst="orthographicFront"/>
            <a:lightRig rig="threePt" dir="t"/>
          </a:scene3d>
          <a:sp3d>
            <a:bevelT/>
            <a:bevelB prst="relaxedInset"/>
          </a:sp3d>
        </p:spPr>
      </p:pic>
    </p:spTree>
    <p:extLst>
      <p:ext uri="{BB962C8B-B14F-4D97-AF65-F5344CB8AC3E}">
        <p14:creationId xmlns:p14="http://schemas.microsoft.com/office/powerpoint/2010/main" val="19557929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wipe(down)">
                                      <p:cBhvr>
                                        <p:cTn id="19" dur="580">
                                          <p:stCondLst>
                                            <p:cond delay="0"/>
                                          </p:stCondLst>
                                        </p:cTn>
                                        <p:tgtEl>
                                          <p:spTgt spid="3">
                                            <p:bg/>
                                          </p:spTgt>
                                        </p:tgtEl>
                                      </p:cBhvr>
                                    </p:animEffect>
                                    <p:anim calcmode="lin" valueType="num">
                                      <p:cBhvr>
                                        <p:cTn id="20"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bg/>
                                          </p:spTgt>
                                        </p:tgtEl>
                                      </p:cBhvr>
                                      <p:to x="100000" y="60000"/>
                                    </p:animScale>
                                    <p:animScale>
                                      <p:cBhvr>
                                        <p:cTn id="26" dur="166" decel="50000">
                                          <p:stCondLst>
                                            <p:cond delay="676"/>
                                          </p:stCondLst>
                                        </p:cTn>
                                        <p:tgtEl>
                                          <p:spTgt spid="3">
                                            <p:bg/>
                                          </p:spTgt>
                                        </p:tgtEl>
                                      </p:cBhvr>
                                      <p:to x="100000" y="100000"/>
                                    </p:animScale>
                                    <p:animScale>
                                      <p:cBhvr>
                                        <p:cTn id="27" dur="26">
                                          <p:stCondLst>
                                            <p:cond delay="1312"/>
                                          </p:stCondLst>
                                        </p:cTn>
                                        <p:tgtEl>
                                          <p:spTgt spid="3">
                                            <p:bg/>
                                          </p:spTgt>
                                        </p:tgtEl>
                                      </p:cBhvr>
                                      <p:to x="100000" y="80000"/>
                                    </p:animScale>
                                    <p:animScale>
                                      <p:cBhvr>
                                        <p:cTn id="28" dur="166" decel="50000">
                                          <p:stCondLst>
                                            <p:cond delay="1338"/>
                                          </p:stCondLst>
                                        </p:cTn>
                                        <p:tgtEl>
                                          <p:spTgt spid="3">
                                            <p:bg/>
                                          </p:spTgt>
                                        </p:tgtEl>
                                      </p:cBhvr>
                                      <p:to x="100000" y="100000"/>
                                    </p:animScale>
                                    <p:animScale>
                                      <p:cBhvr>
                                        <p:cTn id="29" dur="26">
                                          <p:stCondLst>
                                            <p:cond delay="1642"/>
                                          </p:stCondLst>
                                        </p:cTn>
                                        <p:tgtEl>
                                          <p:spTgt spid="3">
                                            <p:bg/>
                                          </p:spTgt>
                                        </p:tgtEl>
                                      </p:cBhvr>
                                      <p:to x="100000" y="90000"/>
                                    </p:animScale>
                                    <p:animScale>
                                      <p:cBhvr>
                                        <p:cTn id="30" dur="166" decel="50000">
                                          <p:stCondLst>
                                            <p:cond delay="1668"/>
                                          </p:stCondLst>
                                        </p:cTn>
                                        <p:tgtEl>
                                          <p:spTgt spid="3">
                                            <p:bg/>
                                          </p:spTgt>
                                        </p:tgtEl>
                                      </p:cBhvr>
                                      <p:to x="100000" y="100000"/>
                                    </p:animScale>
                                    <p:animScale>
                                      <p:cBhvr>
                                        <p:cTn id="31" dur="26">
                                          <p:stCondLst>
                                            <p:cond delay="1808"/>
                                          </p:stCondLst>
                                        </p:cTn>
                                        <p:tgtEl>
                                          <p:spTgt spid="3">
                                            <p:bg/>
                                          </p:spTgt>
                                        </p:tgtEl>
                                      </p:cBhvr>
                                      <p:to x="100000" y="95000"/>
                                    </p:animScale>
                                    <p:animScale>
                                      <p:cBhvr>
                                        <p:cTn id="32" dur="166" decel="50000">
                                          <p:stCondLst>
                                            <p:cond delay="1834"/>
                                          </p:stCondLst>
                                        </p:cTn>
                                        <p:tgtEl>
                                          <p:spTgt spid="3">
                                            <p:bg/>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down)">
                                      <p:cBhvr>
                                        <p:cTn id="37" dur="580">
                                          <p:stCondLst>
                                            <p:cond delay="0"/>
                                          </p:stCondLst>
                                        </p:cTn>
                                        <p:tgtEl>
                                          <p:spTgt spid="3">
                                            <p:txEl>
                                              <p:pRg st="0" end="0"/>
                                            </p:txEl>
                                          </p:spTgt>
                                        </p:tgtEl>
                                      </p:cBhvr>
                                    </p:animEffect>
                                    <p:anim calcmode="lin" valueType="num">
                                      <p:cBhvr>
                                        <p:cTn id="3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0" end="0"/>
                                            </p:txEl>
                                          </p:spTgt>
                                        </p:tgtEl>
                                      </p:cBhvr>
                                      <p:to x="100000" y="60000"/>
                                    </p:animScale>
                                    <p:animScale>
                                      <p:cBhvr>
                                        <p:cTn id="44" dur="166" decel="50000">
                                          <p:stCondLst>
                                            <p:cond delay="676"/>
                                          </p:stCondLst>
                                        </p:cTn>
                                        <p:tgtEl>
                                          <p:spTgt spid="3">
                                            <p:txEl>
                                              <p:pRg st="0" end="0"/>
                                            </p:txEl>
                                          </p:spTgt>
                                        </p:tgtEl>
                                      </p:cBhvr>
                                      <p:to x="100000" y="100000"/>
                                    </p:animScale>
                                    <p:animScale>
                                      <p:cBhvr>
                                        <p:cTn id="45" dur="26">
                                          <p:stCondLst>
                                            <p:cond delay="1312"/>
                                          </p:stCondLst>
                                        </p:cTn>
                                        <p:tgtEl>
                                          <p:spTgt spid="3">
                                            <p:txEl>
                                              <p:pRg st="0" end="0"/>
                                            </p:txEl>
                                          </p:spTgt>
                                        </p:tgtEl>
                                      </p:cBhvr>
                                      <p:to x="100000" y="80000"/>
                                    </p:animScale>
                                    <p:animScale>
                                      <p:cBhvr>
                                        <p:cTn id="46" dur="166" decel="50000">
                                          <p:stCondLst>
                                            <p:cond delay="1338"/>
                                          </p:stCondLst>
                                        </p:cTn>
                                        <p:tgtEl>
                                          <p:spTgt spid="3">
                                            <p:txEl>
                                              <p:pRg st="0" end="0"/>
                                            </p:txEl>
                                          </p:spTgt>
                                        </p:tgtEl>
                                      </p:cBhvr>
                                      <p:to x="100000" y="100000"/>
                                    </p:animScale>
                                    <p:animScale>
                                      <p:cBhvr>
                                        <p:cTn id="47" dur="26">
                                          <p:stCondLst>
                                            <p:cond delay="1642"/>
                                          </p:stCondLst>
                                        </p:cTn>
                                        <p:tgtEl>
                                          <p:spTgt spid="3">
                                            <p:txEl>
                                              <p:pRg st="0" end="0"/>
                                            </p:txEl>
                                          </p:spTgt>
                                        </p:tgtEl>
                                      </p:cBhvr>
                                      <p:to x="100000" y="90000"/>
                                    </p:animScale>
                                    <p:animScale>
                                      <p:cBhvr>
                                        <p:cTn id="48" dur="166" decel="50000">
                                          <p:stCondLst>
                                            <p:cond delay="1668"/>
                                          </p:stCondLst>
                                        </p:cTn>
                                        <p:tgtEl>
                                          <p:spTgt spid="3">
                                            <p:txEl>
                                              <p:pRg st="0" end="0"/>
                                            </p:txEl>
                                          </p:spTgt>
                                        </p:tgtEl>
                                      </p:cBhvr>
                                      <p:to x="100000" y="100000"/>
                                    </p:animScale>
                                    <p:animScale>
                                      <p:cBhvr>
                                        <p:cTn id="49" dur="26">
                                          <p:stCondLst>
                                            <p:cond delay="1808"/>
                                          </p:stCondLst>
                                        </p:cTn>
                                        <p:tgtEl>
                                          <p:spTgt spid="3">
                                            <p:txEl>
                                              <p:pRg st="0" end="0"/>
                                            </p:txEl>
                                          </p:spTgt>
                                        </p:tgtEl>
                                      </p:cBhvr>
                                      <p:to x="100000" y="95000"/>
                                    </p:animScale>
                                    <p:animScale>
                                      <p:cBhvr>
                                        <p:cTn id="50" dur="166" decel="50000">
                                          <p:stCondLst>
                                            <p:cond delay="1834"/>
                                          </p:stCondLst>
                                        </p:cTn>
                                        <p:tgtEl>
                                          <p:spTgt spid="3">
                                            <p:txEl>
                                              <p:pRg st="0" end="0"/>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Effect transition="in" filter="wipe(down)">
                                      <p:cBhvr>
                                        <p:cTn id="55" dur="580">
                                          <p:stCondLst>
                                            <p:cond delay="0"/>
                                          </p:stCondLst>
                                        </p:cTn>
                                        <p:tgtEl>
                                          <p:spTgt spid="3">
                                            <p:txEl>
                                              <p:pRg st="1" end="1"/>
                                            </p:txEl>
                                          </p:spTgt>
                                        </p:tgtEl>
                                      </p:cBhvr>
                                    </p:animEffect>
                                    <p:anim calcmode="lin" valueType="num">
                                      <p:cBhvr>
                                        <p:cTn id="5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1" end="1"/>
                                            </p:txEl>
                                          </p:spTgt>
                                        </p:tgtEl>
                                      </p:cBhvr>
                                      <p:to x="100000" y="60000"/>
                                    </p:animScale>
                                    <p:animScale>
                                      <p:cBhvr>
                                        <p:cTn id="62" dur="166" decel="50000">
                                          <p:stCondLst>
                                            <p:cond delay="676"/>
                                          </p:stCondLst>
                                        </p:cTn>
                                        <p:tgtEl>
                                          <p:spTgt spid="3">
                                            <p:txEl>
                                              <p:pRg st="1" end="1"/>
                                            </p:txEl>
                                          </p:spTgt>
                                        </p:tgtEl>
                                      </p:cBhvr>
                                      <p:to x="100000" y="100000"/>
                                    </p:animScale>
                                    <p:animScale>
                                      <p:cBhvr>
                                        <p:cTn id="63" dur="26">
                                          <p:stCondLst>
                                            <p:cond delay="1312"/>
                                          </p:stCondLst>
                                        </p:cTn>
                                        <p:tgtEl>
                                          <p:spTgt spid="3">
                                            <p:txEl>
                                              <p:pRg st="1" end="1"/>
                                            </p:txEl>
                                          </p:spTgt>
                                        </p:tgtEl>
                                      </p:cBhvr>
                                      <p:to x="100000" y="80000"/>
                                    </p:animScale>
                                    <p:animScale>
                                      <p:cBhvr>
                                        <p:cTn id="64" dur="166" decel="50000">
                                          <p:stCondLst>
                                            <p:cond delay="1338"/>
                                          </p:stCondLst>
                                        </p:cTn>
                                        <p:tgtEl>
                                          <p:spTgt spid="3">
                                            <p:txEl>
                                              <p:pRg st="1" end="1"/>
                                            </p:txEl>
                                          </p:spTgt>
                                        </p:tgtEl>
                                      </p:cBhvr>
                                      <p:to x="100000" y="100000"/>
                                    </p:animScale>
                                    <p:animScale>
                                      <p:cBhvr>
                                        <p:cTn id="65" dur="26">
                                          <p:stCondLst>
                                            <p:cond delay="1642"/>
                                          </p:stCondLst>
                                        </p:cTn>
                                        <p:tgtEl>
                                          <p:spTgt spid="3">
                                            <p:txEl>
                                              <p:pRg st="1" end="1"/>
                                            </p:txEl>
                                          </p:spTgt>
                                        </p:tgtEl>
                                      </p:cBhvr>
                                      <p:to x="100000" y="90000"/>
                                    </p:animScale>
                                    <p:animScale>
                                      <p:cBhvr>
                                        <p:cTn id="66" dur="166" decel="50000">
                                          <p:stCondLst>
                                            <p:cond delay="1668"/>
                                          </p:stCondLst>
                                        </p:cTn>
                                        <p:tgtEl>
                                          <p:spTgt spid="3">
                                            <p:txEl>
                                              <p:pRg st="1" end="1"/>
                                            </p:txEl>
                                          </p:spTgt>
                                        </p:tgtEl>
                                      </p:cBhvr>
                                      <p:to x="100000" y="100000"/>
                                    </p:animScale>
                                    <p:animScale>
                                      <p:cBhvr>
                                        <p:cTn id="67" dur="26">
                                          <p:stCondLst>
                                            <p:cond delay="1808"/>
                                          </p:stCondLst>
                                        </p:cTn>
                                        <p:tgtEl>
                                          <p:spTgt spid="3">
                                            <p:txEl>
                                              <p:pRg st="1" end="1"/>
                                            </p:txEl>
                                          </p:spTgt>
                                        </p:tgtEl>
                                      </p:cBhvr>
                                      <p:to x="100000" y="95000"/>
                                    </p:animScale>
                                    <p:animScale>
                                      <p:cBhvr>
                                        <p:cTn id="68" dur="166" decel="50000">
                                          <p:stCondLst>
                                            <p:cond delay="1834"/>
                                          </p:stCondLst>
                                        </p:cTn>
                                        <p:tgtEl>
                                          <p:spTgt spid="3">
                                            <p:txEl>
                                              <p:pRg st="1" end="1"/>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3">
                                            <p:txEl>
                                              <p:pRg st="2" end="2"/>
                                            </p:txEl>
                                          </p:spTgt>
                                        </p:tgtEl>
                                        <p:attrNameLst>
                                          <p:attrName>style.visibility</p:attrName>
                                        </p:attrNameLst>
                                      </p:cBhvr>
                                      <p:to>
                                        <p:strVal val="visible"/>
                                      </p:to>
                                    </p:set>
                                    <p:animEffect transition="in" filter="wipe(down)">
                                      <p:cBhvr>
                                        <p:cTn id="73" dur="580">
                                          <p:stCondLst>
                                            <p:cond delay="0"/>
                                          </p:stCondLst>
                                        </p:cTn>
                                        <p:tgtEl>
                                          <p:spTgt spid="3">
                                            <p:txEl>
                                              <p:pRg st="2" end="2"/>
                                            </p:txEl>
                                          </p:spTgt>
                                        </p:tgtEl>
                                      </p:cBhvr>
                                    </p:animEffect>
                                    <p:anim calcmode="lin" valueType="num">
                                      <p:cBhvr>
                                        <p:cTn id="7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2" end="2"/>
                                            </p:txEl>
                                          </p:spTgt>
                                        </p:tgtEl>
                                      </p:cBhvr>
                                      <p:to x="100000" y="60000"/>
                                    </p:animScale>
                                    <p:animScale>
                                      <p:cBhvr>
                                        <p:cTn id="80" dur="166" decel="50000">
                                          <p:stCondLst>
                                            <p:cond delay="676"/>
                                          </p:stCondLst>
                                        </p:cTn>
                                        <p:tgtEl>
                                          <p:spTgt spid="3">
                                            <p:txEl>
                                              <p:pRg st="2" end="2"/>
                                            </p:txEl>
                                          </p:spTgt>
                                        </p:tgtEl>
                                      </p:cBhvr>
                                      <p:to x="100000" y="100000"/>
                                    </p:animScale>
                                    <p:animScale>
                                      <p:cBhvr>
                                        <p:cTn id="81" dur="26">
                                          <p:stCondLst>
                                            <p:cond delay="1312"/>
                                          </p:stCondLst>
                                        </p:cTn>
                                        <p:tgtEl>
                                          <p:spTgt spid="3">
                                            <p:txEl>
                                              <p:pRg st="2" end="2"/>
                                            </p:txEl>
                                          </p:spTgt>
                                        </p:tgtEl>
                                      </p:cBhvr>
                                      <p:to x="100000" y="80000"/>
                                    </p:animScale>
                                    <p:animScale>
                                      <p:cBhvr>
                                        <p:cTn id="82" dur="166" decel="50000">
                                          <p:stCondLst>
                                            <p:cond delay="1338"/>
                                          </p:stCondLst>
                                        </p:cTn>
                                        <p:tgtEl>
                                          <p:spTgt spid="3">
                                            <p:txEl>
                                              <p:pRg st="2" end="2"/>
                                            </p:txEl>
                                          </p:spTgt>
                                        </p:tgtEl>
                                      </p:cBhvr>
                                      <p:to x="100000" y="100000"/>
                                    </p:animScale>
                                    <p:animScale>
                                      <p:cBhvr>
                                        <p:cTn id="83" dur="26">
                                          <p:stCondLst>
                                            <p:cond delay="1642"/>
                                          </p:stCondLst>
                                        </p:cTn>
                                        <p:tgtEl>
                                          <p:spTgt spid="3">
                                            <p:txEl>
                                              <p:pRg st="2" end="2"/>
                                            </p:txEl>
                                          </p:spTgt>
                                        </p:tgtEl>
                                      </p:cBhvr>
                                      <p:to x="100000" y="90000"/>
                                    </p:animScale>
                                    <p:animScale>
                                      <p:cBhvr>
                                        <p:cTn id="84" dur="166" decel="50000">
                                          <p:stCondLst>
                                            <p:cond delay="1668"/>
                                          </p:stCondLst>
                                        </p:cTn>
                                        <p:tgtEl>
                                          <p:spTgt spid="3">
                                            <p:txEl>
                                              <p:pRg st="2" end="2"/>
                                            </p:txEl>
                                          </p:spTgt>
                                        </p:tgtEl>
                                      </p:cBhvr>
                                      <p:to x="100000" y="100000"/>
                                    </p:animScale>
                                    <p:animScale>
                                      <p:cBhvr>
                                        <p:cTn id="85" dur="26">
                                          <p:stCondLst>
                                            <p:cond delay="1808"/>
                                          </p:stCondLst>
                                        </p:cTn>
                                        <p:tgtEl>
                                          <p:spTgt spid="3">
                                            <p:txEl>
                                              <p:pRg st="2" end="2"/>
                                            </p:txEl>
                                          </p:spTgt>
                                        </p:tgtEl>
                                      </p:cBhvr>
                                      <p:to x="100000" y="95000"/>
                                    </p:animScale>
                                    <p:animScale>
                                      <p:cBhvr>
                                        <p:cTn id="8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ctr">
              <a:spcBef>
                <a:spcPct val="20000"/>
              </a:spcBef>
            </a:pPr>
            <a:r>
              <a:rPr lang="ar-IQ" dirty="0" smtClean="0"/>
              <a:t>تعريف التوبة</a:t>
            </a:r>
            <a:endParaRPr lang="ar-IQ" dirty="0"/>
          </a:p>
        </p:txBody>
      </p:sp>
      <p:sp>
        <p:nvSpPr>
          <p:cNvPr id="3" name="عنصر نائب للمحتوى 2"/>
          <p:cNvSpPr>
            <a:spLocks noGrp="1"/>
          </p:cNvSpPr>
          <p:nvPr>
            <p:ph idx="1"/>
          </p:nvPr>
        </p:nvSpPr>
        <p:spPr/>
        <p:txBody>
          <a:bodyPr/>
          <a:lstStyle/>
          <a:p>
            <a:pPr lvl="0">
              <a:lnSpc>
                <a:spcPct val="115000"/>
              </a:lnSpc>
              <a:spcAft>
                <a:spcPts val="1000"/>
              </a:spcAft>
              <a:buClr>
                <a:srgbClr val="94C600"/>
              </a:buClr>
            </a:pPr>
            <a:r>
              <a:rPr lang="ar-IQ" sz="1300" dirty="0">
                <a:solidFill>
                  <a:srgbClr val="3E3D2D"/>
                </a:solidFill>
                <a:latin typeface="Calibri"/>
                <a:ea typeface="Calibri"/>
                <a:cs typeface="Arial"/>
              </a:rPr>
              <a:t>التوبة في أصل اللغة : الرجوع  يقال : تاب اي رجع .</a:t>
            </a:r>
            <a:endParaRPr lang="en-US" sz="1300" dirty="0">
              <a:solidFill>
                <a:srgbClr val="3E3D2D"/>
              </a:solidFill>
              <a:latin typeface="Calibri"/>
              <a:ea typeface="Calibri"/>
              <a:cs typeface="Arial"/>
            </a:endParaRPr>
          </a:p>
          <a:p>
            <a:pPr lvl="0">
              <a:lnSpc>
                <a:spcPct val="115000"/>
              </a:lnSpc>
              <a:spcAft>
                <a:spcPts val="1000"/>
              </a:spcAft>
              <a:buClr>
                <a:srgbClr val="94C600"/>
              </a:buClr>
            </a:pPr>
            <a:r>
              <a:rPr lang="ar-IQ" sz="1300" dirty="0">
                <a:solidFill>
                  <a:srgbClr val="3E3D2D"/>
                </a:solidFill>
                <a:latin typeface="Calibri"/>
                <a:ea typeface="Calibri"/>
                <a:cs typeface="Arial"/>
              </a:rPr>
              <a:t>وفي الاصطلاح : الرجوع عما  كان مذموما في الشرع الى ما هو محمود فيه</a:t>
            </a:r>
            <a:endParaRPr lang="ar-IQ" dirty="0"/>
          </a:p>
        </p:txBody>
      </p:sp>
    </p:spTree>
    <p:extLst>
      <p:ext uri="{BB962C8B-B14F-4D97-AF65-F5344CB8AC3E}">
        <p14:creationId xmlns:p14="http://schemas.microsoft.com/office/powerpoint/2010/main" val="307800612"/>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ctr"/>
            <a:r>
              <a:rPr lang="ar-IQ" dirty="0">
                <a:solidFill>
                  <a:srgbClr val="3E3D2D"/>
                </a:solidFill>
                <a:latin typeface="Calibri"/>
                <a:ea typeface="Calibri"/>
                <a:cs typeface="Arial"/>
              </a:rPr>
              <a:t>شروط التوبة :</a:t>
            </a:r>
            <a:r>
              <a:rPr lang="en-US" dirty="0">
                <a:solidFill>
                  <a:srgbClr val="3E3D2D"/>
                </a:solidFill>
                <a:latin typeface="Calibri"/>
                <a:ea typeface="Calibri"/>
                <a:cs typeface="Arial"/>
              </a:rPr>
              <a:t/>
            </a:r>
            <a:br>
              <a:rPr lang="en-US" dirty="0">
                <a:solidFill>
                  <a:srgbClr val="3E3D2D"/>
                </a:solidFill>
                <a:latin typeface="Calibri"/>
                <a:ea typeface="Calibri"/>
                <a:cs typeface="Arial"/>
              </a:rPr>
            </a:br>
            <a:endParaRPr lang="ar-IQ" dirty="0"/>
          </a:p>
        </p:txBody>
      </p:sp>
      <p:sp>
        <p:nvSpPr>
          <p:cNvPr id="3" name="عنصر نائب للمحتوى 2"/>
          <p:cNvSpPr>
            <a:spLocks noGrp="1"/>
          </p:cNvSpPr>
          <p:nvPr>
            <p:ph idx="1"/>
          </p:nvPr>
        </p:nvSpPr>
        <p:spPr/>
        <p:txBody>
          <a:bodyPr/>
          <a:lstStyle/>
          <a:p>
            <a:pPr lvl="0">
              <a:lnSpc>
                <a:spcPct val="115000"/>
              </a:lnSpc>
              <a:spcAft>
                <a:spcPts val="1000"/>
              </a:spcAft>
              <a:buClr>
                <a:srgbClr val="94C600"/>
              </a:buClr>
            </a:pPr>
            <a:r>
              <a:rPr lang="ar-IQ" sz="1700" dirty="0" smtClean="0">
                <a:solidFill>
                  <a:srgbClr val="3E3D2D"/>
                </a:solidFill>
                <a:latin typeface="Calibri"/>
                <a:ea typeface="Calibri"/>
                <a:cs typeface="Arial"/>
              </a:rPr>
              <a:t>1- </a:t>
            </a:r>
            <a:r>
              <a:rPr lang="ar-IQ" sz="1700" dirty="0">
                <a:solidFill>
                  <a:srgbClr val="3E3D2D"/>
                </a:solidFill>
                <a:latin typeface="Calibri"/>
                <a:ea typeface="Calibri"/>
                <a:cs typeface="Arial"/>
              </a:rPr>
              <a:t>الندم بالقلب على ما اقترف من معصية .</a:t>
            </a:r>
            <a:endParaRPr lang="en-US" sz="1700" dirty="0">
              <a:solidFill>
                <a:srgbClr val="3E3D2D"/>
              </a:solidFill>
              <a:latin typeface="Calibri"/>
              <a:ea typeface="Calibri"/>
              <a:cs typeface="Arial"/>
            </a:endParaRPr>
          </a:p>
          <a:p>
            <a:pPr lvl="0">
              <a:lnSpc>
                <a:spcPct val="115000"/>
              </a:lnSpc>
              <a:spcAft>
                <a:spcPts val="1000"/>
              </a:spcAft>
              <a:buClr>
                <a:srgbClr val="94C600"/>
              </a:buClr>
            </a:pPr>
            <a:r>
              <a:rPr lang="ar-IQ" sz="1700" dirty="0">
                <a:solidFill>
                  <a:srgbClr val="3E3D2D"/>
                </a:solidFill>
                <a:latin typeface="Calibri"/>
                <a:ea typeface="Calibri"/>
                <a:cs typeface="Arial"/>
              </a:rPr>
              <a:t>2- ترك المعصية في الحال .</a:t>
            </a:r>
            <a:endParaRPr lang="en-US" sz="1700" dirty="0">
              <a:solidFill>
                <a:srgbClr val="3E3D2D"/>
              </a:solidFill>
              <a:latin typeface="Calibri"/>
              <a:ea typeface="Calibri"/>
              <a:cs typeface="Arial"/>
            </a:endParaRPr>
          </a:p>
          <a:p>
            <a:pPr lvl="0">
              <a:lnSpc>
                <a:spcPct val="115000"/>
              </a:lnSpc>
              <a:spcAft>
                <a:spcPts val="1000"/>
              </a:spcAft>
              <a:buClr>
                <a:srgbClr val="94C600"/>
              </a:buClr>
            </a:pPr>
            <a:r>
              <a:rPr lang="ar-IQ" sz="1700" dirty="0">
                <a:solidFill>
                  <a:srgbClr val="3E3D2D"/>
                </a:solidFill>
                <a:latin typeface="Calibri"/>
                <a:ea typeface="Calibri"/>
                <a:cs typeface="Arial"/>
              </a:rPr>
              <a:t>3- العزم على ان لا يعود الى مثلها .</a:t>
            </a:r>
            <a:endParaRPr lang="en-US" sz="1700" dirty="0">
              <a:solidFill>
                <a:srgbClr val="3E3D2D"/>
              </a:solidFill>
              <a:latin typeface="Calibri"/>
              <a:ea typeface="Calibri"/>
              <a:cs typeface="Arial"/>
            </a:endParaRPr>
          </a:p>
          <a:p>
            <a:pPr lvl="0">
              <a:lnSpc>
                <a:spcPct val="115000"/>
              </a:lnSpc>
              <a:spcAft>
                <a:spcPts val="1000"/>
              </a:spcAft>
              <a:buClr>
                <a:srgbClr val="94C600"/>
              </a:buClr>
            </a:pPr>
            <a:r>
              <a:rPr lang="ar-IQ" sz="1700" dirty="0">
                <a:solidFill>
                  <a:srgbClr val="3E3D2D"/>
                </a:solidFill>
                <a:latin typeface="Calibri"/>
                <a:ea typeface="Calibri"/>
                <a:cs typeface="Arial"/>
              </a:rPr>
              <a:t>4- ان يكون ذلك حياء من الله تعالى وخوفا منه لا من غيره .</a:t>
            </a:r>
            <a:endParaRPr lang="en-US" sz="1700" dirty="0">
              <a:solidFill>
                <a:srgbClr val="3E3D2D"/>
              </a:solidFill>
              <a:latin typeface="Calibri"/>
              <a:ea typeface="Calibri"/>
              <a:cs typeface="Arial"/>
            </a:endParaRPr>
          </a:p>
          <a:p>
            <a:pPr lvl="0">
              <a:lnSpc>
                <a:spcPct val="115000"/>
              </a:lnSpc>
              <a:spcAft>
                <a:spcPts val="1000"/>
              </a:spcAft>
              <a:buClr>
                <a:srgbClr val="94C600"/>
              </a:buClr>
            </a:pPr>
            <a:r>
              <a:rPr lang="ar-IQ" sz="1700" dirty="0">
                <a:solidFill>
                  <a:srgbClr val="3E3D2D"/>
                </a:solidFill>
                <a:latin typeface="Calibri"/>
                <a:ea typeface="Calibri"/>
                <a:cs typeface="Arial"/>
              </a:rPr>
              <a:t>هذا اذا كانت المعصية بين العبد وبين الله تعالى لا تتعلق بحق لآدمي , فإن كانت المعصية متعلقة بحق آدمي فيشترط بالإضافة الى الشروط المتقدمة ان يبرأ من  صاحب الحق فإن كان مالا رده الى صاحبه وان كان غير ذلك مكنه من اخذ الحق او طلب العفو</a:t>
            </a:r>
            <a:endParaRPr lang="ar-IQ" dirty="0"/>
          </a:p>
        </p:txBody>
      </p:sp>
    </p:spTree>
    <p:extLst>
      <p:ext uri="{BB962C8B-B14F-4D97-AF65-F5344CB8AC3E}">
        <p14:creationId xmlns:p14="http://schemas.microsoft.com/office/powerpoint/2010/main" val="655797872"/>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61017918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 </a:t>
            </a:r>
            <a:endParaRPr lang="ar-IQ" dirty="0"/>
          </a:p>
        </p:txBody>
      </p:sp>
      <p:sp>
        <p:nvSpPr>
          <p:cNvPr id="3" name="عنصر نائب للمحتوى 2"/>
          <p:cNvSpPr>
            <a:spLocks noGrp="1"/>
          </p:cNvSpPr>
          <p:nvPr>
            <p:ph idx="1"/>
          </p:nvPr>
        </p:nvSpPr>
        <p:spPr/>
        <p:txBody>
          <a:bodyPr>
            <a:normAutofit/>
          </a:bodyPr>
          <a:lstStyle/>
          <a:p>
            <a:pPr marL="68580" indent="0">
              <a:lnSpc>
                <a:spcPct val="115000"/>
              </a:lnSpc>
              <a:spcAft>
                <a:spcPts val="1000"/>
              </a:spcAft>
              <a:buNone/>
            </a:pPr>
            <a:endParaRPr lang="en-US" dirty="0">
              <a:latin typeface="Calibri"/>
              <a:ea typeface="Calibri"/>
              <a:cs typeface="Arial"/>
            </a:endParaRPr>
          </a:p>
          <a:p>
            <a:endParaRPr lang="ar-IQ" dirty="0"/>
          </a:p>
        </p:txBody>
      </p:sp>
    </p:spTree>
    <p:extLst>
      <p:ext uri="{BB962C8B-B14F-4D97-AF65-F5344CB8AC3E}">
        <p14:creationId xmlns:p14="http://schemas.microsoft.com/office/powerpoint/2010/main" val="32161172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TotalTime>
  <Words>131</Words>
  <Application>Microsoft Office PowerPoint</Application>
  <PresentationFormat>عرض على الشاشة (3:4)‏</PresentationFormat>
  <Paragraphs>14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جامعة بغداد كلية العلوم الاسلامية قسم العقيدة والفكر الاسلامي   </vt:lpstr>
      <vt:lpstr>تعريف التوبة</vt:lpstr>
      <vt:lpstr>شروط التوبة : </vt:lpstr>
      <vt:lpstr>عرض تقديمي في PowerPoint</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العلوم الاسلامية قسم العقيدة والفكر الاسلامي  از</dc:title>
  <dc:creator>user</dc:creator>
  <cp:lastModifiedBy>DR.Ahmed Saker 2o1O</cp:lastModifiedBy>
  <cp:revision>7</cp:revision>
  <dcterms:created xsi:type="dcterms:W3CDTF">2019-07-01T11:50:58Z</dcterms:created>
  <dcterms:modified xsi:type="dcterms:W3CDTF">2019-12-21T15:30:42Z</dcterms:modified>
</cp:coreProperties>
</file>