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71" d="100"/>
          <a:sy n="71" d="100"/>
        </p:scale>
        <p:origin x="-113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1B8ABB09-4A1D-463E-8065-109CC2B7EFAA}" type="datetimeFigureOut">
              <a:rPr lang="ar-SA" smtClean="0"/>
              <a:t>24/04/1441</a:t>
            </a:fld>
            <a:endParaRPr lang="ar-SA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24/04/1441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24/04/1441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24/04/1441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24/04/1441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24/04/1441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24/04/1441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24/04/1441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24/04/1441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24/04/1441</a:t>
            </a:fld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24/04/1441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24/04/1441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1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27432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4644008" y="116632"/>
            <a:ext cx="4320480" cy="2160240"/>
          </a:xfrm>
          <a:pattFill prst="pct50">
            <a:fgClr>
              <a:schemeClr val="accent1"/>
            </a:fgClr>
            <a:bgClr>
              <a:schemeClr val="bg1"/>
            </a:bgClr>
          </a:pattFill>
          <a:effectLst>
            <a:glow rad="139700">
              <a:schemeClr val="accent1">
                <a:satMod val="175000"/>
                <a:alpha val="40000"/>
              </a:schemeClr>
            </a:glow>
            <a:innerShdw blurRad="63500" dist="50800" dir="8100000">
              <a:prstClr val="black">
                <a:alpha val="50000"/>
              </a:prstClr>
            </a:innerShdw>
          </a:effectLst>
          <a:scene3d>
            <a:camera prst="orthographicFront"/>
            <a:lightRig rig="harsh" dir="t"/>
          </a:scene3d>
          <a:sp3d prstMaterial="powder">
            <a:bevelT prst="convex"/>
          </a:sp3d>
        </p:spPr>
        <p:txBody>
          <a:bodyPr anchor="ctr" anchorCtr="0">
            <a:normAutofit fontScale="90000"/>
          </a:bodyPr>
          <a:lstStyle/>
          <a:p>
            <a:pPr algn="ctr"/>
            <a:r>
              <a:rPr lang="ar-IQ" sz="3100" dirty="0" smtClean="0">
                <a:solidFill>
                  <a:schemeClr val="tx1"/>
                </a:solidFill>
                <a:effectLst>
                  <a:glow rad="139700">
                    <a:schemeClr val="bg2">
                      <a:lumMod val="50000"/>
                      <a:alpha val="40000"/>
                    </a:schemeClr>
                  </a:glow>
                </a:effectLst>
                <a:cs typeface="DecoType Naskh Swashes" pitchFamily="2" charset="-78"/>
              </a:rPr>
              <a:t>جامعة بغداد</a:t>
            </a:r>
            <a:br>
              <a:rPr lang="ar-IQ" sz="3100" dirty="0" smtClean="0">
                <a:solidFill>
                  <a:schemeClr val="tx1"/>
                </a:solidFill>
                <a:effectLst>
                  <a:glow rad="139700">
                    <a:schemeClr val="bg2">
                      <a:lumMod val="50000"/>
                      <a:alpha val="40000"/>
                    </a:schemeClr>
                  </a:glow>
                </a:effectLst>
                <a:cs typeface="DecoType Naskh Swashes" pitchFamily="2" charset="-78"/>
              </a:rPr>
            </a:br>
            <a:r>
              <a:rPr lang="ar-IQ" sz="3100" dirty="0" smtClean="0">
                <a:solidFill>
                  <a:schemeClr val="tx1"/>
                </a:solidFill>
                <a:effectLst>
                  <a:glow rad="139700">
                    <a:schemeClr val="bg2">
                      <a:lumMod val="50000"/>
                      <a:alpha val="40000"/>
                    </a:schemeClr>
                  </a:glow>
                </a:effectLst>
                <a:cs typeface="DecoType Naskh Swashes" pitchFamily="2" charset="-78"/>
              </a:rPr>
              <a:t>كلية العلوم الاسلامية</a:t>
            </a:r>
            <a:br>
              <a:rPr lang="ar-IQ" sz="3100" dirty="0" smtClean="0">
                <a:solidFill>
                  <a:schemeClr val="tx1"/>
                </a:solidFill>
                <a:effectLst>
                  <a:glow rad="139700">
                    <a:schemeClr val="bg2">
                      <a:lumMod val="50000"/>
                      <a:alpha val="40000"/>
                    </a:schemeClr>
                  </a:glow>
                </a:effectLst>
                <a:cs typeface="DecoType Naskh Swashes" pitchFamily="2" charset="-78"/>
              </a:rPr>
            </a:br>
            <a:r>
              <a:rPr lang="ar-IQ" sz="3100" dirty="0" smtClean="0">
                <a:solidFill>
                  <a:schemeClr val="tx1"/>
                </a:solidFill>
                <a:effectLst>
                  <a:glow rad="139700">
                    <a:schemeClr val="bg2">
                      <a:lumMod val="50000"/>
                      <a:alpha val="40000"/>
                    </a:schemeClr>
                  </a:glow>
                </a:effectLst>
                <a:cs typeface="DecoType Naskh Swashes" pitchFamily="2" charset="-78"/>
              </a:rPr>
              <a:t>قسم العقيدة والفكر الاسلامي</a:t>
            </a:r>
            <a:br>
              <a:rPr lang="ar-IQ" sz="3100" dirty="0" smtClean="0">
                <a:solidFill>
                  <a:schemeClr val="tx1"/>
                </a:solidFill>
                <a:effectLst>
                  <a:glow rad="139700">
                    <a:schemeClr val="bg2">
                      <a:lumMod val="50000"/>
                      <a:alpha val="40000"/>
                    </a:schemeClr>
                  </a:glow>
                </a:effectLst>
                <a:cs typeface="DecoType Naskh Swashes" pitchFamily="2" charset="-78"/>
              </a:rPr>
            </a:br>
            <a:r>
              <a:rPr lang="ar-IQ" sz="2400" b="1" dirty="0" smtClean="0">
                <a:solidFill>
                  <a:schemeClr val="tx1"/>
                </a:solidFill>
              </a:rPr>
              <a:t/>
            </a:r>
            <a:br>
              <a:rPr lang="ar-IQ" sz="2400" b="1" dirty="0" smtClean="0">
                <a:solidFill>
                  <a:schemeClr val="tx1"/>
                </a:solidFill>
              </a:rPr>
            </a:br>
            <a:r>
              <a:rPr lang="ar-IQ" sz="2000" b="1" dirty="0">
                <a:solidFill>
                  <a:schemeClr val="tx1"/>
                </a:solidFill>
              </a:rPr>
              <a:t/>
            </a:r>
            <a:br>
              <a:rPr lang="ar-IQ" sz="2000" b="1" dirty="0">
                <a:solidFill>
                  <a:schemeClr val="tx1"/>
                </a:solidFill>
              </a:rPr>
            </a:br>
            <a:endParaRPr lang="ar-IQ" sz="2000" b="1" dirty="0">
              <a:solidFill>
                <a:schemeClr val="tx1"/>
              </a:solidFill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2483769" y="4421081"/>
            <a:ext cx="5559400" cy="1766637"/>
          </a:xfrm>
          <a:gradFill flip="none" rotWithShape="1">
            <a:gsLst>
              <a:gs pos="6563">
                <a:srgbClr val="E8E8E8"/>
              </a:gs>
              <a:gs pos="6125">
                <a:srgbClr val="EAEAEA"/>
              </a:gs>
              <a:gs pos="5250">
                <a:srgbClr val="EDEDED"/>
              </a:gs>
              <a:gs pos="3500">
                <a:srgbClr val="F3F3F3"/>
              </a:gs>
              <a:gs pos="0">
                <a:srgbClr val="FFFFFF"/>
              </a:gs>
              <a:gs pos="7001">
                <a:srgbClr val="E6E6E6"/>
              </a:gs>
              <a:gs pos="32001">
                <a:srgbClr val="7D8496"/>
              </a:gs>
              <a:gs pos="47000">
                <a:srgbClr val="E6E6E6"/>
              </a:gs>
              <a:gs pos="85001">
                <a:srgbClr val="7D8496"/>
              </a:gs>
              <a:gs pos="100000">
                <a:srgbClr val="E6E6E6"/>
              </a:gs>
            </a:gsLst>
            <a:lin ang="5400000" scaled="1"/>
            <a:tileRect/>
          </a:gradFill>
          <a:ln>
            <a:solidFill>
              <a:schemeClr val="accent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0" prst="slope"/>
            <a:bevelB w="165100" prst="coolSlant"/>
          </a:sp3d>
        </p:spPr>
        <p:txBody>
          <a:bodyPr wrap="square">
            <a:spAutoFit/>
          </a:bodyPr>
          <a:lstStyle/>
          <a:p>
            <a:pPr algn="r"/>
            <a:r>
              <a:rPr lang="ar-IQ" sz="3200" b="1" dirty="0" smtClean="0">
                <a:solidFill>
                  <a:schemeClr val="accent1">
                    <a:lumMod val="50000"/>
                  </a:schemeClr>
                </a:solidFill>
                <a:latin typeface="Monotype Koufi" pitchFamily="2" charset="-78"/>
                <a:ea typeface="Monotype Koufi" pitchFamily="2" charset="-78"/>
                <a:cs typeface="Monotype Koufi" pitchFamily="2" charset="-78"/>
              </a:rPr>
              <a:t>المقرر:- علم الكلام</a:t>
            </a:r>
          </a:p>
          <a:p>
            <a:pPr algn="r"/>
            <a:r>
              <a:rPr lang="ar-IQ" sz="3200" b="1" dirty="0" smtClean="0">
                <a:solidFill>
                  <a:schemeClr val="accent1">
                    <a:lumMod val="50000"/>
                  </a:schemeClr>
                </a:solidFill>
                <a:latin typeface="Monotype Koufi" pitchFamily="2" charset="-78"/>
                <a:ea typeface="Monotype Koufi" pitchFamily="2" charset="-78"/>
                <a:cs typeface="Monotype Koufi" pitchFamily="2" charset="-78"/>
              </a:rPr>
              <a:t>المرحلة : الرابعة</a:t>
            </a:r>
          </a:p>
          <a:p>
            <a:pPr algn="r"/>
            <a:r>
              <a:rPr lang="ar-IQ" sz="3200" b="1" dirty="0" smtClean="0">
                <a:solidFill>
                  <a:schemeClr val="accent1">
                    <a:lumMod val="50000"/>
                  </a:schemeClr>
                </a:solidFill>
                <a:latin typeface="Monotype Koufi" pitchFamily="2" charset="-78"/>
                <a:ea typeface="Monotype Koufi" pitchFamily="2" charset="-78"/>
                <a:cs typeface="Monotype Koufi" pitchFamily="2" charset="-78"/>
              </a:rPr>
              <a:t>الاستاذ الدكتور محسن قحطان حمدان</a:t>
            </a:r>
            <a:endParaRPr lang="ar-IQ" sz="3200" b="1" dirty="0">
              <a:solidFill>
                <a:schemeClr val="accent1">
                  <a:lumMod val="50000"/>
                </a:schemeClr>
              </a:solidFill>
              <a:latin typeface="Monotype Koufi" pitchFamily="2" charset="-78"/>
              <a:ea typeface="Monotype Koufi" pitchFamily="2" charset="-78"/>
              <a:cs typeface="Monotype Koufi" pitchFamily="2" charset="-78"/>
            </a:endParaRPr>
          </a:p>
        </p:txBody>
      </p:sp>
      <p:pic>
        <p:nvPicPr>
          <p:cNvPr id="5" name="صورة 4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3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473" y="116632"/>
            <a:ext cx="4296519" cy="2045961"/>
          </a:xfrm>
          <a:prstGeom prst="rect">
            <a:avLst/>
          </a:prstGeom>
          <a:ln w="12700" cap="flat" cmpd="thickThin">
            <a:solidFill>
              <a:schemeClr val="tx1"/>
            </a:solidFill>
            <a:round/>
          </a:ln>
          <a:effectLst>
            <a:glow rad="406400">
              <a:schemeClr val="accent1">
                <a:alpha val="41000"/>
              </a:schemeClr>
            </a:glow>
            <a:innerShdw blurRad="152400" dir="1500000">
              <a:schemeClr val="tx2"/>
            </a:innerShdw>
            <a:reflection stA="99000" endPos="65000" dist="381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  <a:bevelB prst="relaxedInset"/>
          </a:sp3d>
        </p:spPr>
      </p:pic>
    </p:spTree>
    <p:extLst>
      <p:ext uri="{BB962C8B-B14F-4D97-AF65-F5344CB8AC3E}">
        <p14:creationId xmlns:p14="http://schemas.microsoft.com/office/powerpoint/2010/main" val="1955792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algn="ctr">
              <a:spcBef>
                <a:spcPct val="20000"/>
              </a:spcBef>
            </a:pPr>
            <a:r>
              <a:rPr lang="ar-IQ" dirty="0" smtClean="0"/>
              <a:t>ادلة </a:t>
            </a:r>
            <a:r>
              <a:rPr lang="ar-IQ" dirty="0" err="1" smtClean="0"/>
              <a:t>المعادمن</a:t>
            </a:r>
            <a:r>
              <a:rPr lang="ar-IQ" smtClean="0"/>
              <a:t> المنقول </a:t>
            </a:r>
            <a:r>
              <a:rPr lang="ar-IQ" dirty="0" smtClean="0"/>
              <a:t>والمعقول 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IQ" dirty="0">
                <a:latin typeface="Calibri"/>
                <a:ea typeface="Calibri"/>
                <a:cs typeface="Arial"/>
              </a:rPr>
              <a:t>أدلة المنقول على المعاد : قوله  تعالى :</a:t>
            </a:r>
            <a:endParaRPr lang="en-US" dirty="0">
              <a:latin typeface="Calibri"/>
              <a:ea typeface="Calibri"/>
              <a:cs typeface="Arial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IQ" dirty="0">
                <a:latin typeface="Calibri"/>
                <a:ea typeface="Calibri"/>
                <a:cs typeface="Arial"/>
              </a:rPr>
              <a:t>(قل بلى وربي لتبعثن ) و(ثم انكم يوم القيامة تبعثون ) و(فإذا هم من الاجداث الى ربهم ينسلون) و(كما بدأكم تعودون)</a:t>
            </a:r>
            <a:endParaRPr lang="en-US" dirty="0">
              <a:latin typeface="Calibri"/>
              <a:ea typeface="Calibri"/>
              <a:cs typeface="Arial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IQ" dirty="0">
                <a:latin typeface="Calibri"/>
                <a:ea typeface="Calibri"/>
                <a:cs typeface="Arial"/>
              </a:rPr>
              <a:t>  و(كما بدأنا اول خلق نعيده) و( قل يحييها الذي أنشأها اول مرة)</a:t>
            </a:r>
            <a:endParaRPr lang="en-US" dirty="0">
              <a:latin typeface="Calibri"/>
              <a:ea typeface="Calibri"/>
              <a:cs typeface="Arial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IQ" dirty="0">
                <a:latin typeface="Calibri"/>
                <a:ea typeface="Calibri"/>
                <a:cs typeface="Arial"/>
              </a:rPr>
              <a:t>ادلة المعقول :</a:t>
            </a:r>
            <a:endParaRPr lang="en-US" dirty="0">
              <a:latin typeface="Calibri"/>
              <a:ea typeface="Calibri"/>
              <a:cs typeface="Arial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IQ" dirty="0">
                <a:latin typeface="Calibri"/>
                <a:ea typeface="Calibri"/>
                <a:cs typeface="Arial"/>
              </a:rPr>
              <a:t>1- ان الانبياء تأتي بما تدركه العقول او تتحير فيه ولا تأتي بما تحيله العقول ابدا , والمعاد ممكن لأنه اما ايجاد ما انعدم  او جمع ما تفرق او احياء  لما </a:t>
            </a:r>
            <a:r>
              <a:rPr lang="ar-IQ" dirty="0" err="1">
                <a:latin typeface="Calibri"/>
                <a:ea typeface="Calibri"/>
                <a:cs typeface="Arial"/>
              </a:rPr>
              <a:t>أ’ميت</a:t>
            </a:r>
            <a:r>
              <a:rPr lang="ar-IQ" dirty="0">
                <a:latin typeface="Calibri"/>
                <a:ea typeface="Calibri"/>
                <a:cs typeface="Arial"/>
              </a:rPr>
              <a:t>  , وهذه كلها ممكنة لا احالة في ذلك .</a:t>
            </a:r>
            <a:endParaRPr lang="en-US" dirty="0">
              <a:latin typeface="Calibri"/>
              <a:ea typeface="Calibri"/>
              <a:cs typeface="Arial"/>
            </a:endParaRPr>
          </a:p>
          <a:p>
            <a:r>
              <a:rPr lang="ar-IQ" dirty="0">
                <a:latin typeface="Calibri"/>
                <a:ea typeface="Calibri"/>
                <a:cs typeface="Arial"/>
              </a:rPr>
              <a:t>2- الاصل فيما لا دليل على وجوبه ولا على امتناعه هو الامكان كما يقول الحكماء والمتكلمون : من ان كل ما قرع سمعك من الغرائب  قدّره في حيز الامكان ما لم يردك عنه قائم البرهان , فمن زعم عدم اعادة المعدوم يلزم بالمبدأ , فإن المبدأ مثل المعاد بل هو ايسر منه وهو لا يخفى على العقلاء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07800612"/>
      </p:ext>
    </p:extLst>
  </p:cSld>
  <p:clrMapOvr>
    <a:masterClrMapping/>
  </p:clrMapOvr>
  <p:transition spd="slow">
    <p:pull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655797872"/>
      </p:ext>
    </p:extLst>
  </p:cSld>
  <p:clrMapOvr>
    <a:masterClrMapping/>
  </p:clrMapOvr>
  <p:transition spd="slow">
    <p:cover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6101791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2161172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أوستن">
  <a:themeElements>
    <a:clrScheme name="أوستن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أوستن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أوستن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56</TotalTime>
  <Words>167</Words>
  <Application>Microsoft Office PowerPoint</Application>
  <PresentationFormat>عرض على الشاشة (3:4)‏</PresentationFormat>
  <Paragraphs>11</Paragraphs>
  <Slides>5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5</vt:i4>
      </vt:variant>
    </vt:vector>
  </HeadingPairs>
  <TitlesOfParts>
    <vt:vector size="6" baseType="lpstr">
      <vt:lpstr>أوستن</vt:lpstr>
      <vt:lpstr>جامعة بغداد كلية العلوم الاسلامية قسم العقيدة والفكر الاسلامي   </vt:lpstr>
      <vt:lpstr>ادلة المعادمن المنقول والمعقول 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جامعة بغداد كلية العلوم الاسلامية قسم العقيدة والفكر الاسلامي  از</dc:title>
  <dc:creator>user</dc:creator>
  <cp:lastModifiedBy>DR.Ahmed Saker 2o1O</cp:lastModifiedBy>
  <cp:revision>11</cp:revision>
  <dcterms:created xsi:type="dcterms:W3CDTF">2019-07-01T11:50:58Z</dcterms:created>
  <dcterms:modified xsi:type="dcterms:W3CDTF">2019-12-21T16:25:03Z</dcterms:modified>
</cp:coreProperties>
</file>