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100" d="100"/>
          <a:sy n="100" d="100"/>
        </p:scale>
        <p:origin x="-432" y="7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08/01/1441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082234"/>
          </a:xfrm>
        </p:spPr>
        <p:txBody>
          <a:bodyPr>
            <a:normAutofit/>
          </a:bodyPr>
          <a:lstStyle/>
          <a:p>
            <a:pPr algn="ctr"/>
            <a:r>
              <a:rPr lang="ar-IQ" sz="8800" dirty="0" smtClean="0">
                <a:solidFill>
                  <a:schemeClr val="tx1"/>
                </a:solidFill>
              </a:rPr>
              <a:t>مفهوم أصول الدين الإسلامي</a:t>
            </a:r>
            <a:r>
              <a:rPr lang="ar-IQ" dirty="0" smtClean="0"/>
              <a:t/>
            </a:r>
            <a:br>
              <a:rPr lang="ar-IQ" dirty="0" smtClean="0"/>
            </a:br>
            <a:r>
              <a:rPr lang="ar-IQ" sz="8000" dirty="0" smtClean="0">
                <a:solidFill>
                  <a:schemeClr val="tx1"/>
                </a:solidFill>
              </a:rPr>
              <a:t>إعداد</a:t>
            </a:r>
            <a:r>
              <a:rPr lang="ar-IQ" dirty="0" smtClean="0"/>
              <a:t> </a:t>
            </a:r>
            <a:br>
              <a:rPr lang="ar-IQ" dirty="0" smtClean="0"/>
            </a:br>
            <a:r>
              <a:rPr lang="ar-IQ" dirty="0" err="1" smtClean="0">
                <a:solidFill>
                  <a:schemeClr val="tx1"/>
                </a:solidFill>
              </a:rPr>
              <a:t>م</a:t>
            </a:r>
            <a:r>
              <a:rPr lang="ar-IQ" dirty="0" smtClean="0">
                <a:solidFill>
                  <a:schemeClr val="tx1"/>
                </a:solidFill>
              </a:rPr>
              <a:t>.</a:t>
            </a:r>
            <a:r>
              <a:rPr lang="ar-IQ" dirty="0" err="1" smtClean="0">
                <a:solidFill>
                  <a:schemeClr val="tx1"/>
                </a:solidFill>
              </a:rPr>
              <a:t>م</a:t>
            </a:r>
            <a:r>
              <a:rPr lang="ar-IQ" dirty="0" smtClean="0">
                <a:solidFill>
                  <a:schemeClr val="tx1"/>
                </a:solidFill>
              </a:rPr>
              <a:t> إسراء حميد العبيدي</a:t>
            </a:r>
            <a:endParaRPr lang="ar-IQ"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796746"/>
          </a:xfrm>
        </p:spPr>
        <p:txBody>
          <a:bodyPr>
            <a:normAutofit/>
          </a:bodyPr>
          <a:lstStyle/>
          <a:p>
            <a:pPr algn="r" rtl="1"/>
            <a:r>
              <a:rPr lang="ar-IQ" sz="2800" b="1" dirty="0" smtClean="0">
                <a:solidFill>
                  <a:schemeClr val="tx1"/>
                </a:solidFill>
                <a:latin typeface="Times New Roman" pitchFamily="18" charset="0"/>
                <a:cs typeface="Times New Roman" pitchFamily="18" charset="0"/>
              </a:rPr>
              <a:t>المصادر</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1- وزارة </a:t>
            </a:r>
            <a:r>
              <a:rPr lang="ar-IQ" sz="2400" dirty="0" smtClean="0">
                <a:solidFill>
                  <a:schemeClr val="tx1"/>
                </a:solidFill>
                <a:latin typeface="Times New Roman" pitchFamily="18" charset="0"/>
                <a:cs typeface="Times New Roman" pitchFamily="18" charset="0"/>
              </a:rPr>
              <a:t>الأوقاف والشئون الإسلامية - الكويت</a:t>
            </a:r>
            <a:r>
              <a:rPr lang="ar-IQ" sz="2400" dirty="0" smtClean="0">
                <a:solidFill>
                  <a:schemeClr val="tx1"/>
                </a:solidFill>
                <a:latin typeface="Times New Roman" pitchFamily="18" charset="0"/>
                <a:cs typeface="Times New Roman" pitchFamily="18" charset="0"/>
              </a:rPr>
              <a:t>."</a:t>
            </a:r>
            <a:r>
              <a:rPr lang="ar-IQ" sz="2400" dirty="0" smtClean="0">
                <a:solidFill>
                  <a:schemeClr val="tx1"/>
                </a:solidFill>
                <a:latin typeface="Times New Roman" pitchFamily="18" charset="0"/>
                <a:cs typeface="Times New Roman" pitchFamily="18" charset="0"/>
              </a:rPr>
              <a:t>الموسوعة الفقهية الكويتية". الموسوعة  </a:t>
            </a:r>
            <a:r>
              <a:rPr lang="ar-IQ" sz="2400" dirty="0" smtClean="0">
                <a:solidFill>
                  <a:schemeClr val="tx1"/>
                </a:solidFill>
                <a:latin typeface="Times New Roman" pitchFamily="18" charset="0"/>
                <a:cs typeface="Times New Roman" pitchFamily="18" charset="0"/>
              </a:rPr>
              <a:t>الشاملة.</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كتاب</a:t>
            </a:r>
            <a:r>
              <a:rPr lang="ar-IQ" sz="2400" dirty="0" smtClean="0">
                <a:solidFill>
                  <a:schemeClr val="tx1"/>
                </a:solidFill>
                <a:latin typeface="Times New Roman" pitchFamily="18" charset="0"/>
                <a:cs typeface="Times New Roman" pitchFamily="18" charset="0"/>
              </a:rPr>
              <a:t>: منهج قراءة التراث الإسلامي بين </a:t>
            </a:r>
            <a:r>
              <a:rPr lang="ar-IQ" sz="2400" dirty="0" smtClean="0">
                <a:solidFill>
                  <a:schemeClr val="tx1"/>
                </a:solidFill>
                <a:latin typeface="Times New Roman" pitchFamily="18" charset="0"/>
                <a:cs typeface="Times New Roman" pitchFamily="18" charset="0"/>
              </a:rPr>
              <a:t>تأصيل العالمين </a:t>
            </a:r>
            <a:r>
              <a:rPr lang="ar-IQ" sz="2400" dirty="0" smtClean="0">
                <a:solidFill>
                  <a:schemeClr val="tx1"/>
                </a:solidFill>
                <a:latin typeface="Times New Roman" pitchFamily="18" charset="0"/>
                <a:cs typeface="Times New Roman" pitchFamily="18" charset="0"/>
              </a:rPr>
              <a:t>وانتحال المبطلين، تأليف: أبو جميل </a:t>
            </a:r>
            <a:r>
              <a:rPr lang="ar-IQ" sz="2400" dirty="0" smtClean="0">
                <a:solidFill>
                  <a:schemeClr val="tx1"/>
                </a:solidFill>
                <a:latin typeface="Times New Roman" pitchFamily="18" charset="0"/>
                <a:cs typeface="Times New Roman" pitchFamily="18" charset="0"/>
              </a:rPr>
              <a:t>الحسن العلمي</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الناشر</a:t>
            </a:r>
            <a:r>
              <a:rPr lang="ar-IQ" sz="2400" dirty="0" smtClean="0">
                <a:solidFill>
                  <a:schemeClr val="tx1"/>
                </a:solidFill>
                <a:latin typeface="Times New Roman" pitchFamily="18" charset="0"/>
                <a:cs typeface="Times New Roman" pitchFamily="18" charset="0"/>
              </a:rPr>
              <a:t>: دار الكلمة للنشر </a:t>
            </a:r>
            <a:r>
              <a:rPr lang="ar-IQ" sz="2400" dirty="0" smtClean="0">
                <a:solidFill>
                  <a:schemeClr val="tx1"/>
                </a:solidFill>
                <a:latin typeface="Times New Roman" pitchFamily="18" charset="0"/>
                <a:cs typeface="Times New Roman" pitchFamily="18" charset="0"/>
              </a:rPr>
              <a:t>والتوزيع ، الطبعة. </a:t>
            </a:r>
            <a:r>
              <a:rPr lang="ar-IQ" sz="2400" dirty="0" smtClean="0">
                <a:solidFill>
                  <a:schemeClr val="tx1"/>
                </a:solidFill>
                <a:latin typeface="Times New Roman" pitchFamily="18" charset="0"/>
                <a:cs typeface="Times New Roman" pitchFamily="18" charset="0"/>
              </a:rPr>
              <a:t>الأولى: 2012 </a:t>
            </a:r>
            <a:r>
              <a:rPr lang="ar-IQ" sz="2400" dirty="0" err="1" smtClean="0">
                <a:solidFill>
                  <a:schemeClr val="tx1"/>
                </a:solidFill>
                <a:latin typeface="Times New Roman" pitchFamily="18" charset="0"/>
                <a:cs typeface="Times New Roman" pitchFamily="18" charset="0"/>
              </a:rPr>
              <a:t>م</a:t>
            </a:r>
            <a:r>
              <a:rPr lang="ar-IQ" sz="2400" dirty="0" smtClean="0">
                <a:solidFill>
                  <a:schemeClr val="tx1"/>
                </a:solidFill>
                <a:latin typeface="Times New Roman" pitchFamily="18" charset="0"/>
                <a:cs typeface="Times New Roman" pitchFamily="18" charset="0"/>
              </a:rPr>
              <a:t> ، </a:t>
            </a:r>
            <a:r>
              <a:rPr lang="ar-IQ" sz="2400" dirty="0" smtClean="0">
                <a:solidFill>
                  <a:schemeClr val="tx1"/>
                </a:solidFill>
                <a:latin typeface="Times New Roman" pitchFamily="18" charset="0"/>
                <a:cs typeface="Times New Roman" pitchFamily="18" charset="0"/>
              </a:rPr>
              <a:t>ص: </a:t>
            </a:r>
            <a:r>
              <a:rPr lang="ar-IQ" sz="2400" dirty="0" smtClean="0">
                <a:solidFill>
                  <a:schemeClr val="tx1"/>
                </a:solidFill>
                <a:latin typeface="Times New Roman" pitchFamily="18" charset="0"/>
                <a:cs typeface="Times New Roman" pitchFamily="18" charset="0"/>
              </a:rPr>
              <a:t>253.</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كتاب</a:t>
            </a:r>
            <a:r>
              <a:rPr lang="ar-IQ" sz="2400" dirty="0" smtClean="0">
                <a:solidFill>
                  <a:schemeClr val="tx1"/>
                </a:solidFill>
                <a:latin typeface="Times New Roman" pitchFamily="18" charset="0"/>
                <a:cs typeface="Times New Roman" pitchFamily="18" charset="0"/>
              </a:rPr>
              <a:t>: حراسة العقيدة، تأليف: ناصر بن عبد </a:t>
            </a:r>
            <a:r>
              <a:rPr lang="ar-IQ" sz="2400" dirty="0" err="1" smtClean="0">
                <a:solidFill>
                  <a:schemeClr val="tx1"/>
                </a:solidFill>
                <a:latin typeface="Times New Roman" pitchFamily="18" charset="0"/>
                <a:cs typeface="Times New Roman" pitchFamily="18" charset="0"/>
              </a:rPr>
              <a:t>الكريمالعقل</a:t>
            </a:r>
            <a:r>
              <a:rPr lang="ar-IQ" sz="2400" dirty="0" smtClean="0">
                <a:solidFill>
                  <a:schemeClr val="tx1"/>
                </a:solidFill>
                <a:latin typeface="Times New Roman" pitchFamily="18" charset="0"/>
                <a:cs typeface="Times New Roman" pitchFamily="18" charset="0"/>
              </a:rPr>
              <a:t>، الناشر: مكتبة </a:t>
            </a:r>
            <a:r>
              <a:rPr lang="ar-IQ" sz="2400" dirty="0" err="1" smtClean="0">
                <a:solidFill>
                  <a:schemeClr val="tx1"/>
                </a:solidFill>
                <a:latin typeface="Times New Roman" pitchFamily="18" charset="0"/>
                <a:cs typeface="Times New Roman" pitchFamily="18" charset="0"/>
              </a:rPr>
              <a:t>العبيكان</a:t>
            </a:r>
            <a:r>
              <a:rPr lang="ar-IQ" sz="2400" dirty="0" smtClean="0">
                <a:solidFill>
                  <a:schemeClr val="tx1"/>
                </a:solidFill>
                <a:latin typeface="Times New Roman" pitchFamily="18" charset="0"/>
                <a:cs typeface="Times New Roman" pitchFamily="18" charset="0"/>
              </a:rPr>
              <a:t>، الطبعة الأولى: 2002 </a:t>
            </a:r>
            <a:r>
              <a:rPr lang="ar-IQ" sz="2400" dirty="0" err="1" smtClean="0">
                <a:solidFill>
                  <a:schemeClr val="tx1"/>
                </a:solidFill>
                <a:latin typeface="Times New Roman" pitchFamily="18" charset="0"/>
                <a:cs typeface="Times New Roman" pitchFamily="18" charset="0"/>
              </a:rPr>
              <a:t>م</a:t>
            </a:r>
            <a:r>
              <a:rPr lang="ar-IQ" sz="2400" dirty="0" smtClean="0">
                <a:solidFill>
                  <a:schemeClr val="tx1"/>
                </a:solidFill>
                <a:latin typeface="Times New Roman" pitchFamily="18" charset="0"/>
                <a:cs typeface="Times New Roman" pitchFamily="18" charset="0"/>
              </a:rPr>
              <a:t> ص : 53.</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4- كتاب</a:t>
            </a:r>
            <a:r>
              <a:rPr lang="ar-IQ" sz="2400" dirty="0" smtClean="0">
                <a:solidFill>
                  <a:schemeClr val="tx1"/>
                </a:solidFill>
                <a:latin typeface="Times New Roman" pitchFamily="18" charset="0"/>
                <a:cs typeface="Times New Roman" pitchFamily="18" charset="0"/>
              </a:rPr>
              <a:t>: كاشفة </a:t>
            </a:r>
            <a:r>
              <a:rPr lang="ar-IQ" sz="2400" dirty="0" err="1" smtClean="0">
                <a:solidFill>
                  <a:schemeClr val="tx1"/>
                </a:solidFill>
                <a:latin typeface="Times New Roman" pitchFamily="18" charset="0"/>
                <a:cs typeface="Times New Roman" pitchFamily="18" charset="0"/>
              </a:rPr>
              <a:t>السجا</a:t>
            </a:r>
            <a:r>
              <a:rPr lang="ar-IQ" sz="2400" dirty="0" smtClean="0">
                <a:solidFill>
                  <a:schemeClr val="tx1"/>
                </a:solidFill>
                <a:latin typeface="Times New Roman" pitchFamily="18" charset="0"/>
                <a:cs typeface="Times New Roman" pitchFamily="18" charset="0"/>
              </a:rPr>
              <a:t> في شرح سفينة </a:t>
            </a:r>
            <a:r>
              <a:rPr lang="ar-IQ" sz="2400" dirty="0" err="1" smtClean="0">
                <a:solidFill>
                  <a:schemeClr val="tx1"/>
                </a:solidFill>
                <a:latin typeface="Times New Roman" pitchFamily="18" charset="0"/>
                <a:cs typeface="Times New Roman" pitchFamily="18" charset="0"/>
              </a:rPr>
              <a:t>النجا</a:t>
            </a:r>
            <a:r>
              <a:rPr lang="ar-IQ" sz="2400" dirty="0" smtClean="0">
                <a:solidFill>
                  <a:schemeClr val="tx1"/>
                </a:solidFill>
                <a:latin typeface="Times New Roman" pitchFamily="18" charset="0"/>
                <a:cs typeface="Times New Roman" pitchFamily="18" charset="0"/>
              </a:rPr>
              <a:t> في </a:t>
            </a:r>
            <a:r>
              <a:rPr lang="ar-IQ" sz="2400" dirty="0" smtClean="0">
                <a:solidFill>
                  <a:schemeClr val="tx1"/>
                </a:solidFill>
                <a:latin typeface="Times New Roman" pitchFamily="18" charset="0"/>
                <a:cs typeface="Times New Roman" pitchFamily="18" charset="0"/>
              </a:rPr>
              <a:t>أصول الدين </a:t>
            </a:r>
            <a:r>
              <a:rPr lang="ar-IQ" sz="2400" dirty="0" smtClean="0">
                <a:solidFill>
                  <a:schemeClr val="tx1"/>
                </a:solidFill>
                <a:latin typeface="Times New Roman" pitchFamily="18" charset="0"/>
                <a:cs typeface="Times New Roman" pitchFamily="18" charset="0"/>
              </a:rPr>
              <a:t>والفقه، ويليه: الرياض البديعة في أصول </a:t>
            </a:r>
            <a:r>
              <a:rPr lang="ar-IQ" sz="2400" dirty="0" smtClean="0">
                <a:solidFill>
                  <a:schemeClr val="tx1"/>
                </a:solidFill>
                <a:latin typeface="Times New Roman" pitchFamily="18" charset="0"/>
                <a:cs typeface="Times New Roman" pitchFamily="18" charset="0"/>
              </a:rPr>
              <a:t>الدين وبعض </a:t>
            </a:r>
            <a:r>
              <a:rPr lang="ar-IQ" sz="2400" dirty="0" smtClean="0">
                <a:solidFill>
                  <a:schemeClr val="tx1"/>
                </a:solidFill>
                <a:latin typeface="Times New Roman" pitchFamily="18" charset="0"/>
                <a:cs typeface="Times New Roman" pitchFamily="18" charset="0"/>
              </a:rPr>
              <a:t>فروع الشريعة، تأليف: محمد بن عمر </a:t>
            </a:r>
            <a:r>
              <a:rPr lang="ar-IQ" sz="2400" dirty="0" smtClean="0">
                <a:solidFill>
                  <a:schemeClr val="tx1"/>
                </a:solidFill>
                <a:latin typeface="Times New Roman" pitchFamily="18" charset="0"/>
                <a:cs typeface="Times New Roman" pitchFamily="18" charset="0"/>
              </a:rPr>
              <a:t>نووي </a:t>
            </a:r>
            <a:r>
              <a:rPr lang="ar-IQ" sz="2400" dirty="0" err="1" smtClean="0">
                <a:solidFill>
                  <a:schemeClr val="tx1"/>
                </a:solidFill>
                <a:latin typeface="Times New Roman" pitchFamily="18" charset="0"/>
                <a:cs typeface="Times New Roman" pitchFamily="18" charset="0"/>
              </a:rPr>
              <a:t>الجاوي</a:t>
            </a:r>
            <a:r>
              <a:rPr lang="ar-IQ" sz="2400" dirty="0" smtClean="0">
                <a:solidFill>
                  <a:schemeClr val="tx1"/>
                </a:solidFill>
                <a:latin typeface="Times New Roman" pitchFamily="18" charset="0"/>
                <a:cs typeface="Times New Roman" pitchFamily="18" charset="0"/>
              </a:rPr>
              <a:t>، الناشر: دار الكتب العلمية، مقدمة كتاب: (</a:t>
            </a:r>
            <a:r>
              <a:rPr lang="ar-IQ" sz="2400" dirty="0" smtClean="0">
                <a:solidFill>
                  <a:schemeClr val="tx1"/>
                </a:solidFill>
                <a:latin typeface="Times New Roman" pitchFamily="18" charset="0"/>
                <a:cs typeface="Times New Roman" pitchFamily="18" charset="0"/>
              </a:rPr>
              <a:t>الرياض البديعة </a:t>
            </a:r>
            <a:r>
              <a:rPr lang="ar-IQ" sz="2400" dirty="0" smtClean="0">
                <a:solidFill>
                  <a:schemeClr val="tx1"/>
                </a:solidFill>
                <a:latin typeface="Times New Roman" pitchFamily="18" charset="0"/>
                <a:cs typeface="Times New Roman" pitchFamily="18" charset="0"/>
              </a:rPr>
              <a:t>في أصول الدين وبعض فروع الشريعة)، ص: </a:t>
            </a:r>
            <a:r>
              <a:rPr lang="ar-IQ" sz="2400" dirty="0" smtClean="0">
                <a:solidFill>
                  <a:schemeClr val="tx1"/>
                </a:solidFill>
                <a:latin typeface="Times New Roman" pitchFamily="18" charset="0"/>
                <a:cs typeface="Times New Roman" pitchFamily="18" charset="0"/>
              </a:rPr>
              <a:t>261.</a:t>
            </a:r>
            <a:r>
              <a:rPr lang="ar-IQ" sz="2400" dirty="0" smtClean="0">
                <a:solidFill>
                  <a:schemeClr val="tx1"/>
                </a:solidFill>
              </a:rPr>
              <a:t/>
            </a:r>
            <a:br>
              <a:rPr lang="ar-IQ" sz="2400" dirty="0" smtClean="0">
                <a:solidFill>
                  <a:schemeClr val="tx1"/>
                </a:solidFill>
              </a:rPr>
            </a:b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225242"/>
          </a:xfrm>
        </p:spPr>
        <p:txBody>
          <a:bodyPr>
            <a:noAutofit/>
          </a:bodyPr>
          <a:lstStyle/>
          <a:p>
            <a:pPr algn="r" rtl="1"/>
            <a:r>
              <a:rPr lang="ar-IQ" sz="2400" dirty="0" smtClean="0">
                <a:solidFill>
                  <a:schemeClr val="tx1"/>
                </a:solidFill>
                <a:latin typeface="Times New Roman" pitchFamily="18" charset="0"/>
                <a:cs typeface="Times New Roman" pitchFamily="18" charset="0"/>
              </a:rPr>
              <a:t>5- كتاب</a:t>
            </a:r>
            <a:r>
              <a:rPr lang="ar-IQ" sz="2400" dirty="0" smtClean="0">
                <a:solidFill>
                  <a:schemeClr val="tx1"/>
                </a:solidFill>
                <a:latin typeface="Times New Roman" pitchFamily="18" charset="0"/>
                <a:cs typeface="Times New Roman" pitchFamily="18" charset="0"/>
              </a:rPr>
              <a:t>: شرح عقيدة الإمام </a:t>
            </a:r>
            <a:r>
              <a:rPr lang="ar-IQ" sz="2400" dirty="0" err="1" smtClean="0">
                <a:solidFill>
                  <a:schemeClr val="tx1"/>
                </a:solidFill>
                <a:latin typeface="Times New Roman" pitchFamily="18" charset="0"/>
                <a:cs typeface="Times New Roman" pitchFamily="18" charset="0"/>
              </a:rPr>
              <a:t>الطحاوي</a:t>
            </a:r>
            <a:r>
              <a:rPr lang="ar-IQ" sz="2400" dirty="0" smtClean="0">
                <a:solidFill>
                  <a:schemeClr val="tx1"/>
                </a:solidFill>
                <a:latin typeface="Times New Roman" pitchFamily="18" charset="0"/>
                <a:cs typeface="Times New Roman" pitchFamily="18" charset="0"/>
              </a:rPr>
              <a:t>، تأليف: </a:t>
            </a:r>
            <a:r>
              <a:rPr lang="ar-IQ" sz="2400" dirty="0" smtClean="0">
                <a:solidFill>
                  <a:schemeClr val="tx1"/>
                </a:solidFill>
                <a:latin typeface="Times New Roman" pitchFamily="18" charset="0"/>
                <a:cs typeface="Times New Roman" pitchFamily="18" charset="0"/>
              </a:rPr>
              <a:t>سراج الدين </a:t>
            </a:r>
            <a:r>
              <a:rPr lang="ar-IQ" sz="2400" dirty="0" err="1" smtClean="0">
                <a:solidFill>
                  <a:schemeClr val="tx1"/>
                </a:solidFill>
                <a:latin typeface="Times New Roman" pitchFamily="18" charset="0"/>
                <a:cs typeface="Times New Roman" pitchFamily="18" charset="0"/>
              </a:rPr>
              <a:t>الغزنوي</a:t>
            </a:r>
            <a:r>
              <a:rPr lang="ar-IQ" sz="2400" dirty="0" smtClean="0">
                <a:solidFill>
                  <a:schemeClr val="tx1"/>
                </a:solidFill>
                <a:latin typeface="Times New Roman" pitchFamily="18" charset="0"/>
                <a:cs typeface="Times New Roman" pitchFamily="18" charset="0"/>
              </a:rPr>
              <a:t>، تحقيق: حازم </a:t>
            </a:r>
            <a:r>
              <a:rPr lang="ar-IQ" sz="2400" dirty="0" err="1" smtClean="0">
                <a:solidFill>
                  <a:schemeClr val="tx1"/>
                </a:solidFill>
                <a:latin typeface="Times New Roman" pitchFamily="18" charset="0"/>
                <a:cs typeface="Times New Roman" pitchFamily="18" charset="0"/>
              </a:rPr>
              <a:t>الكيلاني</a:t>
            </a:r>
            <a:r>
              <a:rPr lang="ar-IQ" sz="2400" dirty="0" smtClean="0">
                <a:solidFill>
                  <a:schemeClr val="tx1"/>
                </a:solidFill>
                <a:latin typeface="Times New Roman" pitchFamily="18" charset="0"/>
                <a:cs typeface="Times New Roman" pitchFamily="18" charset="0"/>
              </a:rPr>
              <a:t> الحنفي، محمد </a:t>
            </a:r>
            <a:r>
              <a:rPr lang="ar-IQ" sz="2400" dirty="0" smtClean="0">
                <a:solidFill>
                  <a:schemeClr val="tx1"/>
                </a:solidFill>
                <a:latin typeface="Times New Roman" pitchFamily="18" charset="0"/>
                <a:cs typeface="Times New Roman" pitchFamily="18" charset="0"/>
              </a:rPr>
              <a:t>عبد القادر </a:t>
            </a:r>
            <a:r>
              <a:rPr lang="ar-IQ" sz="2400" dirty="0" smtClean="0">
                <a:solidFill>
                  <a:schemeClr val="tx1"/>
                </a:solidFill>
                <a:latin typeface="Times New Roman" pitchFamily="18" charset="0"/>
                <a:cs typeface="Times New Roman" pitchFamily="18" charset="0"/>
              </a:rPr>
              <a:t>نصار، الناشر: دارة الكرز - القاهرة، الطبعة الأولى</a:t>
            </a:r>
            <a:r>
              <a:rPr lang="ar-IQ" sz="2400" dirty="0" smtClean="0">
                <a:solidFill>
                  <a:schemeClr val="tx1"/>
                </a:solidFill>
                <a:latin typeface="Times New Roman" pitchFamily="18" charset="0"/>
                <a:cs typeface="Times New Roman" pitchFamily="18" charset="0"/>
              </a:rPr>
              <a:t>: 31- </a:t>
            </a:r>
            <a:r>
              <a:rPr lang="ar-IQ" sz="2400" dirty="0" smtClean="0">
                <a:solidFill>
                  <a:schemeClr val="tx1"/>
                </a:solidFill>
                <a:latin typeface="Times New Roman" pitchFamily="18" charset="0"/>
                <a:cs typeface="Times New Roman" pitchFamily="18" charset="0"/>
              </a:rPr>
              <a:t>2009 </a:t>
            </a:r>
            <a:r>
              <a:rPr lang="ar-IQ" sz="2400" dirty="0" err="1" smtClean="0">
                <a:solidFill>
                  <a:schemeClr val="tx1"/>
                </a:solidFill>
                <a:latin typeface="Times New Roman" pitchFamily="18" charset="0"/>
                <a:cs typeface="Times New Roman" pitchFamily="18" charset="0"/>
              </a:rPr>
              <a:t>م</a:t>
            </a:r>
            <a:r>
              <a:rPr lang="ar-IQ" sz="2400" dirty="0" smtClean="0">
                <a:solidFill>
                  <a:schemeClr val="tx1"/>
                </a:solidFill>
                <a:latin typeface="Times New Roman" pitchFamily="18" charset="0"/>
                <a:cs typeface="Times New Roman" pitchFamily="18" charset="0"/>
              </a:rPr>
              <a:t>، ص: </a:t>
            </a:r>
            <a:r>
              <a:rPr lang="ar-IQ" sz="2400" dirty="0" smtClean="0">
                <a:solidFill>
                  <a:schemeClr val="tx1"/>
                </a:solidFill>
                <a:latin typeface="Times New Roman" pitchFamily="18" charset="0"/>
                <a:cs typeface="Times New Roman" pitchFamily="18" charset="0"/>
              </a:rPr>
              <a:t>29.</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6- كتاب</a:t>
            </a:r>
            <a:r>
              <a:rPr lang="ar-IQ" sz="2400" dirty="0" smtClean="0">
                <a:solidFill>
                  <a:schemeClr val="tx1"/>
                </a:solidFill>
                <a:latin typeface="Times New Roman" pitchFamily="18" charset="0"/>
                <a:cs typeface="Times New Roman" pitchFamily="18" charset="0"/>
              </a:rPr>
              <a:t>: أصول الدين الإسلامي، تأليف: </a:t>
            </a:r>
            <a:r>
              <a:rPr lang="ar-IQ" sz="2400" dirty="0" err="1" smtClean="0">
                <a:solidFill>
                  <a:schemeClr val="tx1"/>
                </a:solidFill>
                <a:latin typeface="Times New Roman" pitchFamily="18" charset="0"/>
                <a:cs typeface="Times New Roman" pitchFamily="18" charset="0"/>
              </a:rPr>
              <a:t>قحطان</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الدوري ، رشدي </a:t>
            </a:r>
            <a:r>
              <a:rPr lang="ar-IQ" sz="2400" dirty="0" smtClean="0">
                <a:solidFill>
                  <a:schemeClr val="tx1"/>
                </a:solidFill>
                <a:latin typeface="Times New Roman" pitchFamily="18" charset="0"/>
                <a:cs typeface="Times New Roman" pitchFamily="18" charset="0"/>
              </a:rPr>
              <a:t>عليان، الناشر: دار الإمام الأعظم </a:t>
            </a:r>
            <a:r>
              <a:rPr lang="ar-IQ" sz="2400" dirty="0" err="1" smtClean="0">
                <a:solidFill>
                  <a:schemeClr val="tx1"/>
                </a:solidFill>
                <a:latin typeface="Times New Roman" pitchFamily="18" charset="0"/>
                <a:cs typeface="Times New Roman" pitchFamily="18" charset="0"/>
              </a:rPr>
              <a:t>النعمان</a:t>
            </a:r>
            <a:r>
              <a:rPr lang="ar-IQ" sz="2400" dirty="0" smtClean="0">
                <a:solidFill>
                  <a:schemeClr val="tx1"/>
                </a:solidFill>
                <a:latin typeface="Times New Roman" pitchFamily="18" charset="0"/>
                <a:cs typeface="Times New Roman" pitchFamily="18" charset="0"/>
              </a:rPr>
              <a:t> بن </a:t>
            </a:r>
            <a:r>
              <a:rPr lang="ar-IQ" sz="2400" dirty="0" smtClean="0">
                <a:solidFill>
                  <a:schemeClr val="tx1"/>
                </a:solidFill>
                <a:latin typeface="Times New Roman" pitchFamily="18" charset="0"/>
                <a:cs typeface="Times New Roman" pitchFamily="18" charset="0"/>
              </a:rPr>
              <a:t>ثابت ، الطبعة </a:t>
            </a:r>
            <a:r>
              <a:rPr lang="ar-IQ" sz="2400" dirty="0" smtClean="0">
                <a:solidFill>
                  <a:schemeClr val="tx1"/>
                </a:solidFill>
                <a:latin typeface="Times New Roman" pitchFamily="18" charset="0"/>
                <a:cs typeface="Times New Roman" pitchFamily="18" charset="0"/>
              </a:rPr>
              <a:t>الثانية: 2011 </a:t>
            </a:r>
            <a:r>
              <a:rPr lang="ar-IQ" sz="2400" dirty="0" err="1" smtClean="0">
                <a:solidFill>
                  <a:schemeClr val="tx1"/>
                </a:solidFill>
                <a:latin typeface="Times New Roman" pitchFamily="18" charset="0"/>
                <a:cs typeface="Times New Roman" pitchFamily="18" charset="0"/>
              </a:rPr>
              <a:t>م</a:t>
            </a:r>
            <a:r>
              <a:rPr lang="ar-IQ" sz="2400" dirty="0" smtClean="0">
                <a:solidFill>
                  <a:schemeClr val="tx1"/>
                </a:solidFill>
                <a:latin typeface="Times New Roman" pitchFamily="18" charset="0"/>
                <a:cs typeface="Times New Roman" pitchFamily="18" charset="0"/>
              </a:rPr>
              <a:t> ، </a:t>
            </a:r>
            <a:r>
              <a:rPr lang="ar-IQ" sz="2400" dirty="0" smtClean="0">
                <a:solidFill>
                  <a:schemeClr val="tx1"/>
                </a:solidFill>
                <a:latin typeface="Times New Roman" pitchFamily="18" charset="0"/>
                <a:cs typeface="Times New Roman" pitchFamily="18" charset="0"/>
              </a:rPr>
              <a:t>ص</a:t>
            </a:r>
            <a:r>
              <a:rPr lang="ar-IQ" sz="2400" dirty="0" smtClean="0">
                <a:solidFill>
                  <a:schemeClr val="tx1"/>
                </a:solidFill>
                <a:latin typeface="Times New Roman" pitchFamily="18" charset="0"/>
                <a:cs typeface="Times New Roman" pitchFamily="18" charset="0"/>
              </a:rPr>
              <a:t>: 17 – 23.</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7- كتاب</a:t>
            </a:r>
            <a:r>
              <a:rPr lang="ar-IQ" sz="2400" dirty="0" smtClean="0">
                <a:solidFill>
                  <a:schemeClr val="tx1"/>
                </a:solidFill>
                <a:latin typeface="Times New Roman" pitchFamily="18" charset="0"/>
                <a:cs typeface="Times New Roman" pitchFamily="18" charset="0"/>
              </a:rPr>
              <a:t>: أصول الدين الإسلامي، تأليف: </a:t>
            </a:r>
            <a:r>
              <a:rPr lang="ar-IQ" sz="2400" dirty="0" err="1" smtClean="0">
                <a:solidFill>
                  <a:schemeClr val="tx1"/>
                </a:solidFill>
                <a:latin typeface="Times New Roman" pitchFamily="18" charset="0"/>
                <a:cs typeface="Times New Roman" pitchFamily="18" charset="0"/>
              </a:rPr>
              <a:t>قحطان</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الدوري، رشدي </a:t>
            </a:r>
            <a:r>
              <a:rPr lang="ar-IQ" sz="2400" dirty="0" smtClean="0">
                <a:solidFill>
                  <a:schemeClr val="tx1"/>
                </a:solidFill>
                <a:latin typeface="Times New Roman" pitchFamily="18" charset="0"/>
                <a:cs typeface="Times New Roman" pitchFamily="18" charset="0"/>
              </a:rPr>
              <a:t>عليان، الناشر: دار الإمام الأعظم </a:t>
            </a:r>
            <a:r>
              <a:rPr lang="ar-IQ" sz="2400" dirty="0" err="1" smtClean="0">
                <a:solidFill>
                  <a:schemeClr val="tx1"/>
                </a:solidFill>
                <a:latin typeface="Times New Roman" pitchFamily="18" charset="0"/>
                <a:cs typeface="Times New Roman" pitchFamily="18" charset="0"/>
              </a:rPr>
              <a:t>النعمان</a:t>
            </a:r>
            <a:r>
              <a:rPr lang="ar-IQ" sz="2400" dirty="0" smtClean="0">
                <a:solidFill>
                  <a:schemeClr val="tx1"/>
                </a:solidFill>
                <a:latin typeface="Times New Roman" pitchFamily="18" charset="0"/>
                <a:cs typeface="Times New Roman" pitchFamily="18" charset="0"/>
              </a:rPr>
              <a:t> بن ثابت</a:t>
            </a:r>
            <a:r>
              <a:rPr lang="ar-IQ" sz="2400" dirty="0" smtClean="0">
                <a:solidFill>
                  <a:schemeClr val="tx1"/>
                </a:solidFill>
                <a:latin typeface="Times New Roman" pitchFamily="18" charset="0"/>
                <a:cs typeface="Times New Roman" pitchFamily="18" charset="0"/>
              </a:rPr>
              <a:t>، . </a:t>
            </a:r>
            <a:r>
              <a:rPr lang="ar-IQ" sz="2400" dirty="0" smtClean="0">
                <a:solidFill>
                  <a:schemeClr val="tx1"/>
                </a:solidFill>
                <a:latin typeface="Times New Roman" pitchFamily="18" charset="0"/>
                <a:cs typeface="Times New Roman" pitchFamily="18" charset="0"/>
              </a:rPr>
              <a:t>الطبعة الثانية: 2011 </a:t>
            </a:r>
            <a:r>
              <a:rPr lang="ar-IQ" sz="2400" dirty="0" err="1" smtClean="0">
                <a:solidFill>
                  <a:schemeClr val="tx1"/>
                </a:solidFill>
                <a:latin typeface="Times New Roman" pitchFamily="18" charset="0"/>
                <a:cs typeface="Times New Roman" pitchFamily="18" charset="0"/>
              </a:rPr>
              <a:t>م</a:t>
            </a:r>
            <a:r>
              <a:rPr lang="ar-IQ" sz="2400" dirty="0" smtClean="0">
                <a:solidFill>
                  <a:schemeClr val="tx1"/>
                </a:solidFill>
                <a:latin typeface="Times New Roman" pitchFamily="18" charset="0"/>
                <a:cs typeface="Times New Roman" pitchFamily="18" charset="0"/>
              </a:rPr>
              <a:t>، ص</a:t>
            </a:r>
            <a:r>
              <a:rPr lang="ar-IQ" sz="2400" dirty="0" smtClean="0">
                <a:solidFill>
                  <a:schemeClr val="tx1"/>
                </a:solidFill>
                <a:latin typeface="Times New Roman" pitchFamily="18" charset="0"/>
                <a:cs typeface="Times New Roman" pitchFamily="18" charset="0"/>
              </a:rPr>
              <a:t>: 22 – 23.</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8- انظر</a:t>
            </a:r>
            <a:r>
              <a:rPr lang="ar-IQ" sz="2400" dirty="0" smtClean="0">
                <a:solidFill>
                  <a:schemeClr val="tx1"/>
                </a:solidFill>
                <a:latin typeface="Times New Roman" pitchFamily="18" charset="0"/>
                <a:cs typeface="Times New Roman" pitchFamily="18" charset="0"/>
              </a:rPr>
              <a:t>: القاموس المحيط مادة (أصل)، وإرشاد </a:t>
            </a:r>
            <a:r>
              <a:rPr lang="ar-IQ" sz="2400" dirty="0" smtClean="0">
                <a:solidFill>
                  <a:schemeClr val="tx1"/>
                </a:solidFill>
                <a:latin typeface="Times New Roman" pitchFamily="18" charset="0"/>
                <a:cs typeface="Times New Roman" pitchFamily="18" charset="0"/>
              </a:rPr>
              <a:t>الفحول،  ص</a:t>
            </a:r>
            <a:r>
              <a:rPr lang="ar-IQ" sz="2400" dirty="0" smtClean="0">
                <a:solidFill>
                  <a:schemeClr val="tx1"/>
                </a:solidFill>
                <a:latin typeface="Times New Roman" pitchFamily="18" charset="0"/>
                <a:cs typeface="Times New Roman" pitchFamily="18" charset="0"/>
              </a:rPr>
              <a:t>: 3، وبمباحث الحكم عند الأصوليين لمحمد </a:t>
            </a:r>
            <a:r>
              <a:rPr lang="ar-IQ" sz="2400" dirty="0" smtClean="0">
                <a:solidFill>
                  <a:schemeClr val="tx1"/>
                </a:solidFill>
                <a:latin typeface="Times New Roman" pitchFamily="18" charset="0"/>
                <a:cs typeface="Times New Roman" pitchFamily="18" charset="0"/>
              </a:rPr>
              <a:t>سلام مدكور</a:t>
            </a:r>
            <a:r>
              <a:rPr lang="ar-IQ" sz="2400" dirty="0" smtClean="0">
                <a:solidFill>
                  <a:schemeClr val="tx1"/>
                </a:solidFill>
                <a:latin typeface="Times New Roman" pitchFamily="18" charset="0"/>
                <a:cs typeface="Times New Roman" pitchFamily="18" charset="0"/>
              </a:rPr>
              <a:t>، ص: 8، والأصول العامة للسيد محمد تفي الحكيم</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ص: </a:t>
            </a:r>
            <a:r>
              <a:rPr lang="ar-IQ" sz="2400" dirty="0" smtClean="0">
                <a:solidFill>
                  <a:schemeClr val="tx1"/>
                </a:solidFill>
                <a:latin typeface="Times New Roman" pitchFamily="18" charset="0"/>
                <a:cs typeface="Times New Roman" pitchFamily="18" charset="0"/>
              </a:rPr>
              <a:t>39.</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9- انظر : القاموس المحيط , ولسان العرب , ودائرة المعارف القرن العشرين , ج4 , ص106.</a:t>
            </a: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14356"/>
            <a:ext cx="8305800" cy="4143404"/>
          </a:xfrm>
        </p:spPr>
        <p:txBody>
          <a:bodyPr>
            <a:noAutofit/>
          </a:bodyPr>
          <a:lstStyle/>
          <a:p>
            <a:pPr algn="r" rtl="1"/>
            <a:r>
              <a:rPr lang="ar-IQ" sz="3200" b="1" dirty="0" smtClean="0">
                <a:solidFill>
                  <a:schemeClr val="tx1"/>
                </a:solidFill>
                <a:latin typeface="Times New Roman" pitchFamily="18" charset="0"/>
                <a:cs typeface="Times New Roman" pitchFamily="18" charset="0"/>
              </a:rPr>
              <a:t>المقدمة</a:t>
            </a:r>
            <a:r>
              <a:rPr lang="ar-IQ" sz="2000" dirty="0" smtClean="0">
                <a:solidFill>
                  <a:schemeClr val="tx1"/>
                </a:solidFill>
                <a:latin typeface="Times New Roman" pitchFamily="18" charset="0"/>
                <a:cs typeface="Times New Roman" pitchFamily="18" charset="0"/>
              </a:rPr>
              <a:t/>
            </a:r>
            <a:br>
              <a:rPr lang="ar-IQ" sz="2000" dirty="0" smtClean="0">
                <a:solidFill>
                  <a:schemeClr val="tx1"/>
                </a:solidFill>
                <a:latin typeface="Times New Roman" pitchFamily="18" charset="0"/>
                <a:cs typeface="Times New Roman" pitchFamily="18" charset="0"/>
              </a:rPr>
            </a:br>
            <a:r>
              <a:rPr lang="ar-IQ" sz="2000" dirty="0" smtClean="0">
                <a:solidFill>
                  <a:schemeClr val="tx1"/>
                </a:solidFill>
                <a:latin typeface="Times New Roman" pitchFamily="18" charset="0"/>
                <a:cs typeface="Times New Roman" pitchFamily="18" charset="0"/>
              </a:rPr>
              <a:t>علم </a:t>
            </a:r>
            <a:r>
              <a:rPr lang="ar-IQ" sz="2000" dirty="0" smtClean="0">
                <a:solidFill>
                  <a:schemeClr val="tx1"/>
                </a:solidFill>
                <a:latin typeface="Times New Roman" pitchFamily="18" charset="0"/>
                <a:cs typeface="Times New Roman" pitchFamily="18" charset="0"/>
              </a:rPr>
              <a:t>أصول الدين ويسمى أيضا علم العقائد، وعلم التوحيد، وعلم الكلام، كما سماه الإمام أبو حنيفة النعمان باسم الفقه الأكبر، وقد عرفه العلماء بأنه: علم يقتدر </a:t>
            </a:r>
            <a:r>
              <a:rPr lang="ar-IQ" sz="2000" dirty="0" err="1" smtClean="0">
                <a:solidFill>
                  <a:schemeClr val="tx1"/>
                </a:solidFill>
                <a:latin typeface="Times New Roman" pitchFamily="18" charset="0"/>
                <a:cs typeface="Times New Roman" pitchFamily="18" charset="0"/>
              </a:rPr>
              <a:t>به</a:t>
            </a:r>
            <a:r>
              <a:rPr lang="ar-IQ" sz="2000" dirty="0" smtClean="0">
                <a:solidFill>
                  <a:schemeClr val="tx1"/>
                </a:solidFill>
                <a:latin typeface="Times New Roman" pitchFamily="18" charset="0"/>
                <a:cs typeface="Times New Roman" pitchFamily="18" charset="0"/>
              </a:rPr>
              <a:t> على إثبات العقائد الدينية بإيراد الحجج عليها، ودفع الشبه عنها وإلزام الخصم </a:t>
            </a:r>
            <a:r>
              <a:rPr lang="ar-IQ" sz="2000" dirty="0" err="1" smtClean="0">
                <a:solidFill>
                  <a:schemeClr val="tx1"/>
                </a:solidFill>
                <a:latin typeface="Times New Roman" pitchFamily="18" charset="0"/>
                <a:cs typeface="Times New Roman" pitchFamily="18" charset="0"/>
              </a:rPr>
              <a:t>بها</a:t>
            </a:r>
            <a:r>
              <a:rPr lang="ar-IQ" sz="2000" dirty="0" smtClean="0">
                <a:solidFill>
                  <a:schemeClr val="tx1"/>
                </a:solidFill>
                <a:latin typeface="Times New Roman" pitchFamily="18" charset="0"/>
                <a:cs typeface="Times New Roman" pitchFamily="18" charset="0"/>
              </a:rPr>
              <a:t>. وسمي أصولا لا من حيث إنه قواعد استنباط ودراسة، بل من حيث إن الدين يبتني عليه، فإن الإيمان بالله تعالى أساس الإسلام بفروعه المختلفة.[ 1] وعرفه ابن خلدون بقوله: "هو علم يتضمن الحجاج عن العقائد الإيمانية بالأدلة العقلية والرد على المبتدعة المنحرفين في الاعتقادات عن مذاهب السلف وأهل السنة".</a:t>
            </a:r>
            <a:br>
              <a:rPr lang="ar-IQ" sz="2000" dirty="0" smtClean="0">
                <a:solidFill>
                  <a:schemeClr val="tx1"/>
                </a:solidFill>
                <a:latin typeface="Times New Roman" pitchFamily="18" charset="0"/>
                <a:cs typeface="Times New Roman" pitchFamily="18" charset="0"/>
              </a:rPr>
            </a:br>
            <a:r>
              <a:rPr lang="ar-IQ" sz="2000" dirty="0" smtClean="0">
                <a:solidFill>
                  <a:schemeClr val="tx1"/>
                </a:solidFill>
                <a:latin typeface="Times New Roman" pitchFamily="18" charset="0"/>
                <a:cs typeface="Times New Roman" pitchFamily="18" charset="0"/>
              </a:rPr>
              <a:t/>
            </a:r>
            <a:br>
              <a:rPr lang="ar-IQ" sz="2000" dirty="0" smtClean="0">
                <a:solidFill>
                  <a:schemeClr val="tx1"/>
                </a:solidFill>
                <a:latin typeface="Times New Roman" pitchFamily="18" charset="0"/>
                <a:cs typeface="Times New Roman" pitchFamily="18" charset="0"/>
              </a:rPr>
            </a:br>
            <a:r>
              <a:rPr lang="ar-IQ" sz="2000" dirty="0" smtClean="0">
                <a:solidFill>
                  <a:schemeClr val="tx1"/>
                </a:solidFill>
                <a:latin typeface="Times New Roman" pitchFamily="18" charset="0"/>
                <a:cs typeface="Times New Roman" pitchFamily="18" charset="0"/>
              </a:rPr>
              <a:t>فهو علم يعتمد النظر والاستدلال العقلي بعد الأصول </a:t>
            </a:r>
            <a:r>
              <a:rPr lang="ar-IQ" sz="2000" dirty="0" err="1" smtClean="0">
                <a:solidFill>
                  <a:schemeClr val="tx1"/>
                </a:solidFill>
                <a:latin typeface="Times New Roman" pitchFamily="18" charset="0"/>
                <a:cs typeface="Times New Roman" pitchFamily="18" charset="0"/>
              </a:rPr>
              <a:t>النقلية</a:t>
            </a:r>
            <a:r>
              <a:rPr lang="ar-IQ" sz="2000" dirty="0" smtClean="0">
                <a:solidFill>
                  <a:schemeClr val="tx1"/>
                </a:solidFill>
                <a:latin typeface="Times New Roman" pitchFamily="18" charset="0"/>
                <a:cs typeface="Times New Roman" pitchFamily="18" charset="0"/>
              </a:rPr>
              <a:t> من الكتاب والسنة والإجماع؛ لإثبات العقائد الإيمانية، وصيانتها من شبه المبطلين. وغايته إحكام العقائد الإيمانية بالعلم واليقين؛ لأن إيمان المقلد فيه نظر عند أئمة الإسلام. ولذلك عده الإمام أبو حنيفة من (الفقه الأكبر) الذي لا يعذر أحد من المسلمين بجهله من جهة الإجمال.[2</a:t>
            </a:r>
            <a:r>
              <a:rPr lang="ar-IQ" sz="2000" dirty="0" smtClean="0">
                <a:solidFill>
                  <a:schemeClr val="tx1"/>
                </a:solidFill>
                <a:latin typeface="Angsana New"/>
                <a:cs typeface="Times New Roman" pitchFamily="18" charset="0"/>
              </a:rPr>
              <a:t>]</a:t>
            </a:r>
            <a:endParaRPr lang="ar-IQ"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86808" cy="4786322"/>
          </a:xfrm>
        </p:spPr>
        <p:txBody>
          <a:bodyPr>
            <a:noAutofit/>
          </a:bodyPr>
          <a:lstStyle/>
          <a:p>
            <a:pPr algn="just" rtl="1"/>
            <a:r>
              <a:rPr lang="ar-IQ" sz="2400" dirty="0" smtClean="0">
                <a:solidFill>
                  <a:schemeClr val="tx1"/>
                </a:solidFill>
                <a:latin typeface="Times New Roman" pitchFamily="18" charset="0"/>
                <a:cs typeface="Times New Roman" pitchFamily="18" charset="0"/>
              </a:rPr>
              <a:t>وأصول الدين هي كل ما ثبت وصح من الدين، من الأمور الاعتقادية العلمية والعملية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والغيبيات الثابتة بالنصوص الصحيحة. وقد يطلق مصطلح أصول الدين ويراد </a:t>
            </a:r>
            <a:r>
              <a:rPr lang="ar-IQ" sz="2400" dirty="0" err="1" smtClean="0">
                <a:solidFill>
                  <a:schemeClr val="tx1"/>
                </a:solidFill>
                <a:latin typeface="Times New Roman" pitchFamily="18" charset="0"/>
                <a:cs typeface="Times New Roman" pitchFamily="18" charset="0"/>
              </a:rPr>
              <a:t>به</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أركان الإسلام وأركان الإيمان. </a:t>
            </a:r>
            <a:r>
              <a:rPr lang="ar-IQ" sz="2400" b="1" dirty="0" smtClean="0">
                <a:solidFill>
                  <a:schemeClr val="tx1"/>
                </a:solidFill>
                <a:latin typeface="Times New Roman" pitchFamily="18" charset="0"/>
                <a:cs typeface="Times New Roman" pitchFamily="18" charset="0"/>
              </a:rPr>
              <a:t>فأركان الإسلام خمسة: شهادة أن لا إله إلا الله</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وأن محمدا رسول الله ، وأقام الصلاة ، وإيتاء الزكاة ، وصوم رمضان ، وحج البيت</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الحرام لمن استطاع إليه سبيلا. </a:t>
            </a:r>
            <a:r>
              <a:rPr lang="ar-IQ" sz="2400" b="1" dirty="0" smtClean="0">
                <a:solidFill>
                  <a:schemeClr val="tx1"/>
                </a:solidFill>
                <a:latin typeface="Times New Roman" pitchFamily="18" charset="0"/>
                <a:cs typeface="Times New Roman" pitchFamily="18" charset="0"/>
              </a:rPr>
              <a:t>وأركان الإيمان ستة: الإيمان بالله ، وملائكته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وكتبه ، ورسله ، واليوم الآخر ، والقدر خيره وشره. وأركان الإيمان الستة وأركان</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الإسلام الخمسة ، جاءت مجملة وجاءت مفصلة ، وكل ذلك بنصوص قطعية ، وكل هذه</a:t>
            </a:r>
            <a:br>
              <a:rPr lang="ar-IQ" sz="2400" dirty="0" smtClean="0">
                <a:solidFill>
                  <a:schemeClr val="tx1"/>
                </a:solidFill>
                <a:latin typeface="Times New Roman" pitchFamily="18" charset="0"/>
                <a:cs typeface="Times New Roman" pitchFamily="18" charset="0"/>
              </a:rPr>
            </a:br>
            <a:r>
              <a:rPr lang="ar-IQ" sz="2400" dirty="0" err="1" smtClean="0">
                <a:solidFill>
                  <a:schemeClr val="tx1"/>
                </a:solidFill>
                <a:latin typeface="Times New Roman" pitchFamily="18" charset="0"/>
                <a:cs typeface="Times New Roman" pitchFamily="18" charset="0"/>
              </a:rPr>
              <a:t>القطعيات</a:t>
            </a:r>
            <a:r>
              <a:rPr lang="ar-IQ" sz="2400" dirty="0" smtClean="0">
                <a:solidFill>
                  <a:schemeClr val="tx1"/>
                </a:solidFill>
                <a:latin typeface="Times New Roman" pitchFamily="18" charset="0"/>
                <a:cs typeface="Times New Roman" pitchFamily="18" charset="0"/>
              </a:rPr>
              <a:t> لابد للمسلم أن </a:t>
            </a:r>
            <a:r>
              <a:rPr lang="ar-IQ" sz="2400" dirty="0" err="1" smtClean="0">
                <a:solidFill>
                  <a:schemeClr val="tx1"/>
                </a:solidFill>
                <a:latin typeface="Times New Roman" pitchFamily="18" charset="0"/>
                <a:cs typeface="Times New Roman" pitchFamily="18" charset="0"/>
              </a:rPr>
              <a:t>يعتقدها</a:t>
            </a:r>
            <a:r>
              <a:rPr lang="ar-IQ" sz="2400" dirty="0" smtClean="0">
                <a:solidFill>
                  <a:schemeClr val="tx1"/>
                </a:solidFill>
                <a:latin typeface="Times New Roman" pitchFamily="18" charset="0"/>
                <a:cs typeface="Times New Roman" pitchFamily="18" charset="0"/>
              </a:rPr>
              <a:t> جملة وتفصيلا، ولا يشك فيها أو يعارضها.</a:t>
            </a:r>
            <a:r>
              <a:rPr lang="ar-IQ" sz="2400" dirty="0" smtClean="0">
                <a:solidFill>
                  <a:schemeClr val="tx1"/>
                </a:solidFill>
                <a:latin typeface="Angsana New"/>
                <a:cs typeface="Times New Roman" pitchFamily="18" charset="0"/>
              </a:rPr>
              <a:t>[3][4].</a:t>
            </a: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868052"/>
          </a:xfrm>
        </p:spPr>
        <p:txBody>
          <a:bodyPr>
            <a:noAutofit/>
          </a:bodyPr>
          <a:lstStyle/>
          <a:p>
            <a:pPr algn="r" rtl="1"/>
            <a:r>
              <a:rPr lang="ar-IQ" sz="2800" b="1" dirty="0" smtClean="0">
                <a:solidFill>
                  <a:schemeClr val="tx1"/>
                </a:solidFill>
                <a:latin typeface="Times New Roman" pitchFamily="18" charset="0"/>
                <a:cs typeface="Times New Roman" pitchFamily="18" charset="0"/>
              </a:rPr>
              <a:t>تعريفه</a:t>
            </a:r>
            <a:br>
              <a:rPr lang="ar-IQ" sz="2800" b="1" dirty="0" smtClean="0">
                <a:solidFill>
                  <a:schemeClr val="tx1"/>
                </a:solidFill>
                <a:latin typeface="Times New Roman" pitchFamily="18" charset="0"/>
                <a:cs typeface="Times New Roman" pitchFamily="18" charset="0"/>
              </a:rPr>
            </a:br>
            <a:r>
              <a:rPr lang="ar-IQ" sz="2800" b="1" dirty="0" smtClean="0">
                <a:solidFill>
                  <a:schemeClr val="tx1"/>
                </a:solidFill>
                <a:latin typeface="Times New Roman" pitchFamily="18" charset="0"/>
                <a:cs typeface="Times New Roman" pitchFamily="18" charset="0"/>
              </a:rPr>
              <a:t>من حيث كونُه عَلَماً</a:t>
            </a:r>
            <a:br>
              <a:rPr lang="ar-IQ" sz="2800" b="1" dirty="0" smtClean="0">
                <a:solidFill>
                  <a:schemeClr val="tx1"/>
                </a:solidFill>
                <a:latin typeface="Times New Roman" pitchFamily="18" charset="0"/>
                <a:cs typeface="Times New Roman" pitchFamily="18" charset="0"/>
              </a:rPr>
            </a:br>
            <a:r>
              <a:rPr lang="ar-IQ" sz="2800" dirty="0" smtClean="0">
                <a:solidFill>
                  <a:schemeClr val="tx1"/>
                </a:solidFill>
                <a:latin typeface="Times New Roman" pitchFamily="18" charset="0"/>
                <a:cs typeface="Times New Roman" pitchFamily="18" charset="0"/>
              </a:rPr>
              <a:t>هو علم يبُحث فيه عن أسماء الله تعالى وصفاته وأفعاله، وأحوالِ المخلوقين من الملائكة والأنبياء والأولياء والأئمة، والمبدأ والمعاد على قانون الإسلام لا على أصول الفلاسفة، تحصيلا لليقين في العقد الإيماني ودفعا للشبهات. وقد عرّف العلماء هذا العلم بتعريفات متعددة منها:[5][6].</a:t>
            </a:r>
            <a:br>
              <a:rPr lang="ar-IQ" sz="2800" dirty="0" smtClean="0">
                <a:solidFill>
                  <a:schemeClr val="tx1"/>
                </a:solidFill>
                <a:latin typeface="Times New Roman" pitchFamily="18" charset="0"/>
                <a:cs typeface="Times New Roman" pitchFamily="18" charset="0"/>
              </a:rPr>
            </a:br>
            <a:r>
              <a:rPr lang="ar-IQ" sz="2800" dirty="0" smtClean="0">
                <a:solidFill>
                  <a:schemeClr val="tx1"/>
                </a:solidFill>
                <a:latin typeface="Times New Roman" pitchFamily="18" charset="0"/>
                <a:cs typeface="Times New Roman" pitchFamily="18" charset="0"/>
              </a:rPr>
              <a:t>• عرفه ابن خلدون بأنه : ((علم يتضمن الاحتجاج عن العقائد الإيمانية بالأدلة العقلية والرد على المنحرفين في الاعتقادات)).</a:t>
            </a:r>
            <a:br>
              <a:rPr lang="ar-IQ" sz="2800" dirty="0" smtClean="0">
                <a:solidFill>
                  <a:schemeClr val="tx1"/>
                </a:solidFill>
                <a:latin typeface="Times New Roman" pitchFamily="18" charset="0"/>
                <a:cs typeface="Times New Roman" pitchFamily="18" charset="0"/>
              </a:rPr>
            </a:br>
            <a:r>
              <a:rPr lang="ar-IQ" sz="2800" dirty="0" smtClean="0">
                <a:solidFill>
                  <a:schemeClr val="tx1"/>
                </a:solidFill>
                <a:latin typeface="Times New Roman" pitchFamily="18" charset="0"/>
                <a:cs typeface="Times New Roman" pitchFamily="18" charset="0"/>
              </a:rPr>
              <a:t>•وعرفه الكمال بن الهمام في (المسامرة شرح المسايرة) بأنه : ((معرفة النفس ما عليها من العقائد المنسوبة إلى دين الإسلام عن الأدلة)).</a:t>
            </a:r>
            <a:endParaRPr lang="ar-IQ"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368118"/>
          </a:xfrm>
        </p:spPr>
        <p:txBody>
          <a:bodyPr>
            <a:normAutofit fontScale="90000"/>
          </a:bodyPr>
          <a:lstStyle/>
          <a:p>
            <a:pPr algn="r" rtl="1"/>
            <a:r>
              <a:rPr lang="ar-IQ" sz="2800" dirty="0" smtClean="0">
                <a:solidFill>
                  <a:schemeClr val="tx1"/>
                </a:solidFill>
                <a:latin typeface="Times New Roman" pitchFamily="18" charset="0"/>
                <a:cs typeface="Times New Roman" pitchFamily="18" charset="0"/>
              </a:rPr>
              <a:t>• وعرفه محمد علي </a:t>
            </a:r>
            <a:r>
              <a:rPr lang="ar-IQ" sz="2800" dirty="0" err="1" smtClean="0">
                <a:solidFill>
                  <a:schemeClr val="tx1"/>
                </a:solidFill>
                <a:latin typeface="Times New Roman" pitchFamily="18" charset="0"/>
                <a:cs typeface="Times New Roman" pitchFamily="18" charset="0"/>
              </a:rPr>
              <a:t>التهانوي</a:t>
            </a:r>
            <a:r>
              <a:rPr lang="ar-IQ" sz="2800" dirty="0" smtClean="0">
                <a:solidFill>
                  <a:schemeClr val="tx1"/>
                </a:solidFill>
                <a:latin typeface="Times New Roman" pitchFamily="18" charset="0"/>
                <a:cs typeface="Times New Roman" pitchFamily="18" charset="0"/>
              </a:rPr>
              <a:t> في (كشاف اصطلاحات الفنون) بقوله : ((انه علم يقتدر معه على </a:t>
            </a:r>
            <a:r>
              <a:rPr lang="ar-IQ" sz="2800" dirty="0" err="1" smtClean="0">
                <a:solidFill>
                  <a:schemeClr val="tx1"/>
                </a:solidFill>
                <a:latin typeface="Times New Roman" pitchFamily="18" charset="0"/>
                <a:cs typeface="Times New Roman" pitchFamily="18" charset="0"/>
              </a:rPr>
              <a:t>اثبات</a:t>
            </a:r>
            <a:r>
              <a:rPr lang="ar-IQ" sz="2800" dirty="0" smtClean="0">
                <a:solidFill>
                  <a:schemeClr val="tx1"/>
                </a:solidFill>
                <a:latin typeface="Times New Roman" pitchFamily="18" charset="0"/>
                <a:cs typeface="Times New Roman" pitchFamily="18" charset="0"/>
              </a:rPr>
              <a:t> العقائد الدينية على الغير بإيراد الحجج ودفع الشبه , وفي اختيار (</a:t>
            </a:r>
            <a:r>
              <a:rPr lang="ar-IQ" sz="2800" dirty="0" err="1" smtClean="0">
                <a:solidFill>
                  <a:schemeClr val="tx1"/>
                </a:solidFill>
                <a:latin typeface="Times New Roman" pitchFamily="18" charset="0"/>
                <a:cs typeface="Times New Roman" pitchFamily="18" charset="0"/>
              </a:rPr>
              <a:t>اثبات</a:t>
            </a:r>
            <a:r>
              <a:rPr lang="ar-IQ" sz="2800" dirty="0" smtClean="0">
                <a:solidFill>
                  <a:schemeClr val="tx1"/>
                </a:solidFill>
                <a:latin typeface="Times New Roman" pitchFamily="18" charset="0"/>
                <a:cs typeface="Times New Roman" pitchFamily="18" charset="0"/>
              </a:rPr>
              <a:t> العقائد) على تحصيلها إشعار بان ثمرة (الكلام) إثباتها على الغير , وبان العقائد يجب </a:t>
            </a:r>
            <a:r>
              <a:rPr lang="ar-IQ" sz="2800" dirty="0" err="1" smtClean="0">
                <a:solidFill>
                  <a:schemeClr val="tx1"/>
                </a:solidFill>
                <a:latin typeface="Times New Roman" pitchFamily="18" charset="0"/>
                <a:cs typeface="Times New Roman" pitchFamily="18" charset="0"/>
              </a:rPr>
              <a:t>ان</a:t>
            </a:r>
            <a:r>
              <a:rPr lang="ar-IQ" sz="2800" dirty="0" smtClean="0">
                <a:solidFill>
                  <a:schemeClr val="tx1"/>
                </a:solidFill>
                <a:latin typeface="Times New Roman" pitchFamily="18" charset="0"/>
                <a:cs typeface="Times New Roman" pitchFamily="18" charset="0"/>
              </a:rPr>
              <a:t> تؤخذ من الشرع ليعتد </a:t>
            </a:r>
            <a:r>
              <a:rPr lang="ar-IQ" sz="2800" dirty="0" err="1" smtClean="0">
                <a:solidFill>
                  <a:schemeClr val="tx1"/>
                </a:solidFill>
                <a:latin typeface="Times New Roman" pitchFamily="18" charset="0"/>
                <a:cs typeface="Times New Roman" pitchFamily="18" charset="0"/>
              </a:rPr>
              <a:t>بها</a:t>
            </a:r>
            <a:r>
              <a:rPr lang="ar-IQ" sz="2800" dirty="0" smtClean="0">
                <a:solidFill>
                  <a:schemeClr val="tx1"/>
                </a:solidFill>
                <a:latin typeface="Times New Roman" pitchFamily="18" charset="0"/>
                <a:cs typeface="Times New Roman" pitchFamily="18" charset="0"/>
              </a:rPr>
              <a:t> , وان كانت مما يستقل العقل فيها)).</a:t>
            </a:r>
            <a:br>
              <a:rPr lang="ar-IQ" sz="2800" dirty="0" smtClean="0">
                <a:solidFill>
                  <a:schemeClr val="tx1"/>
                </a:solidFill>
                <a:latin typeface="Times New Roman" pitchFamily="18" charset="0"/>
                <a:cs typeface="Times New Roman" pitchFamily="18" charset="0"/>
              </a:rPr>
            </a:br>
            <a:r>
              <a:rPr lang="ar-IQ" sz="2800" dirty="0" smtClean="0">
                <a:solidFill>
                  <a:schemeClr val="tx1"/>
                </a:solidFill>
                <a:latin typeface="Times New Roman" pitchFamily="18" charset="0"/>
                <a:cs typeface="Times New Roman" pitchFamily="18" charset="0"/>
              </a:rPr>
              <a:t>• وعرفه محمد عبده في كتابه (رسالة التوحيد) بأنه : ((علم يبحث فيه عن وجود الله , ما يجب </a:t>
            </a:r>
            <a:r>
              <a:rPr lang="ar-IQ" sz="2800" dirty="0" err="1" smtClean="0">
                <a:solidFill>
                  <a:schemeClr val="tx1"/>
                </a:solidFill>
                <a:latin typeface="Times New Roman" pitchFamily="18" charset="0"/>
                <a:cs typeface="Times New Roman" pitchFamily="18" charset="0"/>
              </a:rPr>
              <a:t>ان</a:t>
            </a:r>
            <a:r>
              <a:rPr lang="ar-IQ" sz="2800" dirty="0" smtClean="0">
                <a:solidFill>
                  <a:schemeClr val="tx1"/>
                </a:solidFill>
                <a:latin typeface="Times New Roman" pitchFamily="18" charset="0"/>
                <a:cs typeface="Times New Roman" pitchFamily="18" charset="0"/>
              </a:rPr>
              <a:t> يثبت له من صفات وما يجوز أن يوصف </a:t>
            </a:r>
            <a:r>
              <a:rPr lang="ar-IQ" sz="2800" dirty="0" err="1" smtClean="0">
                <a:solidFill>
                  <a:schemeClr val="tx1"/>
                </a:solidFill>
                <a:latin typeface="Times New Roman" pitchFamily="18" charset="0"/>
                <a:cs typeface="Times New Roman" pitchFamily="18" charset="0"/>
              </a:rPr>
              <a:t>به</a:t>
            </a:r>
            <a:r>
              <a:rPr lang="ar-IQ" sz="2800" dirty="0" smtClean="0">
                <a:solidFill>
                  <a:schemeClr val="tx1"/>
                </a:solidFill>
                <a:latin typeface="Times New Roman" pitchFamily="18" charset="0"/>
                <a:cs typeface="Times New Roman" pitchFamily="18" charset="0"/>
              </a:rPr>
              <a:t> وما يجب </a:t>
            </a:r>
            <a:r>
              <a:rPr lang="ar-IQ" sz="2800" dirty="0" err="1" smtClean="0">
                <a:solidFill>
                  <a:schemeClr val="tx1"/>
                </a:solidFill>
                <a:latin typeface="Times New Roman" pitchFamily="18" charset="0"/>
                <a:cs typeface="Times New Roman" pitchFamily="18" charset="0"/>
              </a:rPr>
              <a:t>ان</a:t>
            </a:r>
            <a:r>
              <a:rPr lang="ar-IQ" sz="2800" dirty="0" smtClean="0">
                <a:solidFill>
                  <a:schemeClr val="tx1"/>
                </a:solidFill>
                <a:latin typeface="Times New Roman" pitchFamily="18" charset="0"/>
                <a:cs typeface="Times New Roman" pitchFamily="18" charset="0"/>
              </a:rPr>
              <a:t> ينفى عنه , وعن الرسل ما يجب </a:t>
            </a:r>
            <a:r>
              <a:rPr lang="ar-IQ" sz="2800" dirty="0" err="1" smtClean="0">
                <a:solidFill>
                  <a:schemeClr val="tx1"/>
                </a:solidFill>
                <a:latin typeface="Times New Roman" pitchFamily="18" charset="0"/>
                <a:cs typeface="Times New Roman" pitchFamily="18" charset="0"/>
              </a:rPr>
              <a:t>ان</a:t>
            </a:r>
            <a:r>
              <a:rPr lang="ar-IQ" sz="2800" dirty="0" smtClean="0">
                <a:solidFill>
                  <a:schemeClr val="tx1"/>
                </a:solidFill>
                <a:latin typeface="Times New Roman" pitchFamily="18" charset="0"/>
                <a:cs typeface="Times New Roman" pitchFamily="18" charset="0"/>
              </a:rPr>
              <a:t> يكونوا عليه وما يجوز أن ينسب إليهم وما يمتنع </a:t>
            </a:r>
            <a:r>
              <a:rPr lang="ar-IQ" sz="2800" dirty="0" err="1" smtClean="0">
                <a:solidFill>
                  <a:schemeClr val="tx1"/>
                </a:solidFill>
                <a:latin typeface="Times New Roman" pitchFamily="18" charset="0"/>
                <a:cs typeface="Times New Roman" pitchFamily="18" charset="0"/>
              </a:rPr>
              <a:t>ان</a:t>
            </a:r>
            <a:r>
              <a:rPr lang="ar-IQ" sz="2800" dirty="0" smtClean="0">
                <a:solidFill>
                  <a:schemeClr val="tx1"/>
                </a:solidFill>
                <a:latin typeface="Times New Roman" pitchFamily="18" charset="0"/>
                <a:cs typeface="Times New Roman" pitchFamily="18" charset="0"/>
              </a:rPr>
              <a:t> يلحق بهم)).</a:t>
            </a:r>
            <a:br>
              <a:rPr lang="ar-IQ" sz="2800" dirty="0" smtClean="0">
                <a:solidFill>
                  <a:schemeClr val="tx1"/>
                </a:solidFill>
                <a:latin typeface="Times New Roman" pitchFamily="18" charset="0"/>
                <a:cs typeface="Times New Roman" pitchFamily="18" charset="0"/>
              </a:rPr>
            </a:br>
            <a:r>
              <a:rPr lang="ar-IQ" sz="2800" dirty="0" smtClean="0">
                <a:solidFill>
                  <a:schemeClr val="tx1"/>
                </a:solidFill>
                <a:latin typeface="Times New Roman" pitchFamily="18" charset="0"/>
                <a:cs typeface="Times New Roman" pitchFamily="18" charset="0"/>
              </a:rPr>
              <a:t>• وعرفه محمد فريد وجدي في (دائرة المعارف القرن العشرين) بقوله : ((علم أصول الدين : علم يشتمل على بيان الآراء والمعتقدات التي صرح </a:t>
            </a:r>
            <a:r>
              <a:rPr lang="ar-IQ" sz="2800" dirty="0" err="1" smtClean="0">
                <a:solidFill>
                  <a:schemeClr val="tx1"/>
                </a:solidFill>
                <a:latin typeface="Times New Roman" pitchFamily="18" charset="0"/>
                <a:cs typeface="Times New Roman" pitchFamily="18" charset="0"/>
              </a:rPr>
              <a:t>بها</a:t>
            </a:r>
            <a:r>
              <a:rPr lang="ar-IQ" sz="2800" dirty="0" smtClean="0">
                <a:solidFill>
                  <a:schemeClr val="tx1"/>
                </a:solidFill>
                <a:latin typeface="Times New Roman" pitchFamily="18" charset="0"/>
                <a:cs typeface="Times New Roman" pitchFamily="18" charset="0"/>
              </a:rPr>
              <a:t> رسول الله </a:t>
            </a:r>
            <a:r>
              <a:rPr lang="ar-IQ" sz="2800" dirty="0" smtClean="0">
                <a:solidFill>
                  <a:schemeClr val="tx1"/>
                </a:solidFill>
                <a:latin typeface="Times New Roman" pitchFamily="18" charset="0"/>
                <a:cs typeface="Times New Roman" pitchFamily="18" charset="0"/>
                <a:sym typeface="AGA Arabesque"/>
              </a:rPr>
              <a:t> , وإثباتها بالأدلة العقلية , ونصرتها وتزييف كل ما خالفها)).</a:t>
            </a:r>
            <a:r>
              <a:rPr lang="ar-IQ" sz="2800" dirty="0" smtClean="0"/>
              <a:t/>
            </a:r>
            <a:br>
              <a:rPr lang="ar-IQ" sz="2800" dirty="0" smtClean="0"/>
            </a:br>
            <a:endParaRPr lang="ar-IQ"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225242"/>
          </a:xfrm>
        </p:spPr>
        <p:txBody>
          <a:bodyPr>
            <a:normAutofit fontScale="90000"/>
          </a:bodyPr>
          <a:lstStyle/>
          <a:p>
            <a:pPr algn="r"/>
            <a:r>
              <a:rPr lang="ar-IQ" sz="2800" dirty="0" smtClean="0">
                <a:solidFill>
                  <a:schemeClr val="tx1"/>
                </a:solidFill>
                <a:latin typeface="Times New Roman" pitchFamily="18" charset="0"/>
                <a:cs typeface="Times New Roman" pitchFamily="18" charset="0"/>
              </a:rPr>
              <a:t>• وعرفه عضد الدين الإيجي في (المواقف في علم الكلام) بأنه : ((علم يقتدر معه على </a:t>
            </a:r>
            <a:r>
              <a:rPr lang="ar-IQ" sz="2800" dirty="0" err="1" smtClean="0">
                <a:solidFill>
                  <a:schemeClr val="tx1"/>
                </a:solidFill>
                <a:latin typeface="Times New Roman" pitchFamily="18" charset="0"/>
                <a:cs typeface="Times New Roman" pitchFamily="18" charset="0"/>
              </a:rPr>
              <a:t>اثبات</a:t>
            </a:r>
            <a:r>
              <a:rPr lang="ar-IQ" sz="2800" dirty="0" smtClean="0">
                <a:solidFill>
                  <a:schemeClr val="tx1"/>
                </a:solidFill>
                <a:latin typeface="Times New Roman" pitchFamily="18" charset="0"/>
                <a:cs typeface="Times New Roman" pitchFamily="18" charset="0"/>
              </a:rPr>
              <a:t> العقائد الدينية على الغير </a:t>
            </a:r>
            <a:r>
              <a:rPr lang="ar-IQ" sz="2800" dirty="0" err="1" smtClean="0">
                <a:solidFill>
                  <a:schemeClr val="tx1"/>
                </a:solidFill>
                <a:latin typeface="Times New Roman" pitchFamily="18" charset="0"/>
                <a:cs typeface="Times New Roman" pitchFamily="18" charset="0"/>
              </a:rPr>
              <a:t>بايراد</a:t>
            </a:r>
            <a:r>
              <a:rPr lang="ar-IQ" sz="2800" dirty="0" smtClean="0">
                <a:solidFill>
                  <a:schemeClr val="tx1"/>
                </a:solidFill>
                <a:latin typeface="Times New Roman" pitchFamily="18" charset="0"/>
                <a:cs typeface="Times New Roman" pitchFamily="18" charset="0"/>
              </a:rPr>
              <a:t> الحجج ودفع الشبه. والمراد بالعقائد ما       يقصد فيه نفس الاعتقاد دون العمل , وبالدينية المنسوبة </a:t>
            </a:r>
            <a:r>
              <a:rPr lang="ar-IQ" sz="2800" dirty="0" err="1" smtClean="0">
                <a:solidFill>
                  <a:schemeClr val="tx1"/>
                </a:solidFill>
                <a:latin typeface="Times New Roman" pitchFamily="18" charset="0"/>
                <a:cs typeface="Times New Roman" pitchFamily="18" charset="0"/>
              </a:rPr>
              <a:t>الى</a:t>
            </a:r>
            <a:r>
              <a:rPr lang="ar-IQ" sz="2800" dirty="0" smtClean="0">
                <a:solidFill>
                  <a:schemeClr val="tx1"/>
                </a:solidFill>
                <a:latin typeface="Times New Roman" pitchFamily="18" charset="0"/>
                <a:cs typeface="Times New Roman" pitchFamily="18" charset="0"/>
              </a:rPr>
              <a:t> دين محمد(صلى الله عليه وسلم) </a:t>
            </a:r>
            <a:r>
              <a:rPr lang="ar-IQ" sz="2800" dirty="0" smtClean="0">
                <a:solidFill>
                  <a:schemeClr val="tx1"/>
                </a:solidFill>
                <a:latin typeface="Times New Roman" pitchFamily="18" charset="0"/>
                <a:cs typeface="Times New Roman" pitchFamily="18" charset="0"/>
                <a:sym typeface="AGA Arabesque"/>
              </a:rPr>
              <a:t>فان الخصم وان خطّأناه , لا تخرجه من علماء الكلام)).</a:t>
            </a:r>
            <a:r>
              <a:rPr lang="ar-IQ" sz="2800" dirty="0" smtClean="0">
                <a:solidFill>
                  <a:schemeClr val="tx1"/>
                </a:solidFill>
                <a:latin typeface="Angsana New"/>
                <a:cs typeface="Times New Roman" pitchFamily="18" charset="0"/>
                <a:sym typeface="AGA Arabesque"/>
              </a:rPr>
              <a:t>[5]</a:t>
            </a:r>
            <a:br>
              <a:rPr lang="ar-IQ" sz="2800" dirty="0" smtClean="0">
                <a:solidFill>
                  <a:schemeClr val="tx1"/>
                </a:solidFill>
                <a:latin typeface="Angsana New"/>
                <a:cs typeface="Times New Roman" pitchFamily="18" charset="0"/>
                <a:sym typeface="AGA Arabesque"/>
              </a:rPr>
            </a:br>
            <a:r>
              <a:rPr lang="ar-IQ" sz="3100" dirty="0" smtClean="0">
                <a:solidFill>
                  <a:schemeClr val="tx1"/>
                </a:solidFill>
                <a:latin typeface="Times New Roman" pitchFamily="18" charset="0"/>
                <a:cs typeface="Times New Roman" pitchFamily="18" charset="0"/>
              </a:rPr>
              <a:t>يستنتج من تعريفات العلماء لعلم أصول الدين الذي اشتهر باسم (علم الكلام) ومن عباراتهم المختلفة في موضوعه ، ومسائله ، ووظيفته ، عدة أمور أهمها:</a:t>
            </a:r>
            <a:br>
              <a:rPr lang="ar-IQ" sz="3100" dirty="0" smtClean="0">
                <a:solidFill>
                  <a:schemeClr val="tx1"/>
                </a:solidFill>
                <a:latin typeface="Times New Roman" pitchFamily="18" charset="0"/>
                <a:cs typeface="Times New Roman" pitchFamily="18" charset="0"/>
              </a:rPr>
            </a:br>
            <a:r>
              <a:rPr lang="ar-IQ" sz="3100" dirty="0" smtClean="0">
                <a:solidFill>
                  <a:schemeClr val="tx1"/>
                </a:solidFill>
                <a:latin typeface="Times New Roman" pitchFamily="18" charset="0"/>
                <a:cs typeface="Times New Roman" pitchFamily="18" charset="0"/>
              </a:rPr>
              <a:t>1- أن علم أصول الدين يعتمد منهج البحث والنظر والاستدلال العقلي وسيلة لإثبات العقائد الدينية التي تثبت بالوحي.</a:t>
            </a:r>
            <a:br>
              <a:rPr lang="ar-IQ" sz="3100" dirty="0" smtClean="0">
                <a:solidFill>
                  <a:schemeClr val="tx1"/>
                </a:solidFill>
                <a:latin typeface="Times New Roman" pitchFamily="18" charset="0"/>
                <a:cs typeface="Times New Roman" pitchFamily="18" charset="0"/>
              </a:rPr>
            </a:br>
            <a:r>
              <a:rPr lang="ar-IQ" sz="3100" dirty="0" smtClean="0">
                <a:solidFill>
                  <a:schemeClr val="tx1"/>
                </a:solidFill>
                <a:latin typeface="Times New Roman" pitchFamily="18" charset="0"/>
                <a:cs typeface="Times New Roman" pitchFamily="18" charset="0"/>
              </a:rPr>
              <a:t>2- أن وظيفة علم أصول الدين الرئيسية هي الاحتجاج العقلي على صحة العقائد الإيمانية، ودفع الشبه ورد الخصوم عنها.</a:t>
            </a:r>
            <a:endParaRPr lang="ar-IQ" sz="31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367986"/>
          </a:xfrm>
        </p:spPr>
        <p:txBody>
          <a:bodyPr>
            <a:noAutofit/>
          </a:bodyPr>
          <a:lstStyle/>
          <a:p>
            <a:pPr algn="r" rtl="1"/>
            <a:r>
              <a:rPr lang="ar-IQ" sz="2800" dirty="0" smtClean="0">
                <a:solidFill>
                  <a:schemeClr val="tx1"/>
                </a:solidFill>
                <a:latin typeface="Times New Roman" pitchFamily="18" charset="0"/>
                <a:cs typeface="Times New Roman" pitchFamily="18" charset="0"/>
              </a:rPr>
              <a:t>3- أنهم </a:t>
            </a:r>
            <a:r>
              <a:rPr lang="ar-IQ" sz="2800" dirty="0" smtClean="0">
                <a:solidFill>
                  <a:schemeClr val="tx1"/>
                </a:solidFill>
                <a:latin typeface="Times New Roman" pitchFamily="18" charset="0"/>
                <a:cs typeface="Times New Roman" pitchFamily="18" charset="0"/>
              </a:rPr>
              <a:t>مختلفون في أن هذا العلم يثبت العقائد الدينية كما يدافع عنها، أم </a:t>
            </a:r>
            <a:r>
              <a:rPr lang="ar-IQ" sz="2800" dirty="0" smtClean="0">
                <a:solidFill>
                  <a:schemeClr val="tx1"/>
                </a:solidFill>
                <a:latin typeface="Times New Roman" pitchFamily="18" charset="0"/>
                <a:cs typeface="Times New Roman" pitchFamily="18" charset="0"/>
              </a:rPr>
              <a:t>أن وظيفته </a:t>
            </a:r>
            <a:r>
              <a:rPr lang="ar-IQ" sz="2800" dirty="0" smtClean="0">
                <a:solidFill>
                  <a:schemeClr val="tx1"/>
                </a:solidFill>
                <a:latin typeface="Times New Roman" pitchFamily="18" charset="0"/>
                <a:cs typeface="Times New Roman" pitchFamily="18" charset="0"/>
              </a:rPr>
              <a:t>هي تقريرها ودفع </a:t>
            </a:r>
            <a:r>
              <a:rPr lang="ar-IQ" sz="2800" dirty="0" smtClean="0">
                <a:solidFill>
                  <a:schemeClr val="tx1"/>
                </a:solidFill>
                <a:latin typeface="Times New Roman" pitchFamily="18" charset="0"/>
                <a:cs typeface="Times New Roman" pitchFamily="18" charset="0"/>
              </a:rPr>
              <a:t>الشبه </a:t>
            </a:r>
            <a:r>
              <a:rPr lang="ar-IQ" sz="2800" dirty="0" smtClean="0">
                <a:solidFill>
                  <a:schemeClr val="tx1"/>
                </a:solidFill>
                <a:latin typeface="Times New Roman" pitchFamily="18" charset="0"/>
                <a:cs typeface="Times New Roman" pitchFamily="18" charset="0"/>
              </a:rPr>
              <a:t>عما ثبت بالوحي منها فقط. ومنشأ الخلاف </a:t>
            </a:r>
            <a:r>
              <a:rPr lang="ar-IQ" sz="2800" dirty="0" smtClean="0">
                <a:solidFill>
                  <a:schemeClr val="tx1"/>
                </a:solidFill>
                <a:latin typeface="Times New Roman" pitchFamily="18" charset="0"/>
                <a:cs typeface="Times New Roman" pitchFamily="18" charset="0"/>
              </a:rPr>
              <a:t>هو: هل </a:t>
            </a:r>
            <a:r>
              <a:rPr lang="ar-IQ" sz="2800" dirty="0" smtClean="0">
                <a:solidFill>
                  <a:schemeClr val="tx1"/>
                </a:solidFill>
                <a:latin typeface="Times New Roman" pitchFamily="18" charset="0"/>
                <a:cs typeface="Times New Roman" pitchFamily="18" charset="0"/>
              </a:rPr>
              <a:t>العقائد الإيمانية ثابتة بالشرع أم بالعقل</a:t>
            </a:r>
            <a:r>
              <a:rPr lang="ar-IQ" sz="2800" dirty="0" smtClean="0">
                <a:solidFill>
                  <a:schemeClr val="tx1"/>
                </a:solidFill>
                <a:latin typeface="Times New Roman" pitchFamily="18" charset="0"/>
                <a:cs typeface="Times New Roman" pitchFamily="18" charset="0"/>
              </a:rPr>
              <a:t>؟</a:t>
            </a:r>
            <a:br>
              <a:rPr lang="ar-IQ" sz="2800" dirty="0" smtClean="0">
                <a:solidFill>
                  <a:schemeClr val="tx1"/>
                </a:solidFill>
                <a:latin typeface="Times New Roman" pitchFamily="18" charset="0"/>
                <a:cs typeface="Times New Roman" pitchFamily="18" charset="0"/>
              </a:rPr>
            </a:br>
            <a:r>
              <a:rPr lang="ar-IQ" sz="2800" dirty="0" smtClean="0">
                <a:solidFill>
                  <a:schemeClr val="tx1"/>
                </a:solidFill>
                <a:latin typeface="Times New Roman" pitchFamily="18" charset="0"/>
                <a:cs typeface="Times New Roman" pitchFamily="18" charset="0"/>
              </a:rPr>
              <a:t> </a:t>
            </a:r>
            <a:r>
              <a:rPr lang="ar-IQ" sz="3200" b="1" dirty="0" smtClean="0">
                <a:solidFill>
                  <a:schemeClr val="tx1"/>
                </a:solidFill>
                <a:latin typeface="Times New Roman" pitchFamily="18" charset="0"/>
                <a:cs typeface="Times New Roman" pitchFamily="18" charset="0"/>
              </a:rPr>
              <a:t>بالأول: </a:t>
            </a:r>
            <a:r>
              <a:rPr lang="ar-IQ" sz="2800" dirty="0" smtClean="0">
                <a:solidFill>
                  <a:schemeClr val="tx1"/>
                </a:solidFill>
                <a:latin typeface="Times New Roman" pitchFamily="18" charset="0"/>
                <a:cs typeface="Times New Roman" pitchFamily="18" charset="0"/>
              </a:rPr>
              <a:t>قال السلف وأهل </a:t>
            </a:r>
            <a:r>
              <a:rPr lang="ar-IQ" sz="2800" dirty="0" smtClean="0">
                <a:solidFill>
                  <a:schemeClr val="tx1"/>
                </a:solidFill>
                <a:latin typeface="Times New Roman" pitchFamily="18" charset="0"/>
                <a:cs typeface="Times New Roman" pitchFamily="18" charset="0"/>
              </a:rPr>
              <a:t>السنة من </a:t>
            </a:r>
            <a:r>
              <a:rPr lang="ar-IQ" sz="2800" dirty="0" smtClean="0">
                <a:solidFill>
                  <a:schemeClr val="tx1"/>
                </a:solidFill>
                <a:latin typeface="Times New Roman" pitchFamily="18" charset="0"/>
                <a:cs typeface="Times New Roman" pitchFamily="18" charset="0"/>
              </a:rPr>
              <a:t>الأشاعرة والماتريدية، وجعلوا مهمة العقل: الفهم عن الشرع، </a:t>
            </a:r>
            <a:r>
              <a:rPr lang="ar-IQ" sz="2800" dirty="0" smtClean="0">
                <a:solidFill>
                  <a:schemeClr val="tx1"/>
                </a:solidFill>
                <a:latin typeface="Times New Roman" pitchFamily="18" charset="0"/>
                <a:cs typeface="Times New Roman" pitchFamily="18" charset="0"/>
              </a:rPr>
              <a:t>والتماس البراهين لها ودفع الشبه </a:t>
            </a:r>
            <a:r>
              <a:rPr lang="ar-IQ" sz="2800" dirty="0" smtClean="0">
                <a:solidFill>
                  <a:schemeClr val="tx1"/>
                </a:solidFill>
                <a:latin typeface="Times New Roman" pitchFamily="18" charset="0"/>
                <a:cs typeface="Times New Roman" pitchFamily="18" charset="0"/>
              </a:rPr>
              <a:t>عنها</a:t>
            </a:r>
            <a:r>
              <a:rPr lang="ar-IQ" sz="2800" dirty="0" smtClean="0">
                <a:solidFill>
                  <a:schemeClr val="tx1"/>
                </a:solidFill>
                <a:latin typeface="Times New Roman" pitchFamily="18" charset="0"/>
                <a:cs typeface="Times New Roman" pitchFamily="18" charset="0"/>
              </a:rPr>
              <a:t>.</a:t>
            </a:r>
            <a:br>
              <a:rPr lang="ar-IQ" sz="2800" dirty="0" smtClean="0">
                <a:solidFill>
                  <a:schemeClr val="tx1"/>
                </a:solidFill>
                <a:latin typeface="Times New Roman" pitchFamily="18" charset="0"/>
                <a:cs typeface="Times New Roman" pitchFamily="18" charset="0"/>
              </a:rPr>
            </a:br>
            <a:r>
              <a:rPr lang="ar-IQ" sz="2800" dirty="0" smtClean="0">
                <a:solidFill>
                  <a:schemeClr val="tx1"/>
                </a:solidFill>
                <a:latin typeface="Times New Roman" pitchFamily="18" charset="0"/>
                <a:cs typeface="Times New Roman" pitchFamily="18" charset="0"/>
              </a:rPr>
              <a:t> </a:t>
            </a:r>
            <a:r>
              <a:rPr lang="ar-IQ" sz="3200" b="1" dirty="0" smtClean="0">
                <a:solidFill>
                  <a:schemeClr val="tx1"/>
                </a:solidFill>
                <a:latin typeface="Times New Roman" pitchFamily="18" charset="0"/>
                <a:cs typeface="Times New Roman" pitchFamily="18" charset="0"/>
              </a:rPr>
              <a:t>وبالثاني: </a:t>
            </a:r>
            <a:r>
              <a:rPr lang="ar-IQ" sz="2800" dirty="0" smtClean="0">
                <a:solidFill>
                  <a:schemeClr val="tx1"/>
                </a:solidFill>
                <a:latin typeface="Times New Roman" pitchFamily="18" charset="0"/>
                <a:cs typeface="Times New Roman" pitchFamily="18" charset="0"/>
              </a:rPr>
              <a:t>قال العقلانيون وعلى رأسهم المعتزلة </a:t>
            </a:r>
            <a:r>
              <a:rPr lang="ar-IQ" sz="2800" dirty="0" smtClean="0">
                <a:solidFill>
                  <a:schemeClr val="tx1"/>
                </a:solidFill>
                <a:latin typeface="Times New Roman" pitchFamily="18" charset="0"/>
                <a:cs typeface="Times New Roman" pitchFamily="18" charset="0"/>
              </a:rPr>
              <a:t> والشيعة</a:t>
            </a:r>
            <a:r>
              <a:rPr lang="ar-IQ" sz="2800" dirty="0" smtClean="0">
                <a:solidFill>
                  <a:schemeClr val="tx1"/>
                </a:solidFill>
                <a:latin typeface="Times New Roman" pitchFamily="18" charset="0"/>
                <a:cs typeface="Times New Roman" pitchFamily="18" charset="0"/>
              </a:rPr>
              <a:t>، وجعلوا مهمة </a:t>
            </a:r>
            <a:r>
              <a:rPr lang="ar-IQ" sz="2800" dirty="0" smtClean="0">
                <a:solidFill>
                  <a:schemeClr val="tx1"/>
                </a:solidFill>
                <a:latin typeface="Times New Roman" pitchFamily="18" charset="0"/>
                <a:cs typeface="Times New Roman" pitchFamily="18" charset="0"/>
              </a:rPr>
              <a:t/>
            </a:r>
            <a:br>
              <a:rPr lang="ar-IQ" sz="2800" dirty="0" smtClean="0">
                <a:solidFill>
                  <a:schemeClr val="tx1"/>
                </a:solidFill>
                <a:latin typeface="Times New Roman" pitchFamily="18" charset="0"/>
                <a:cs typeface="Times New Roman" pitchFamily="18" charset="0"/>
              </a:rPr>
            </a:br>
            <a:r>
              <a:rPr lang="ar-IQ" sz="2800" dirty="0" smtClean="0">
                <a:solidFill>
                  <a:schemeClr val="tx1"/>
                </a:solidFill>
                <a:latin typeface="Times New Roman" pitchFamily="18" charset="0"/>
                <a:cs typeface="Times New Roman" pitchFamily="18" charset="0"/>
              </a:rPr>
              <a:t>النصوص </a:t>
            </a:r>
            <a:r>
              <a:rPr lang="ar-IQ" sz="2800" dirty="0" smtClean="0">
                <a:solidFill>
                  <a:schemeClr val="tx1"/>
                </a:solidFill>
                <a:latin typeface="Times New Roman" pitchFamily="18" charset="0"/>
                <a:cs typeface="Times New Roman" pitchFamily="18" charset="0"/>
              </a:rPr>
              <a:t>الشرعية تقرير العقائد الدينية بأدلتها العقلية</a:t>
            </a:r>
            <a:r>
              <a:rPr lang="ar-IQ" sz="2800" dirty="0" smtClean="0">
                <a:solidFill>
                  <a:schemeClr val="tx1"/>
                </a:solidFill>
                <a:latin typeface="Times New Roman" pitchFamily="18" charset="0"/>
                <a:cs typeface="Times New Roman" pitchFamily="18" charset="0"/>
              </a:rPr>
              <a:t>.</a:t>
            </a:r>
            <a:br>
              <a:rPr lang="ar-IQ" sz="2800" dirty="0" smtClean="0">
                <a:solidFill>
                  <a:schemeClr val="tx1"/>
                </a:solidFill>
                <a:latin typeface="Times New Roman" pitchFamily="18" charset="0"/>
                <a:cs typeface="Times New Roman" pitchFamily="18" charset="0"/>
              </a:rPr>
            </a:br>
            <a:endParaRPr lang="ar-IQ"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939622"/>
          </a:xfrm>
        </p:spPr>
        <p:txBody>
          <a:bodyPr>
            <a:noAutofit/>
          </a:bodyPr>
          <a:lstStyle/>
          <a:p>
            <a:pPr algn="r" rtl="1"/>
            <a:r>
              <a:rPr lang="ar-IQ" sz="3200" b="1" dirty="0" smtClean="0">
                <a:solidFill>
                  <a:schemeClr val="tx1"/>
                </a:solidFill>
                <a:latin typeface="Times New Roman" pitchFamily="18" charset="0"/>
                <a:cs typeface="Times New Roman" pitchFamily="18" charset="0"/>
              </a:rPr>
              <a:t>من حيث كونُه </a:t>
            </a:r>
            <a:r>
              <a:rPr lang="ar-IQ" sz="3200" b="1" dirty="0" smtClean="0">
                <a:solidFill>
                  <a:schemeClr val="tx1"/>
                </a:solidFill>
                <a:latin typeface="Times New Roman" pitchFamily="18" charset="0"/>
                <a:cs typeface="Times New Roman" pitchFamily="18" charset="0"/>
              </a:rPr>
              <a:t>مضافاً</a:t>
            </a:r>
            <a:r>
              <a:rPr lang="ar-IQ" sz="2800" b="1" dirty="0" smtClean="0">
                <a:solidFill>
                  <a:schemeClr val="tx1"/>
                </a:solidFill>
                <a:latin typeface="Times New Roman" pitchFamily="18" charset="0"/>
                <a:cs typeface="Times New Roman" pitchFamily="18" charset="0"/>
              </a:rPr>
              <a:t/>
            </a:r>
            <a:br>
              <a:rPr lang="ar-IQ" sz="2800" b="1" dirty="0" smtClean="0">
                <a:solidFill>
                  <a:schemeClr val="tx1"/>
                </a:solidFill>
                <a:latin typeface="Times New Roman" pitchFamily="18" charset="0"/>
                <a:cs typeface="Times New Roman" pitchFamily="18" charset="0"/>
              </a:rPr>
            </a:br>
            <a:r>
              <a:rPr lang="ar-IQ" sz="2800" dirty="0" smtClean="0">
                <a:solidFill>
                  <a:schemeClr val="tx1"/>
                </a:solidFill>
                <a:latin typeface="Times New Roman" pitchFamily="18" charset="0"/>
                <a:cs typeface="Times New Roman" pitchFamily="18" charset="0"/>
              </a:rPr>
              <a:t>تعريف علم أصول الدين باعتباره مركبا إضافيا من كلمة (أصول) وهي </a:t>
            </a:r>
            <a:r>
              <a:rPr lang="ar-IQ" sz="2800" dirty="0" smtClean="0">
                <a:solidFill>
                  <a:schemeClr val="tx1"/>
                </a:solidFill>
                <a:latin typeface="Times New Roman" pitchFamily="18" charset="0"/>
                <a:cs typeface="Times New Roman" pitchFamily="18" charset="0"/>
              </a:rPr>
              <a:t>المضاف، وكلمة </a:t>
            </a:r>
            <a:r>
              <a:rPr lang="ar-IQ" sz="2800" dirty="0" smtClean="0">
                <a:solidFill>
                  <a:schemeClr val="tx1"/>
                </a:solidFill>
                <a:latin typeface="Times New Roman" pitchFamily="18" charset="0"/>
                <a:cs typeface="Times New Roman" pitchFamily="18" charset="0"/>
              </a:rPr>
              <a:t>(الدين) وهي المضاف إليه. </a:t>
            </a:r>
            <a:r>
              <a:rPr lang="ar-IQ" sz="2800" b="1" dirty="0" smtClean="0">
                <a:solidFill>
                  <a:schemeClr val="tx1"/>
                </a:solidFill>
                <a:latin typeface="Times New Roman" pitchFamily="18" charset="0"/>
                <a:cs typeface="Times New Roman" pitchFamily="18" charset="0"/>
              </a:rPr>
              <a:t>فكلمة (أصول): </a:t>
            </a:r>
            <a:r>
              <a:rPr lang="ar-IQ" sz="2800" dirty="0" smtClean="0">
                <a:solidFill>
                  <a:schemeClr val="tx1"/>
                </a:solidFill>
                <a:latin typeface="Times New Roman" pitchFamily="18" charset="0"/>
                <a:cs typeface="Times New Roman" pitchFamily="18" charset="0"/>
              </a:rPr>
              <a:t>جمع. مفردها: أصل. </a:t>
            </a:r>
            <a:r>
              <a:rPr lang="ar-IQ" sz="2800" dirty="0" smtClean="0">
                <a:solidFill>
                  <a:schemeClr val="tx1"/>
                </a:solidFill>
                <a:latin typeface="Times New Roman" pitchFamily="18" charset="0"/>
                <a:cs typeface="Times New Roman" pitchFamily="18" charset="0"/>
              </a:rPr>
              <a:t>ومعناها </a:t>
            </a:r>
            <a:r>
              <a:rPr lang="ar-IQ" sz="2800" b="1" dirty="0" smtClean="0">
                <a:solidFill>
                  <a:schemeClr val="tx1"/>
                </a:solidFill>
                <a:latin typeface="Times New Roman" pitchFamily="18" charset="0"/>
                <a:cs typeface="Times New Roman" pitchFamily="18" charset="0"/>
              </a:rPr>
              <a:t>ا</a:t>
            </a:r>
            <a:r>
              <a:rPr lang="ar-IQ" sz="2800" dirty="0" smtClean="0">
                <a:solidFill>
                  <a:schemeClr val="tx1"/>
                </a:solidFill>
                <a:latin typeface="Times New Roman" pitchFamily="18" charset="0"/>
                <a:cs typeface="Times New Roman" pitchFamily="18" charset="0"/>
              </a:rPr>
              <a:t>للغوي</a:t>
            </a:r>
            <a:r>
              <a:rPr lang="ar-IQ" sz="2800" dirty="0" smtClean="0">
                <a:solidFill>
                  <a:schemeClr val="tx1"/>
                </a:solidFill>
                <a:latin typeface="Times New Roman" pitchFamily="18" charset="0"/>
                <a:cs typeface="Times New Roman" pitchFamily="18" charset="0"/>
              </a:rPr>
              <a:t>: ما يبتنى عليه غيره سواء أكان الابتناء حسيا كالأساس الذي يشيد عليه </a:t>
            </a:r>
            <a:r>
              <a:rPr lang="ar-IQ" sz="2800" dirty="0" smtClean="0">
                <a:solidFill>
                  <a:schemeClr val="tx1"/>
                </a:solidFill>
                <a:latin typeface="Times New Roman" pitchFamily="18" charset="0"/>
                <a:cs typeface="Times New Roman" pitchFamily="18" charset="0"/>
              </a:rPr>
              <a:t>البناء، فهو </a:t>
            </a:r>
            <a:r>
              <a:rPr lang="ar-IQ" sz="2800" dirty="0" smtClean="0">
                <a:solidFill>
                  <a:schemeClr val="tx1"/>
                </a:solidFill>
                <a:latin typeface="Times New Roman" pitchFamily="18" charset="0"/>
                <a:cs typeface="Times New Roman" pitchFamily="18" charset="0"/>
              </a:rPr>
              <a:t>أصل له. أم كان الابتناء عقليا كابتناء الأحكام الجزئية على القواعد الكلية. </a:t>
            </a:r>
            <a:r>
              <a:rPr lang="ar-IQ" sz="2800" dirty="0" smtClean="0">
                <a:solidFill>
                  <a:schemeClr val="tx1"/>
                </a:solidFill>
                <a:latin typeface="Times New Roman" pitchFamily="18" charset="0"/>
                <a:cs typeface="Times New Roman" pitchFamily="18" charset="0"/>
              </a:rPr>
              <a:t>وقد تصرف </a:t>
            </a:r>
            <a:r>
              <a:rPr lang="ar-IQ" sz="2800" dirty="0" smtClean="0">
                <a:solidFill>
                  <a:schemeClr val="tx1"/>
                </a:solidFill>
                <a:latin typeface="Times New Roman" pitchFamily="18" charset="0"/>
                <a:cs typeface="Times New Roman" pitchFamily="18" charset="0"/>
              </a:rPr>
              <a:t>العلماء في كلمة أصل فنقلوها من معناها اللغوي التي تدل عليه </a:t>
            </a:r>
            <a:r>
              <a:rPr lang="ar-IQ" sz="2800" dirty="0" smtClean="0">
                <a:solidFill>
                  <a:schemeClr val="tx1"/>
                </a:solidFill>
                <a:latin typeface="Times New Roman" pitchFamily="18" charset="0"/>
                <a:cs typeface="Times New Roman" pitchFamily="18" charset="0"/>
              </a:rPr>
              <a:t>حقيقة،</a:t>
            </a:r>
            <a:r>
              <a:rPr lang="ar-IQ"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واستعملوها </a:t>
            </a:r>
            <a:r>
              <a:rPr lang="ar-IQ" sz="2800" dirty="0" smtClean="0">
                <a:solidFill>
                  <a:schemeClr val="tx1"/>
                </a:solidFill>
                <a:latin typeface="Times New Roman" pitchFamily="18" charset="0"/>
                <a:cs typeface="Times New Roman" pitchFamily="18" charset="0"/>
              </a:rPr>
              <a:t>بعدة معان مجازية أهمها: ما يقابل الفرع، والقاعدة، والدليل، </a:t>
            </a:r>
            <a:r>
              <a:rPr lang="ar-IQ" sz="2800" dirty="0" smtClean="0">
                <a:solidFill>
                  <a:schemeClr val="tx1"/>
                </a:solidFill>
                <a:latin typeface="Times New Roman" pitchFamily="18" charset="0"/>
                <a:cs typeface="Times New Roman" pitchFamily="18" charset="0"/>
              </a:rPr>
              <a:t>والراجح من </a:t>
            </a:r>
            <a:r>
              <a:rPr lang="ar-IQ" sz="2800" dirty="0" smtClean="0">
                <a:solidFill>
                  <a:schemeClr val="tx1"/>
                </a:solidFill>
                <a:latin typeface="Times New Roman" pitchFamily="18" charset="0"/>
                <a:cs typeface="Times New Roman" pitchFamily="18" charset="0"/>
              </a:rPr>
              <a:t>الأمور. وكلمة (أصل) تسُتخدم في هذا العلم بمعناها اللغوي، أي: ما يبتنى </a:t>
            </a:r>
            <a:r>
              <a:rPr lang="ar-IQ" sz="2800" dirty="0" smtClean="0">
                <a:solidFill>
                  <a:schemeClr val="tx1"/>
                </a:solidFill>
                <a:latin typeface="Times New Roman" pitchFamily="18" charset="0"/>
                <a:cs typeface="Times New Roman" pitchFamily="18" charset="0"/>
              </a:rPr>
              <a:t>عليه غيره</a:t>
            </a:r>
            <a:r>
              <a:rPr lang="ar-IQ" sz="2800" dirty="0" smtClean="0">
                <a:solidFill>
                  <a:schemeClr val="tx1"/>
                </a:solidFill>
                <a:latin typeface="Times New Roman" pitchFamily="18" charset="0"/>
                <a:cs typeface="Times New Roman" pitchFamily="18" charset="0"/>
              </a:rPr>
              <a:t>، وذلك لأن ما عداها من أمور الدين يبتنى عليها ويتفرع عنها. كما </a:t>
            </a:r>
            <a:r>
              <a:rPr lang="ar-IQ" sz="2800" dirty="0" smtClean="0">
                <a:solidFill>
                  <a:schemeClr val="tx1"/>
                </a:solidFill>
                <a:latin typeface="Times New Roman" pitchFamily="18" charset="0"/>
                <a:cs typeface="Times New Roman" pitchFamily="18" charset="0"/>
              </a:rPr>
              <a:t>يصح استخدامها </a:t>
            </a:r>
            <a:r>
              <a:rPr lang="ar-IQ" sz="2800" dirty="0" smtClean="0">
                <a:solidFill>
                  <a:schemeClr val="tx1"/>
                </a:solidFill>
                <a:latin typeface="Times New Roman" pitchFamily="18" charset="0"/>
                <a:cs typeface="Times New Roman" pitchFamily="18" charset="0"/>
              </a:rPr>
              <a:t>بالمعنى المجازي الأول، أي: ما يقابل الفرع. وذلك لأنها أصل في مقابلة علم الشرائع. وتستخدم أيضا بالمعنى </a:t>
            </a:r>
            <a:r>
              <a:rPr lang="ar-IQ" sz="2800" dirty="0" smtClean="0">
                <a:solidFill>
                  <a:schemeClr val="tx1"/>
                </a:solidFill>
                <a:latin typeface="Times New Roman" pitchFamily="18" charset="0"/>
                <a:cs typeface="Times New Roman" pitchFamily="18" charset="0"/>
              </a:rPr>
              <a:t>المجازي الثاني</a:t>
            </a:r>
            <a:r>
              <a:rPr lang="ar-IQ" sz="2800" dirty="0" smtClean="0">
                <a:solidFill>
                  <a:schemeClr val="tx1"/>
                </a:solidFill>
                <a:latin typeface="Times New Roman" pitchFamily="18" charset="0"/>
                <a:cs typeface="Times New Roman" pitchFamily="18" charset="0"/>
              </a:rPr>
              <a:t>، أي القاعدة التي يبتنى عليها غيرها، لابتناء ما عدا أصول الدين عليها.[ 8]</a:t>
            </a:r>
            <a:endParaRPr lang="ar-IQ"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296548"/>
          </a:xfrm>
        </p:spPr>
        <p:txBody>
          <a:bodyPr>
            <a:noAutofit/>
          </a:bodyPr>
          <a:lstStyle/>
          <a:p>
            <a:pPr algn="r" rtl="1"/>
            <a:r>
              <a:rPr lang="ar-IQ" sz="2800" b="1" dirty="0" smtClean="0">
                <a:solidFill>
                  <a:schemeClr val="tx1"/>
                </a:solidFill>
                <a:latin typeface="Times New Roman" pitchFamily="18" charset="0"/>
                <a:cs typeface="Times New Roman" pitchFamily="18" charset="0"/>
              </a:rPr>
              <a:t>وكلمة (الدين): </a:t>
            </a:r>
            <a:r>
              <a:rPr lang="ar-IQ" sz="2800" dirty="0" smtClean="0">
                <a:solidFill>
                  <a:schemeClr val="tx1"/>
                </a:solidFill>
                <a:latin typeface="Times New Roman" pitchFamily="18" charset="0"/>
                <a:cs typeface="Times New Roman" pitchFamily="18" charset="0"/>
              </a:rPr>
              <a:t>اسم عام يطلق في اللغة على كل </a:t>
            </a:r>
            <a:r>
              <a:rPr lang="ar-IQ" sz="2800" dirty="0" smtClean="0">
                <a:solidFill>
                  <a:schemeClr val="tx1"/>
                </a:solidFill>
                <a:latin typeface="Times New Roman" pitchFamily="18" charset="0"/>
                <a:cs typeface="Times New Roman" pitchFamily="18" charset="0"/>
              </a:rPr>
              <a:t>ما يتعبد </a:t>
            </a:r>
            <a:r>
              <a:rPr lang="ar-IQ" sz="2800" dirty="0" smtClean="0">
                <a:solidFill>
                  <a:schemeClr val="tx1"/>
                </a:solidFill>
                <a:latin typeface="Times New Roman" pitchFamily="18" charset="0"/>
                <a:cs typeface="Times New Roman" pitchFamily="18" charset="0"/>
              </a:rPr>
              <a:t>الله </a:t>
            </a:r>
            <a:r>
              <a:rPr lang="ar-IQ" sz="2800" dirty="0" err="1" smtClean="0">
                <a:solidFill>
                  <a:schemeClr val="tx1"/>
                </a:solidFill>
                <a:latin typeface="Times New Roman" pitchFamily="18" charset="0"/>
                <a:cs typeface="Times New Roman" pitchFamily="18" charset="0"/>
              </a:rPr>
              <a:t>به</a:t>
            </a:r>
            <a:r>
              <a:rPr lang="ar-IQ" sz="2800" dirty="0" smtClean="0">
                <a:solidFill>
                  <a:schemeClr val="tx1"/>
                </a:solidFill>
                <a:latin typeface="Times New Roman" pitchFamily="18" charset="0"/>
                <a:cs typeface="Times New Roman" pitchFamily="18" charset="0"/>
              </a:rPr>
              <a:t> ، </a:t>
            </a:r>
            <a:r>
              <a:rPr lang="ar-IQ" sz="2800" dirty="0" smtClean="0">
                <a:solidFill>
                  <a:schemeClr val="tx1"/>
                </a:solidFill>
                <a:latin typeface="Times New Roman" pitchFamily="18" charset="0"/>
                <a:cs typeface="Times New Roman" pitchFamily="18" charset="0"/>
              </a:rPr>
              <a:t>وهو نظام إلهي سائق لذوي العقول إلى الخير وهو (الإسلام)، قال الله </a:t>
            </a:r>
            <a:r>
              <a:rPr lang="ar-IQ" sz="2800" dirty="0" smtClean="0">
                <a:solidFill>
                  <a:schemeClr val="tx1"/>
                </a:solidFill>
                <a:latin typeface="Times New Roman" pitchFamily="18" charset="0"/>
                <a:cs typeface="Times New Roman" pitchFamily="18" charset="0"/>
              </a:rPr>
              <a:t>تعالى ((إن الدين عند الله الإسلام)) (سورة آل عمران : 19) , وقال تعالى ((ورضيت لكم الإسلام دينا)) (سورة المائدة : 3). كما يطلق الدين على عدة معان مختلفة منها : الانقياد </a:t>
            </a:r>
            <a:r>
              <a:rPr lang="ar-IQ" sz="2800" dirty="0" smtClean="0">
                <a:solidFill>
                  <a:schemeClr val="tx1"/>
                </a:solidFill>
                <a:latin typeface="Times New Roman" pitchFamily="18" charset="0"/>
                <a:cs typeface="Times New Roman" pitchFamily="18" charset="0"/>
              </a:rPr>
              <a:t>والطاعة والخضوع والاستسلام، والاستعلاء والملك </a:t>
            </a:r>
            <a:r>
              <a:rPr lang="ar-IQ" sz="2800" dirty="0" smtClean="0">
                <a:solidFill>
                  <a:schemeClr val="tx1"/>
                </a:solidFill>
                <a:latin typeface="Times New Roman" pitchFamily="18" charset="0"/>
                <a:cs typeface="Times New Roman" pitchFamily="18" charset="0"/>
              </a:rPr>
              <a:t>والسلطان</a:t>
            </a:r>
            <a:r>
              <a:rPr lang="ar-IQ" sz="2800" dirty="0" smtClean="0">
                <a:solidFill>
                  <a:schemeClr val="tx1"/>
                </a:solidFill>
                <a:latin typeface="Times New Roman" pitchFamily="18" charset="0"/>
                <a:cs typeface="Times New Roman" pitchFamily="18" charset="0"/>
              </a:rPr>
              <a:t>، والجزاء والحساب، والعادة والقضاء والمذهب والملّة </a:t>
            </a:r>
            <a:r>
              <a:rPr lang="ar-IQ" sz="2800" dirty="0" smtClean="0">
                <a:solidFill>
                  <a:schemeClr val="tx1"/>
                </a:solidFill>
                <a:latin typeface="Times New Roman" pitchFamily="18" charset="0"/>
                <a:cs typeface="Times New Roman" pitchFamily="18" charset="0"/>
              </a:rPr>
              <a:t>والشريعة [9].</a:t>
            </a:r>
            <a:r>
              <a:rPr lang="ar-IQ" sz="2800" dirty="0" smtClean="0">
                <a:solidFill>
                  <a:schemeClr val="tx1"/>
                </a:solidFill>
                <a:latin typeface="Times New Roman" pitchFamily="18" charset="0"/>
                <a:cs typeface="Times New Roman" pitchFamily="18" charset="0"/>
              </a:rPr>
              <a:t> والمتدينُ هو المسلم </a:t>
            </a:r>
            <a:r>
              <a:rPr lang="ar-IQ" sz="2800" dirty="0" smtClean="0">
                <a:solidFill>
                  <a:schemeClr val="tx1"/>
                </a:solidFill>
                <a:latin typeface="Times New Roman" pitchFamily="18" charset="0"/>
                <a:cs typeface="Times New Roman" pitchFamily="18" charset="0"/>
              </a:rPr>
              <a:t>المطيع المقر </a:t>
            </a:r>
            <a:r>
              <a:rPr lang="ar-IQ" sz="2800" dirty="0" smtClean="0">
                <a:solidFill>
                  <a:schemeClr val="tx1"/>
                </a:solidFill>
                <a:latin typeface="Times New Roman" pitchFamily="18" charset="0"/>
                <a:cs typeface="Times New Roman" pitchFamily="18" charset="0"/>
              </a:rPr>
              <a:t>بالجزاء والحساب يوم الميعاد، وهو خير العباد</a:t>
            </a:r>
            <a:r>
              <a:rPr lang="ar-IQ" sz="2800" dirty="0" smtClean="0">
                <a:solidFill>
                  <a:schemeClr val="tx1"/>
                </a:solidFill>
                <a:latin typeface="Times New Roman" pitchFamily="18" charset="0"/>
                <a:cs typeface="Times New Roman" pitchFamily="18" charset="0"/>
              </a:rPr>
              <a:t>.[5][6].</a:t>
            </a:r>
            <a:endParaRPr lang="ar-IQ"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TotalTime>
  <Words>341</Words>
  <PresentationFormat>عرض على الشاشة (3:4)‏</PresentationFormat>
  <Paragraphs>11</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تدفق</vt:lpstr>
      <vt:lpstr>مفهوم أصول الدين الإسلامي إعداد  م.م إسراء حميد العبيدي</vt:lpstr>
      <vt:lpstr>المقدمة علم أصول الدين ويسمى أيضا علم العقائد، وعلم التوحيد، وعلم الكلام، كما سماه الإمام أبو حنيفة النعمان باسم الفقه الأكبر، وقد عرفه العلماء بأنه: علم يقتدر به على إثبات العقائد الدينية بإيراد الحجج عليها، ودفع الشبه عنها وإلزام الخصم بها. وسمي أصولا لا من حيث إنه قواعد استنباط ودراسة، بل من حيث إن الدين يبتني عليه، فإن الإيمان بالله تعالى أساس الإسلام بفروعه المختلفة.[ 1] وعرفه ابن خلدون بقوله: "هو علم يتضمن الحجاج عن العقائد الإيمانية بالأدلة العقلية والرد على المبتدعة المنحرفين في الاعتقادات عن مذاهب السلف وأهل السنة".  فهو علم يعتمد النظر والاستدلال العقلي بعد الأصول النقلية من الكتاب والسنة والإجماع؛ لإثبات العقائد الإيمانية، وصيانتها من شبه المبطلين. وغايته إحكام العقائد الإيمانية بالعلم واليقين؛ لأن إيمان المقلد فيه نظر عند أئمة الإسلام. ولذلك عده الإمام أبو حنيفة من (الفقه الأكبر) الذي لا يعذر أحد من المسلمين بجهله من جهة الإجمال.[2]</vt:lpstr>
      <vt:lpstr>وأصول الدين هي كل ما ثبت وصح من الدين، من الأمور الاعتقادية العلمية والعملية ، والغيبيات الثابتة بالنصوص الصحيحة. وقد يطلق مصطلح أصول الدين ويراد به: أركان الإسلام وأركان الإيمان. فأركان الإسلام خمسة: شهادة أن لا إله إلا الله وأن محمدا رسول الله ، وأقام الصلاة ، وإيتاء الزكاة ، وصوم رمضان ، وحج البيت الحرام لمن استطاع إليه سبيلا. وأركان الإيمان ستة: الإيمان بالله ، وملائكته ، وكتبه ، ورسله ، واليوم الآخر ، والقدر خيره وشره. وأركان الإيمان الستة وأركان الإسلام الخمسة ، جاءت مجملة وجاءت مفصلة ، وكل ذلك بنصوص قطعية ، وكل هذه القطعيات لابد للمسلم أن يعتقدها جملة وتفصيلا، ولا يشك فيها أو يعارضها.[3][4].</vt:lpstr>
      <vt:lpstr>تعريفه من حيث كونُه عَلَماً هو علم يبُحث فيه عن أسماء الله تعالى وصفاته وأفعاله، وأحوالِ المخلوقين من الملائكة والأنبياء والأولياء والأئمة، والمبدأ والمعاد على قانون الإسلام لا على أصول الفلاسفة، تحصيلا لليقين في العقد الإيماني ودفعا للشبهات. وقد عرّف العلماء هذا العلم بتعريفات متعددة منها:[5][6]. • عرفه ابن خلدون بأنه : ((علم يتضمن الاحتجاج عن العقائد الإيمانية بالأدلة العقلية والرد على المنحرفين في الاعتقادات)). •وعرفه الكمال بن الهمام في (المسامرة شرح المسايرة) بأنه : ((معرفة النفس ما عليها من العقائد المنسوبة إلى دين الإسلام عن الأدلة)).</vt:lpstr>
      <vt:lpstr>• وعرفه محمد علي التهانوي في (كشاف اصطلاحات الفنون) بقوله : ((انه علم يقتدر معه على اثبات العقائد الدينية على الغير بإيراد الحجج ودفع الشبه , وفي اختيار (اثبات العقائد) على تحصيلها إشعار بان ثمرة (الكلام) إثباتها على الغير , وبان العقائد يجب ان تؤخذ من الشرع ليعتد بها , وان كانت مما يستقل العقل فيها)). • وعرفه محمد عبده في كتابه (رسالة التوحيد) بأنه : ((علم يبحث فيه عن وجود الله , ما يجب ان يثبت له من صفات وما يجوز أن يوصف به وما يجب ان ينفى عنه , وعن الرسل ما يجب ان يكونوا عليه وما يجوز أن ينسب إليهم وما يمتنع ان يلحق بهم)). • وعرفه محمد فريد وجدي في (دائرة المعارف القرن العشرين) بقوله : ((علم أصول الدين : علم يشتمل على بيان الآراء والمعتقدات التي صرح بها رسول الله  , وإثباتها بالأدلة العقلية , ونصرتها وتزييف كل ما خالفها)). </vt:lpstr>
      <vt:lpstr>• وعرفه عضد الدين الإيجي في (المواقف في علم الكلام) بأنه : ((علم يقتدر معه على اثبات العقائد الدينية على الغير بايراد الحجج ودفع الشبه. والمراد بالعقائد ما       يقصد فيه نفس الاعتقاد دون العمل , وبالدينية المنسوبة الى دين محمد(صلى الله عليه وسلم) فان الخصم وان خطّأناه , لا تخرجه من علماء الكلام)).[5] يستنتج من تعريفات العلماء لعلم أصول الدين الذي اشتهر باسم (علم الكلام) ومن عباراتهم المختلفة في موضوعه ، ومسائله ، ووظيفته ، عدة أمور أهمها: 1- أن علم أصول الدين يعتمد منهج البحث والنظر والاستدلال العقلي وسيلة لإثبات العقائد الدينية التي تثبت بالوحي. 2- أن وظيفة علم أصول الدين الرئيسية هي الاحتجاج العقلي على صحة العقائد الإيمانية، ودفع الشبه ورد الخصوم عنها.</vt:lpstr>
      <vt:lpstr>3- أنهم مختلفون في أن هذا العلم يثبت العقائد الدينية كما يدافع عنها، أم أن وظيفته هي تقريرها ودفع الشبه عما ثبت بالوحي منها فقط. ومنشأ الخلاف هو: هل العقائد الإيمانية ثابتة بالشرع أم بالعقل؟  بالأول: قال السلف وأهل السنة من الأشاعرة والماتريدية، وجعلوا مهمة العقل: الفهم عن الشرع، والتماس البراهين لها ودفع الشبه عنها.  وبالثاني: قال العقلانيون وعلى رأسهم المعتزلة  والشيعة، وجعلوا مهمة  النصوص الشرعية تقرير العقائد الدينية بأدلتها العقلية. </vt:lpstr>
      <vt:lpstr>من حيث كونُه مضافاً تعريف علم أصول الدين باعتباره مركبا إضافيا من كلمة (أصول) وهي المضاف، وكلمة (الدين) وهي المضاف إليه. فكلمة (أصول): جمع. مفردها: أصل. ومعناها اللغوي: ما يبتنى عليه غيره سواء أكان الابتناء حسيا كالأساس الذي يشيد عليه البناء، فهو أصل له. أم كان الابتناء عقليا كابتناء الأحكام الجزئية على القواعد الكلية. وقد تصرف العلماء في كلمة أصل فنقلوها من معناها اللغوي التي تدل عليه حقيقة، واستعملوها بعدة معان مجازية أهمها: ما يقابل الفرع، والقاعدة، والدليل، والراجح من الأمور. وكلمة (أصل) تسُتخدم في هذا العلم بمعناها اللغوي، أي: ما يبتنى عليه غيره، وذلك لأن ما عداها من أمور الدين يبتنى عليها ويتفرع عنها. كما يصح استخدامها بالمعنى المجازي الأول، أي: ما يقابل الفرع. وذلك لأنها أصل في مقابلة علم الشرائع. وتستخدم أيضا بالمعنى المجازي الثاني، أي القاعدة التي يبتنى عليها غيرها، لابتناء ما عدا أصول الدين عليها.[ 8]</vt:lpstr>
      <vt:lpstr>وكلمة (الدين): اسم عام يطلق في اللغة على كل ما يتعبد الله به ، وهو نظام إلهي سائق لذوي العقول إلى الخير وهو (الإسلام)، قال الله تعالى ((إن الدين عند الله الإسلام)) (سورة آل عمران : 19) , وقال تعالى ((ورضيت لكم الإسلام دينا)) (سورة المائدة : 3). كما يطلق الدين على عدة معان مختلفة منها : الانقياد والطاعة والخضوع والاستسلام، والاستعلاء والملك والسلطان، والجزاء والحساب، والعادة والقضاء والمذهب والملّة والشريعة [9]. والمتدينُ هو المسلم المطيع المقر بالجزاء والحساب يوم الميعاد، وهو خير العباد.[5][6].</vt:lpstr>
      <vt:lpstr>المصادر 1- وزارة الأوقاف والشئون الإسلامية - الكويت."الموسوعة الفقهية الكويتية". الموسوعة  الشاملة. 2- كتاب: منهج قراءة التراث الإسلامي بين تأصيل العالمين وانتحال المبطلين، تأليف: أبو جميل الحسن العلمي، الناشر: دار الكلمة للنشر والتوزيع ، الطبعة. الأولى: 2012 م ، ص: 253. 3- كتاب: حراسة العقيدة، تأليف: ناصر بن عبد الكريمالعقل، الناشر: مكتبة العبيكان، الطبعة الأولى: 2002 م ص : 53. 4- كتاب: كاشفة السجا في شرح سفينة النجا في أصول الدين والفقه، ويليه: الرياض البديعة في أصول الدين وبعض فروع الشريعة، تأليف: محمد بن عمر نووي الجاوي، الناشر: دار الكتب العلمية، مقدمة كتاب: (الرياض البديعة في أصول الدين وبعض فروع الشريعة)، ص: 261. </vt:lpstr>
      <vt:lpstr>5- كتاب: شرح عقيدة الإمام الطحاوي، تأليف: سراج الدين الغزنوي، تحقيق: حازم الكيلاني الحنفي، محمد عبد القادر نصار، الناشر: دارة الكرز - القاهرة، الطبعة الأولى: 31- 2009 م، ص: 29. 6- كتاب: أصول الدين الإسلامي، تأليف: قحطان الدوري ، رشدي عليان، الناشر: دار الإمام الأعظم النعمان بن ثابت ، الطبعة الثانية: 2011 م ، ص: 17 – 23. 7- كتاب: أصول الدين الإسلامي، تأليف: قحطان الدوري، رشدي عليان، الناشر: دار الإمام الأعظم النعمان بن ثابت، . الطبعة الثانية: 2011 م، ص: 22 – 23. 8- انظر: القاموس المحيط مادة (أصل)، وإرشاد الفحول،  ص: 3، وبمباحث الحكم عند الأصوليين لمحمد سلام مدكور، ص: 8، والأصول العامة للسيد محمد تفي الحكيم،. ص: 39. 9- انظر : القاموس المحيط , ولسان العرب , ودائرة المعارف القرن العشرين , ج4 , ص106.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أصول الدين الإسلامي إعداد  م.م إسراء حميد العبيدي</dc:title>
  <dc:creator>Israa</dc:creator>
  <cp:lastModifiedBy>Israa</cp:lastModifiedBy>
  <cp:revision>41</cp:revision>
  <dcterms:created xsi:type="dcterms:W3CDTF">2019-04-10T19:02:33Z</dcterms:created>
  <dcterms:modified xsi:type="dcterms:W3CDTF">2019-09-07T12:05:03Z</dcterms:modified>
</cp:coreProperties>
</file>