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1" r:id="rId45"/>
    <p:sldId id="300" r:id="rId46"/>
    <p:sldId id="302" r:id="rId47"/>
    <p:sldId id="303" r:id="rId48"/>
    <p:sldId id="304" r:id="rId49"/>
    <p:sldId id="305" r:id="rId50"/>
    <p:sldId id="306" r:id="rId51"/>
    <p:sldId id="307" r:id="rId52"/>
    <p:sldId id="308" r:id="rId53"/>
    <p:sldId id="309" r:id="rId54"/>
    <p:sldId id="310" r:id="rId55"/>
    <p:sldId id="311" r:id="rId56"/>
    <p:sldId id="31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74" d="100"/>
          <a:sy n="74" d="100"/>
        </p:scale>
        <p:origin x="-96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PowerPoint_Slide1.sldx"/></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Oval 3"/>
          <p:cNvSpPr/>
          <p:nvPr/>
        </p:nvSpPr>
        <p:spPr>
          <a:xfrm>
            <a:off x="1447800" y="4800600"/>
            <a:ext cx="6629400" cy="15240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solidFill>
                  <a:schemeClr val="accent2">
                    <a:lumMod val="75000"/>
                  </a:schemeClr>
                </a:solidFill>
              </a:rPr>
              <a:t>أ</a:t>
            </a:r>
            <a:r>
              <a:rPr lang="ar-IQ" sz="4000" dirty="0" smtClean="0">
                <a:solidFill>
                  <a:schemeClr val="accent2">
                    <a:lumMod val="75000"/>
                  </a:schemeClr>
                </a:solidFill>
              </a:rPr>
              <a:t>.م.د فاتن اسماعيل </a:t>
            </a:r>
            <a:r>
              <a:rPr lang="ar-IQ" sz="4000" dirty="0" smtClean="0">
                <a:solidFill>
                  <a:schemeClr val="accent2">
                    <a:lumMod val="75000"/>
                  </a:schemeClr>
                </a:solidFill>
              </a:rPr>
              <a:t>محمد</a:t>
            </a:r>
          </a:p>
          <a:p>
            <a:pPr algn="ctr"/>
            <a:r>
              <a:rPr lang="ar-IQ" sz="4000" dirty="0"/>
              <a:t>وتقديم : أ . م ايمن </a:t>
            </a:r>
            <a:r>
              <a:rPr lang="ar-IQ" sz="4000" smtClean="0"/>
              <a:t>صارم </a:t>
            </a:r>
            <a:endParaRPr lang="ar-IQ" sz="4000" dirty="0">
              <a:solidFill>
                <a:schemeClr val="accent2">
                  <a:lumMod val="75000"/>
                </a:schemeClr>
              </a:solidFill>
            </a:endParaRPr>
          </a:p>
        </p:txBody>
      </p:sp>
      <p:sp>
        <p:nvSpPr>
          <p:cNvPr id="5" name="Rectangle 4"/>
          <p:cNvSpPr/>
          <p:nvPr/>
        </p:nvSpPr>
        <p:spPr>
          <a:xfrm>
            <a:off x="914400" y="-304800"/>
            <a:ext cx="7239000" cy="4800600"/>
          </a:xfrm>
          <a:prstGeom prst="rect">
            <a:avLst/>
          </a:prstGeom>
          <a:solidFill>
            <a:schemeClr val="accent2">
              <a:lumMod val="20000"/>
              <a:lumOff val="80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800" b="1" dirty="0" smtClean="0">
                <a:solidFill>
                  <a:schemeClr val="tx1"/>
                </a:solidFill>
                <a:latin typeface="Arabic Typesetting" pitchFamily="66" charset="-78"/>
                <a:cs typeface="Arabic Typesetting" pitchFamily="66" charset="-78"/>
              </a:rPr>
              <a:t>الاساس الميكانيكي لحدوث الاصابات الرياضية وطرق الوقاية منها بأسلوب ميكانيكي</a:t>
            </a:r>
            <a:endParaRPr lang="ar-IQ" sz="4800" b="1" dirty="0">
              <a:solidFill>
                <a:schemeClr val="tx1"/>
              </a:solidFill>
              <a:latin typeface="Arabic Typesetting" pitchFamily="66" charset="-78"/>
              <a:cs typeface="Arabic Typesetting" pitchFamily="66" charset="-7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89844"/>
            <a:ext cx="8077200" cy="4893647"/>
          </a:xfrm>
          <a:prstGeom prst="rect">
            <a:avLst/>
          </a:prstGeom>
        </p:spPr>
        <p:txBody>
          <a:bodyPr wrap="square">
            <a:spAutoFit/>
          </a:bodyPr>
          <a:lstStyle/>
          <a:p>
            <a:pPr algn="just" rtl="1"/>
            <a:r>
              <a:rPr lang="ar-IQ" sz="2400" b="1" dirty="0" smtClean="0"/>
              <a:t>المعروف ان 50% من الاصابات الرياضية تحدث بسبب طريقة االاداء المهاري غير الصحيح وهذ النوع من الاصابات يكون أكثر حدة ويتطلب وقت أطول في علاجه وخاصة النوع الناتج من أخطاء في أجراءات التدريب، والمقصود بأجراءات التدريب ذلك التراكم الذي يتم على مدى فترات تدريبية طويلة لايراعي فيها المدرب درجات تحميل اللاعبين وعدم تحقيق التوازن المناسب بين مكونات الاعداد البدني لهم كأساس للياقة البدنية ،ومن أكثرالأخطاء أنتشارا أغفال المدرب لأهمية صفة المرونة للمفاصل ومطاطية العضلات , ونعني في هذا المقام مدى أهتمام المدرب بوضع برنامج خاص لتطوير وتنمية المدى الحركي للمفاصل بما يتلائم ومتطلبات الأداء المهاري وأكتفاءه بأستخدام أنواع مختارة من تمرينات المرونة خلال عمليات الأحماء دون تخطيط وتنظيم محدد ولهذا المدى المسميان الرئيسيان هما المدى السالب والمدى الموجب فالمدى السالب لأي مفصل هو المدى الذي يمكن أن يتحرك فيه المفصل تحت تأثير قوة خارجية ، أما المدى الموجب فهو المدى الذي يكون تحت السيطرة بدون عامل خارجي</a:t>
            </a:r>
            <a:r>
              <a:rPr lang="ar-IQ"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05200" y="381000"/>
            <a:ext cx="2133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smtClean="0">
                <a:solidFill>
                  <a:schemeClr val="tx1"/>
                </a:solidFill>
                <a:latin typeface="Calibri" pitchFamily="34" charset="0"/>
                <a:ea typeface="Calibri" pitchFamily="34" charset="0"/>
                <a:cs typeface="Arial" pitchFamily="34" charset="0"/>
              </a:rPr>
              <a:t> زيادة حمل التدريب</a:t>
            </a:r>
            <a:endParaRPr lang="en-US" dirty="0"/>
          </a:p>
        </p:txBody>
      </p:sp>
      <p:sp>
        <p:nvSpPr>
          <p:cNvPr id="3" name="Rounded Rectangle 2"/>
          <p:cNvSpPr/>
          <p:nvPr/>
        </p:nvSpPr>
        <p:spPr>
          <a:xfrm>
            <a:off x="3657600" y="1371600"/>
            <a:ext cx="1981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fontAlgn="base">
              <a:spcBef>
                <a:spcPct val="0"/>
              </a:spcBef>
              <a:spcAft>
                <a:spcPct val="0"/>
              </a:spcAft>
            </a:pPr>
            <a:r>
              <a:rPr lang="ar-IQ" b="1" dirty="0" smtClean="0">
                <a:solidFill>
                  <a:schemeClr val="tx1"/>
                </a:solidFill>
                <a:latin typeface="Calibri" pitchFamily="34" charset="0"/>
                <a:ea typeface="Calibri" pitchFamily="34" charset="0"/>
                <a:cs typeface="Arial" pitchFamily="34" charset="0"/>
              </a:rPr>
              <a:t>زيادة الضغط على أنسجة المفاصل</a:t>
            </a:r>
            <a:endParaRPr lang="ar-IQ" sz="3200" dirty="0" smtClean="0">
              <a:solidFill>
                <a:schemeClr val="tx1"/>
              </a:solidFill>
              <a:latin typeface="Arial" pitchFamily="34" charset="0"/>
              <a:cs typeface="Arial" pitchFamily="34" charset="0"/>
            </a:endParaRPr>
          </a:p>
        </p:txBody>
      </p:sp>
      <p:sp>
        <p:nvSpPr>
          <p:cNvPr id="4" name="Rounded Rectangle 3"/>
          <p:cNvSpPr/>
          <p:nvPr/>
        </p:nvSpPr>
        <p:spPr>
          <a:xfrm>
            <a:off x="3810000" y="2514600"/>
            <a:ext cx="1828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fontAlgn="base">
              <a:spcBef>
                <a:spcPct val="0"/>
              </a:spcBef>
              <a:spcAft>
                <a:spcPct val="0"/>
              </a:spcAft>
            </a:pPr>
            <a:r>
              <a:rPr lang="ar-IQ" b="1" dirty="0" smtClean="0">
                <a:solidFill>
                  <a:schemeClr val="tx1"/>
                </a:solidFill>
                <a:latin typeface="Calibri" pitchFamily="34" charset="0"/>
                <a:ea typeface="Calibri" pitchFamily="34" charset="0"/>
                <a:cs typeface="Arial" pitchFamily="34" charset="0"/>
              </a:rPr>
              <a:t>تلف أنسجة المفاصل</a:t>
            </a:r>
            <a:endParaRPr lang="ar-IQ" sz="3200" dirty="0" smtClean="0">
              <a:solidFill>
                <a:schemeClr val="tx1"/>
              </a:solidFill>
              <a:latin typeface="Arial" pitchFamily="34" charset="0"/>
              <a:cs typeface="Arial" pitchFamily="34" charset="0"/>
            </a:endParaRPr>
          </a:p>
        </p:txBody>
      </p:sp>
      <p:sp>
        <p:nvSpPr>
          <p:cNvPr id="5" name="Rounded Rectangle 4"/>
          <p:cNvSpPr/>
          <p:nvPr/>
        </p:nvSpPr>
        <p:spPr>
          <a:xfrm>
            <a:off x="3276600" y="3200400"/>
            <a:ext cx="2743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smtClean="0"/>
              <a:t>أعادة بناء أنسجة المفاصل</a:t>
            </a:r>
            <a:endParaRPr lang="en-US" dirty="0"/>
          </a:p>
        </p:txBody>
      </p:sp>
      <p:sp>
        <p:nvSpPr>
          <p:cNvPr id="6" name="Rounded Rectangle 5"/>
          <p:cNvSpPr/>
          <p:nvPr/>
        </p:nvSpPr>
        <p:spPr>
          <a:xfrm>
            <a:off x="5257800" y="3962400"/>
            <a:ext cx="2209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fontAlgn="base">
              <a:spcBef>
                <a:spcPct val="0"/>
              </a:spcBef>
              <a:spcAft>
                <a:spcPct val="0"/>
              </a:spcAft>
            </a:pPr>
            <a:r>
              <a:rPr lang="ar-IQ" b="1" dirty="0" smtClean="0">
                <a:solidFill>
                  <a:schemeClr val="tx1"/>
                </a:solidFill>
                <a:latin typeface="Calibri" pitchFamily="34" charset="0"/>
                <a:ea typeface="Calibri" pitchFamily="34" charset="0"/>
                <a:cs typeface="Arial" pitchFamily="34" charset="0"/>
              </a:rPr>
              <a:t>معدل التلف</a:t>
            </a:r>
            <a:endParaRPr lang="en-US" b="1" dirty="0" smtClean="0">
              <a:solidFill>
                <a:schemeClr val="tx1"/>
              </a:solidFill>
              <a:latin typeface="Calibri" pitchFamily="34" charset="0"/>
              <a:ea typeface="Calibri" pitchFamily="34" charset="0"/>
              <a:cs typeface="Arial" pitchFamily="34" charset="0"/>
            </a:endParaRPr>
          </a:p>
          <a:p>
            <a:pPr lvl="0" algn="ctr" eaLnBrk="0" fontAlgn="base" hangingPunct="0">
              <a:spcBef>
                <a:spcPct val="0"/>
              </a:spcBef>
              <a:spcAft>
                <a:spcPct val="0"/>
              </a:spcAft>
            </a:pPr>
            <a:r>
              <a:rPr lang="ar-IQ" b="1" dirty="0" smtClean="0">
                <a:solidFill>
                  <a:schemeClr val="tx1"/>
                </a:solidFill>
                <a:latin typeface="Calibri" pitchFamily="34" charset="0"/>
                <a:ea typeface="Calibri" pitchFamily="34" charset="0"/>
                <a:cs typeface="Arial" pitchFamily="34" charset="0"/>
              </a:rPr>
              <a:t>معدل البناء</a:t>
            </a:r>
            <a:r>
              <a:rPr lang="en-US" sz="1100" dirty="0" smtClean="0">
                <a:solidFill>
                  <a:schemeClr val="tx1"/>
                </a:solidFill>
                <a:latin typeface="Arial" pitchFamily="34" charset="0"/>
                <a:cs typeface="Arial" pitchFamily="34" charset="0"/>
              </a:rPr>
              <a:t> </a:t>
            </a:r>
            <a:endParaRPr lang="en-US" sz="3200" dirty="0" smtClean="0">
              <a:solidFill>
                <a:schemeClr val="tx1"/>
              </a:solidFill>
              <a:latin typeface="Arial" pitchFamily="34" charset="0"/>
              <a:cs typeface="Arial" pitchFamily="34" charset="0"/>
            </a:endParaRPr>
          </a:p>
        </p:txBody>
      </p:sp>
      <p:sp>
        <p:nvSpPr>
          <p:cNvPr id="7" name="Rounded Rectangle 6"/>
          <p:cNvSpPr/>
          <p:nvPr/>
        </p:nvSpPr>
        <p:spPr>
          <a:xfrm>
            <a:off x="1143000" y="4038600"/>
            <a:ext cx="2286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fontAlgn="base">
              <a:spcBef>
                <a:spcPct val="0"/>
              </a:spcBef>
              <a:spcAft>
                <a:spcPct val="0"/>
              </a:spcAft>
            </a:pPr>
            <a:r>
              <a:rPr lang="ar-IQ" b="1" dirty="0" smtClean="0">
                <a:solidFill>
                  <a:schemeClr val="tx1"/>
                </a:solidFill>
                <a:latin typeface="Calibri" pitchFamily="34" charset="0"/>
                <a:ea typeface="Calibri" pitchFamily="34" charset="0"/>
                <a:cs typeface="Arial" pitchFamily="34" charset="0"/>
              </a:rPr>
              <a:t>معدل أستمرار التلف</a:t>
            </a:r>
            <a:endParaRPr lang="en-US" b="1" dirty="0" smtClean="0">
              <a:solidFill>
                <a:schemeClr val="tx1"/>
              </a:solidFill>
              <a:latin typeface="Calibri" pitchFamily="34" charset="0"/>
              <a:ea typeface="Calibri" pitchFamily="34" charset="0"/>
              <a:cs typeface="Arial" pitchFamily="34" charset="0"/>
            </a:endParaRPr>
          </a:p>
          <a:p>
            <a:pPr lvl="0" algn="ctr" eaLnBrk="0" fontAlgn="base" hangingPunct="0">
              <a:spcBef>
                <a:spcPct val="0"/>
              </a:spcBef>
              <a:spcAft>
                <a:spcPct val="0"/>
              </a:spcAft>
            </a:pPr>
            <a:r>
              <a:rPr lang="ar-IQ" b="1" dirty="0" smtClean="0">
                <a:solidFill>
                  <a:schemeClr val="tx1"/>
                </a:solidFill>
                <a:latin typeface="Calibri" pitchFamily="34" charset="0"/>
                <a:ea typeface="Calibri" pitchFamily="34" charset="0"/>
                <a:cs typeface="Arial" pitchFamily="34" charset="0"/>
              </a:rPr>
              <a:t>معدل أعادة البناء</a:t>
            </a:r>
            <a:r>
              <a:rPr lang="en-US" sz="1100" dirty="0" smtClean="0">
                <a:solidFill>
                  <a:schemeClr val="tx1"/>
                </a:solidFill>
                <a:latin typeface="Arial" pitchFamily="34" charset="0"/>
                <a:cs typeface="Arial" pitchFamily="34" charset="0"/>
              </a:rPr>
              <a:t> </a:t>
            </a:r>
            <a:endParaRPr lang="en-US" sz="3200" dirty="0" smtClean="0">
              <a:solidFill>
                <a:schemeClr val="tx1"/>
              </a:solidFill>
              <a:latin typeface="Arial" pitchFamily="34" charset="0"/>
              <a:cs typeface="Arial" pitchFamily="34" charset="0"/>
            </a:endParaRPr>
          </a:p>
        </p:txBody>
      </p:sp>
      <p:sp>
        <p:nvSpPr>
          <p:cNvPr id="8" name="Oval 7"/>
          <p:cNvSpPr/>
          <p:nvPr/>
        </p:nvSpPr>
        <p:spPr>
          <a:xfrm>
            <a:off x="5867400" y="5638800"/>
            <a:ext cx="1447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smtClean="0"/>
              <a:t>أصابة</a:t>
            </a:r>
            <a:endParaRPr lang="en-US" dirty="0" smtClean="0"/>
          </a:p>
          <a:p>
            <a:pPr algn="ctr"/>
            <a:endParaRPr lang="en-US" dirty="0"/>
          </a:p>
        </p:txBody>
      </p:sp>
      <p:sp>
        <p:nvSpPr>
          <p:cNvPr id="9" name="Oval 8"/>
          <p:cNvSpPr/>
          <p:nvPr/>
        </p:nvSpPr>
        <p:spPr>
          <a:xfrm>
            <a:off x="1676400" y="5638800"/>
            <a:ext cx="1600200" cy="762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r>
              <a:rPr lang="ar-IQ" b="1" dirty="0" smtClean="0"/>
              <a:t>أنسجة تقوي</a:t>
            </a:r>
            <a:endParaRPr lang="en-US" dirty="0" smtClean="0"/>
          </a:p>
          <a:p>
            <a:pPr lvl="0" algn="ctr" rtl="1" fontAlgn="base">
              <a:spcBef>
                <a:spcPct val="0"/>
              </a:spcBef>
              <a:spcAft>
                <a:spcPct val="0"/>
              </a:spcAft>
            </a:pPr>
            <a:r>
              <a:rPr lang="ar-IQ" b="1" dirty="0" smtClean="0">
                <a:solidFill>
                  <a:schemeClr val="tx1"/>
                </a:solidFill>
                <a:latin typeface="Calibri" pitchFamily="34" charset="0"/>
                <a:ea typeface="Calibri" pitchFamily="34" charset="0"/>
                <a:cs typeface="Arial" pitchFamily="34" charset="0"/>
              </a:rPr>
              <a:t> </a:t>
            </a:r>
            <a:endParaRPr lang="ar-IQ" sz="3200" dirty="0" smtClean="0">
              <a:solidFill>
                <a:schemeClr val="tx1"/>
              </a:solidFill>
              <a:latin typeface="Arial" pitchFamily="34" charset="0"/>
              <a:cs typeface="Arial" pitchFamily="34" charset="0"/>
            </a:endParaRPr>
          </a:p>
        </p:txBody>
      </p:sp>
      <p:cxnSp>
        <p:nvCxnSpPr>
          <p:cNvPr id="10" name="Straight Arrow Connector 9"/>
          <p:cNvCxnSpPr/>
          <p:nvPr/>
        </p:nvCxnSpPr>
        <p:spPr>
          <a:xfrm flipH="1">
            <a:off x="838200" y="762000"/>
            <a:ext cx="2667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62000" y="838200"/>
            <a:ext cx="76200" cy="525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6019800"/>
            <a:ext cx="838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019800" y="2362200"/>
            <a:ext cx="1981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fontAlgn="base">
              <a:spcBef>
                <a:spcPct val="0"/>
              </a:spcBef>
              <a:spcAft>
                <a:spcPct val="0"/>
              </a:spcAft>
            </a:pPr>
            <a:r>
              <a:rPr lang="ar-IQ" b="1" dirty="0" smtClean="0">
                <a:solidFill>
                  <a:schemeClr val="tx1"/>
                </a:solidFill>
                <a:latin typeface="Calibri" pitchFamily="34" charset="0"/>
                <a:ea typeface="Calibri" pitchFamily="34" charset="0"/>
                <a:cs typeface="Arial" pitchFamily="34" charset="0"/>
              </a:rPr>
              <a:t>تقليل حمل التدريب</a:t>
            </a:r>
            <a:endParaRPr lang="ar-IQ" sz="3200" dirty="0" smtClean="0">
              <a:solidFill>
                <a:schemeClr val="tx1"/>
              </a:solidFill>
              <a:latin typeface="Arial" pitchFamily="34" charset="0"/>
              <a:cs typeface="Arial" pitchFamily="34" charset="0"/>
            </a:endParaRPr>
          </a:p>
        </p:txBody>
      </p:sp>
      <p:cxnSp>
        <p:nvCxnSpPr>
          <p:cNvPr id="17" name="Straight Arrow Connector 16"/>
          <p:cNvCxnSpPr/>
          <p:nvPr/>
        </p:nvCxnSpPr>
        <p:spPr>
          <a:xfrm>
            <a:off x="8077200" y="26670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743700" y="4457700"/>
            <a:ext cx="3429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7391400" y="61722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791200" y="3657600"/>
            <a:ext cx="838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flipV="1">
            <a:off x="2895600" y="37338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2057400" y="5105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134100" y="50673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219200" y="0"/>
            <a:ext cx="5715000" cy="369332"/>
          </a:xfrm>
          <a:prstGeom prst="rect">
            <a:avLst/>
          </a:prstGeom>
        </p:spPr>
        <p:txBody>
          <a:bodyPr wrap="square">
            <a:spAutoFit/>
          </a:bodyPr>
          <a:lstStyle/>
          <a:p>
            <a:pPr lvl="0" algn="ctr" rtl="1" fontAlgn="base">
              <a:spcBef>
                <a:spcPct val="0"/>
              </a:spcBef>
              <a:spcAft>
                <a:spcPct val="0"/>
              </a:spcAft>
            </a:pPr>
            <a:r>
              <a:rPr lang="ar-IQ" b="1" dirty="0" smtClean="0">
                <a:latin typeface="Calibri" pitchFamily="34" charset="0"/>
                <a:ea typeface="Calibri" pitchFamily="34" charset="0"/>
                <a:cs typeface="Arial" pitchFamily="34" charset="0"/>
              </a:rPr>
              <a:t>((مخطط لأصابات الركض ))</a:t>
            </a:r>
            <a:endParaRPr lang="ar-IQ" sz="2000" dirty="0" smtClean="0">
              <a:latin typeface="Arial" pitchFamily="34" charset="0"/>
              <a:cs typeface="Arial" pitchFamily="34" charset="0"/>
            </a:endParaRPr>
          </a:p>
        </p:txBody>
      </p:sp>
      <p:cxnSp>
        <p:nvCxnSpPr>
          <p:cNvPr id="22" name="Straight Arrow Connector 21"/>
          <p:cNvCxnSpPr/>
          <p:nvPr/>
        </p:nvCxnSpPr>
        <p:spPr>
          <a:xfrm>
            <a:off x="4572000" y="1066800"/>
            <a:ext cx="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 idx="2"/>
            <a:endCxn id="4" idx="0"/>
          </p:cNvCxnSpPr>
          <p:nvPr/>
        </p:nvCxnSpPr>
        <p:spPr>
          <a:xfrm rot="16200000" flipH="1">
            <a:off x="4419600" y="2209800"/>
            <a:ext cx="5334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554073"/>
            <a:ext cx="84582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أنواع القوى المسببة للأصابات </a:t>
            </a:r>
            <a:endParaRPr kumimoji="0" lang="en-US" sz="2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تتأثر العظام والعمود الفقري بعدة قوى وحسب أنواع الحركةمما تؤدي الى حدوث الأصابات وعلى الشكل التالي:</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IQ" sz="2400" b="1" i="0" u="none" strike="noStrike" cap="none" normalizeH="0" baseline="0" dirty="0" smtClean="0">
                <a:ln>
                  <a:noFill/>
                </a:ln>
                <a:solidFill>
                  <a:schemeClr val="accent5">
                    <a:lumMod val="75000"/>
                  </a:schemeClr>
                </a:solidFill>
                <a:effectLst/>
                <a:latin typeface="Calibri" pitchFamily="34" charset="0"/>
                <a:ea typeface="Calibri" pitchFamily="34" charset="0"/>
                <a:cs typeface="Arial" pitchFamily="34" charset="0"/>
              </a:rPr>
              <a:t>القوة الضاغطة </a:t>
            </a:r>
            <a:r>
              <a:rPr kumimoji="0" lang="en-US" sz="2400" b="1" i="0" u="none" strike="noStrike" cap="none" normalizeH="0" baseline="0" dirty="0" smtClean="0">
                <a:ln>
                  <a:noFill/>
                </a:ln>
                <a:solidFill>
                  <a:schemeClr val="accent5">
                    <a:lumMod val="75000"/>
                  </a:schemeClr>
                </a:solidFill>
                <a:effectLst/>
                <a:latin typeface="Calibri" pitchFamily="34" charset="0"/>
                <a:ea typeface="Calibri" pitchFamily="34" charset="0"/>
                <a:cs typeface="Arial" pitchFamily="34" charset="0"/>
              </a:rPr>
              <a:t>Compression force</a:t>
            </a:r>
            <a:r>
              <a:rPr kumimoji="0" lang="ar-IQ" sz="2400" b="1" i="0" u="none" strike="noStrike" cap="none" normalizeH="0" baseline="0" dirty="0" smtClean="0">
                <a:ln>
                  <a:noFill/>
                </a:ln>
                <a:solidFill>
                  <a:schemeClr val="accent5">
                    <a:lumMod val="75000"/>
                  </a:schemeClr>
                </a:solidFill>
                <a:effectLst/>
                <a:latin typeface="Calibri" pitchFamily="34" charset="0"/>
                <a:ea typeface="Calibri" pitchFamily="34" charset="0"/>
                <a:cs typeface="Arial" pitchFamily="34" charset="0"/>
              </a:rPr>
              <a:t>: أذا أثرت قوتان متساويتان في المقدار ومتقابلتان في الأتجاه وعلى خط العمل نفسه ، تؤثر قوة من أعلى الفقرة وت}ثر قوة أخرى من اسفل الفقرة ( مثل السقوط على الرجلين مع وجود ثقل على الكتفين ) تعمل هاتان القوتان على تقصير الجزء ويسببان في أزدياد عرضة مما يؤدي الى تمزيق انسجة القرص الفقري.</a:t>
            </a:r>
            <a:endParaRPr kumimoji="0" lang="en-US" sz="2400" b="1" i="0" u="none" strike="noStrike" cap="none" normalizeH="0" baseline="0" dirty="0" smtClean="0">
              <a:ln>
                <a:noFill/>
              </a:ln>
              <a:solidFill>
                <a:schemeClr val="accent5">
                  <a:lumMod val="75000"/>
                </a:schemeClr>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IQ"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قوة الشد </a:t>
            </a:r>
            <a:r>
              <a:rPr kumimoji="0" lang="en-US"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Tensional force </a:t>
            </a:r>
            <a:r>
              <a:rPr kumimoji="0" lang="ar-IQ"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 أذا أثرت قوتان متساويتان في المقدار ومتعاكستان في الأتجاه وعلى خط العمل نفسه ، تؤثر قوة بسحب الجسم الى الاعلى وقوة أخرى تسحب الجسم الى الاسفل (مثل التعلق على العقلة ومقاومة المثقلات على القدمين ) تعمل هاتان القوتان على زيادة طول الجزء ويسببان في تقليل عرضه مما يؤدي الى تمزق الأربطة . </a:t>
            </a:r>
            <a:endParaRPr kumimoji="0" lang="en-US" sz="2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IQ" sz="24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قوة القص </a:t>
            </a:r>
            <a:r>
              <a:rPr kumimoji="0" lang="en-US" sz="24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Shearing force </a:t>
            </a:r>
            <a:r>
              <a:rPr kumimoji="0" lang="ar-IQ" sz="24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 أذا أثرت قوتان متساويتان في المقدار ومتعاكستان في الأتجاه متوازيتين أي ليستا على خط العمل نفسه ( مثال ذلك تعاكس الذراع مع الرجل في السباحة )يسببان في تشويه </a:t>
            </a:r>
            <a:r>
              <a:rPr kumimoji="0" lang="en-US" sz="24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deformation</a:t>
            </a:r>
            <a:r>
              <a:rPr kumimoji="0" lang="ar-IQ" sz="24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الجزء أو الأجزاء المتصلة .</a:t>
            </a:r>
            <a:endParaRPr kumimoji="0" lang="ar-IQ" sz="2400"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1460225"/>
            <a:ext cx="80772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IQ" sz="2800" b="1" i="0" u="none" strike="noStrike" cap="none" normalizeH="0" baseline="0" dirty="0" smtClean="0">
                <a:ln>
                  <a:noFill/>
                </a:ln>
                <a:solidFill>
                  <a:schemeClr val="accent2">
                    <a:lumMod val="75000"/>
                  </a:schemeClr>
                </a:solidFill>
                <a:effectLst/>
                <a:latin typeface="Calibri" pitchFamily="34" charset="0"/>
                <a:ea typeface="Calibri" pitchFamily="34" charset="0"/>
                <a:cs typeface="Arial" pitchFamily="34" charset="0"/>
              </a:rPr>
              <a:t>قوة اللي </a:t>
            </a:r>
            <a:r>
              <a:rPr kumimoji="0" lang="en-US" sz="2800" b="1" i="0" u="none" strike="noStrike" cap="none" normalizeH="0" baseline="0" dirty="0" smtClean="0">
                <a:ln>
                  <a:noFill/>
                </a:ln>
                <a:solidFill>
                  <a:schemeClr val="accent2">
                    <a:lumMod val="75000"/>
                  </a:schemeClr>
                </a:solidFill>
                <a:effectLst/>
                <a:latin typeface="Calibri" pitchFamily="34" charset="0"/>
                <a:ea typeface="Calibri" pitchFamily="34" charset="0"/>
                <a:cs typeface="Arial" pitchFamily="34" charset="0"/>
              </a:rPr>
              <a:t>Torsion force </a:t>
            </a:r>
            <a:r>
              <a:rPr kumimoji="0" lang="ar-IQ" sz="2800" b="1" i="0" u="none" strike="noStrike" cap="none" normalizeH="0" baseline="0" dirty="0" smtClean="0">
                <a:ln>
                  <a:noFill/>
                </a:ln>
                <a:solidFill>
                  <a:schemeClr val="accent2">
                    <a:lumMod val="75000"/>
                  </a:schemeClr>
                </a:solidFill>
                <a:effectLst/>
                <a:latin typeface="Calibri" pitchFamily="34" charset="0"/>
                <a:ea typeface="Calibri" pitchFamily="34" charset="0"/>
                <a:cs typeface="Arial" pitchFamily="34" charset="0"/>
              </a:rPr>
              <a:t> : أذا أثرت قوتان متساويتان في المقدار ومتعاكستان في الأتجاه متوازيتين أي ليستا على الخط نفسه (مثل الدوران في رمي المطرقة ) وأثرتا على محيط محور (قوة عمودية على محور الجسم ) تؤديان الى لي الجسم (دورانه على محوره) ويسببان في تشويه الأجزاء المتصلة بالفقرة التي تؤدي الى تمزق في العضلات والاربطة . </a:t>
            </a:r>
            <a:endParaRPr kumimoji="0" lang="en-US" sz="2800" b="1"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قوة الطي </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Bending force</a:t>
            </a: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 أذا أثرت قوتان متساويتان في المقدار ومتجهتان كل من طرف الى المركز أي ليستا على الخط نفسه ، تؤديان الى طي الجسم (دورانه على مركزه ) ويسببان في تشويه الأجزاء وكسرها. </a:t>
            </a:r>
            <a:endParaRPr kumimoji="0" lang="ar-IQ"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6553200" y="914400"/>
            <a:ext cx="1800225" cy="3857625"/>
          </a:xfrm>
          <a:prstGeom prst="rect">
            <a:avLst/>
          </a:prstGeom>
          <a:noFill/>
          <a:ln w="9525">
            <a:noFill/>
            <a:miter lim="800000"/>
            <a:headEnd/>
            <a:tailEnd/>
          </a:ln>
        </p:spPr>
      </p:pic>
      <p:pic>
        <p:nvPicPr>
          <p:cNvPr id="3" name="Picture 2"/>
          <p:cNvPicPr/>
          <p:nvPr/>
        </p:nvPicPr>
        <p:blipFill>
          <a:blip r:embed="rId3" cstate="print"/>
          <a:srcRect/>
          <a:stretch>
            <a:fillRect/>
          </a:stretch>
        </p:blipFill>
        <p:spPr bwMode="auto">
          <a:xfrm>
            <a:off x="3962400" y="990600"/>
            <a:ext cx="1905001" cy="3733800"/>
          </a:xfrm>
          <a:prstGeom prst="rect">
            <a:avLst/>
          </a:prstGeom>
          <a:noFill/>
          <a:ln w="9525">
            <a:noFill/>
            <a:miter lim="800000"/>
            <a:headEnd/>
            <a:tailEnd/>
          </a:ln>
        </p:spPr>
      </p:pic>
      <p:pic>
        <p:nvPicPr>
          <p:cNvPr id="4" name="Picture 3"/>
          <p:cNvPicPr/>
          <p:nvPr/>
        </p:nvPicPr>
        <p:blipFill>
          <a:blip r:embed="rId4" cstate="print"/>
          <a:srcRect/>
          <a:stretch>
            <a:fillRect/>
          </a:stretch>
        </p:blipFill>
        <p:spPr bwMode="auto">
          <a:xfrm>
            <a:off x="1295400" y="990601"/>
            <a:ext cx="19050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5029200" y="609600"/>
            <a:ext cx="3352800" cy="5181600"/>
          </a:xfrm>
          <a:prstGeom prst="rect">
            <a:avLst/>
          </a:prstGeom>
          <a:noFill/>
          <a:ln w="9525">
            <a:noFill/>
            <a:miter lim="800000"/>
            <a:headEnd/>
            <a:tailEnd/>
          </a:ln>
        </p:spPr>
      </p:pic>
      <p:pic>
        <p:nvPicPr>
          <p:cNvPr id="3" name="Picture 2"/>
          <p:cNvPicPr/>
          <p:nvPr/>
        </p:nvPicPr>
        <p:blipFill>
          <a:blip r:embed="rId3" cstate="print"/>
          <a:srcRect/>
          <a:stretch>
            <a:fillRect/>
          </a:stretch>
        </p:blipFill>
        <p:spPr bwMode="auto">
          <a:xfrm>
            <a:off x="990600" y="685800"/>
            <a:ext cx="35052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533400"/>
            <a:ext cx="81534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الاساس الميكانيكي للأصابات الرياضية</a:t>
            </a:r>
            <a:endParaRPr kumimoji="0" lang="en-US" sz="3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أن أغلب الاصابات التي تحدث لجسم الانسان بشكل عام والرياضي بشكل خاص يكون أساسها ميكانيكي ، فكلما أقترب الثقل الذي يحمله الشخص أقرب ما يمكن الى الجسم قلل ذلك من التأثير السلبي على عضلات الجسم وسهل من حمل الثقل ، فأذا حملنا ثقل ونحن في حالة أنحناء للأمام (ثني الجذع أماما) فأن وزن الجسم يؤثر كمقاومة بالاضافة الى وزن الجذع والذراعين نتيجة لتأثير الجاذبية الارضية ومع زيادة الثني فأن عزم الطرف العلوي من الجسم سوف يزيد وبالتالي سوف يزيد تأثيره كعبء أضافي على العمود الفقري.</a:t>
            </a:r>
            <a:endParaRPr kumimoji="0" lang="ar-IQ"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533400" y="457200"/>
            <a:ext cx="80010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7346"/>
            <a:ext cx="8534400" cy="6001643"/>
          </a:xfrm>
          <a:prstGeom prst="rect">
            <a:avLst/>
          </a:prstGeom>
        </p:spPr>
        <p:txBody>
          <a:bodyPr wrap="square">
            <a:spAutoFit/>
          </a:bodyPr>
          <a:lstStyle/>
          <a:p>
            <a:pPr lvl="0" algn="justLow" rtl="1" fontAlgn="base">
              <a:spcBef>
                <a:spcPct val="0"/>
              </a:spcBef>
              <a:spcAft>
                <a:spcPct val="0"/>
              </a:spcAft>
            </a:pPr>
            <a:r>
              <a:rPr lang="ar-IQ" sz="2400" b="1" dirty="0" smtClean="0">
                <a:latin typeface="Calibri" pitchFamily="34" charset="0"/>
                <a:ea typeface="Calibri" pitchFamily="34" charset="0"/>
                <a:cs typeface="Arial" pitchFamily="34" charset="0"/>
              </a:rPr>
              <a:t>وفي مجال رفع الاثقال قد يخفق لاعب رفع الاثقال في تحقيق رقم جيد رغم تمتعة بالقدرة العضلية التي تسمح له بتحقيق رقم جيد والسبب يكمن في عدم تمكنه من تحقيق وضع صحيح من خلال وضع الثقل في المكان المناسب بالنسبة لمركز ثقل جسمه ولقاعدة الارتكاز، فنلاحظ  ان بعض الرياضيين يقومون برمي الثقل خلف ظهورهم في اللحظة التي يشعرون بها بعد القدرة على السيطرة على الثقل ووضعه في المكان المناسب أذ يضيف الوضع الخاطىء عبئا يزيد من وزن الثقل بعزم قد يفوق قيمة الثقل نفسه أذا ما وضع في مكانه الصحيح ، ومن ناحية أخرى وعند أداء الفعاليات الرياضية فأن قيمة قوة الاحتكاك أثناء اللعب تختلف بأختلاف الاسطح ووفقا للحركات المطلوبة ، وحيث أن أنسجة الجسم تتشابه في خواصها أية مادة أخرى قابلة للضعف او التمزق او الانكسار عندما تتجاوز حدود القوة عليها حدود تحملها ، فعند التهيؤللوثب فأن ذلك يتطلب أحتكاك عالي بين الارض وسطح القدم وعند زيادة السرعة الى الضعف والقيام بالنهوض فأن ذلك سيتطلب قوة أحتكاك أكبر (تثبيت)؟ وهذه القوة سوف تؤثر على مفصل الركبة ومفصل الكاحل ويسبب أجهاد كبير لهذه المفاصل ، وعندما يريد اللاعب الركض بسرعة عالية ثم يعمل على أيقاف قدمه فجأة فأن الاحتكاك بين الارض وسطح القدم سيكون كبير وبالتالي سوف تتعرض الركبة الى أصابة وتمزق في الاربطة.</a:t>
            </a:r>
            <a:endParaRPr lang="ar-IQ" sz="24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102707"/>
            <a:ext cx="84582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العلاقة بين القوة الخارجية والقوة الداخلية</a:t>
            </a:r>
            <a:endParaRPr kumimoji="0" lang="en-US" sz="2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rPr>
              <a:t>فالقوة الداخلية :هي القوة العضلية العاملة على المفاصل من خلال الانقباض المركزي  واللامركزي والتي ينتج عند تقلصها مايعرف بعزوم القوة لهذه المفاصل وبالعمل المشترك  تنتج المؤشرات الميكانيكية الاخرى كـ:</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rPr>
              <a:t>  - مؤشر عزم القوة والمقاومة - مؤشر تغير الزخم  - مؤشر النقل الحركي - القوة النسبية   - عزم الوزن .</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rPr>
              <a:t>والتي تشمل (الكتف –المرفق –الرسغ – الظهر- الركبة –الورك –الكاحل)</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IQ" sz="2400" b="1" i="0" u="none" strike="noStrike" cap="none" normalizeH="0" baseline="0" dirty="0" smtClean="0">
                <a:ln>
                  <a:noFill/>
                </a:ln>
                <a:solidFill>
                  <a:schemeClr val="tx1"/>
                </a:solidFill>
                <a:effectLst/>
                <a:latin typeface="Calibri" pitchFamily="34" charset="0"/>
                <a:ea typeface="Calibri" pitchFamily="34" charset="0"/>
              </a:rPr>
              <a:t>هناك علاقة بين القوة الخارجية كقوة الاحتكاك والقوة العضلية التي يبذلها اللاعب والتي يمكن ان نحددها من خلال العلاقة التالية </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rPr>
              <a:t>قوة الاحتكاك = معامل الاحتكاك </a:t>
            </a:r>
            <a:r>
              <a:rPr kumimoji="0" lang="en-US" sz="2400" b="1" i="0" u="none" strike="noStrike" cap="none" normalizeH="0" baseline="0" dirty="0" smtClean="0">
                <a:ln>
                  <a:noFill/>
                </a:ln>
                <a:solidFill>
                  <a:schemeClr val="tx1"/>
                </a:solidFill>
                <a:effectLst/>
                <a:latin typeface="Calibri" pitchFamily="34" charset="0"/>
                <a:ea typeface="Calibri" pitchFamily="34" charset="0"/>
              </a:rPr>
              <a:t>x</a:t>
            </a:r>
            <a:r>
              <a:rPr kumimoji="0" lang="ar-IQ" sz="2400" b="1" i="0" u="none" strike="noStrike" cap="none" normalizeH="0" baseline="0" dirty="0" smtClean="0">
                <a:ln>
                  <a:noFill/>
                </a:ln>
                <a:solidFill>
                  <a:schemeClr val="tx1"/>
                </a:solidFill>
                <a:effectLst/>
                <a:latin typeface="Calibri" pitchFamily="34" charset="0"/>
                <a:ea typeface="Calibri" pitchFamily="34" charset="0"/>
              </a:rPr>
              <a:t> القوة العمودية </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rPr>
              <a:t>أذ ان قيمة قوة الاحتكاك تكون بين (صفر- 1) على الاسطح الملساء وتكبر هذه القيمة على الاسطح الخشنة .</a:t>
            </a:r>
            <a:endParaRPr kumimoji="0" lang="en-US" sz="2400" b="1" i="0" u="none" strike="noStrike" cap="none" normalizeH="0" baseline="0" dirty="0" smtClean="0">
              <a:ln>
                <a:noFill/>
              </a:ln>
              <a:solidFill>
                <a:schemeClr val="tx1"/>
              </a:solidFill>
              <a:effectLst/>
              <a:latin typeface="Calibri" pitchFamily="34" charset="0"/>
              <a:ea typeface="Calibri"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rPr>
              <a:t>وفي الفعاليات الرياضية تختلف قيم قوة الاحتكاك أثناء اللعب على الاسطح المختلفة ووفقا للحركات المطلوب أدائها ، فمثلا عند الاقتراب للتهيؤ للوثب فأن لحظة النهوض تتطلب أحتكاك عالي (شبه لحظي )بين الارض وسطح القدم الدافعة ، ولكن عند زيادة سرعة الاقتراب الى الضعف فأن ذلك سوف يتطلب قوة أحتكاك أكبر وهذه القوة سوف تؤثر على مفصل الركبة ومفصل الكاحل وقد يسبب اجهاد كبير للمفاصل الجسمية</a:t>
            </a:r>
            <a:r>
              <a:rPr kumimoji="0" lang="en-US" sz="2400" b="1" i="0" u="none" strike="noStrike" cap="none" normalizeH="0" baseline="0" dirty="0" smtClean="0">
                <a:ln>
                  <a:noFill/>
                </a:ln>
                <a:solidFill>
                  <a:schemeClr val="tx1"/>
                </a:solidFill>
                <a:effectLst/>
                <a:latin typeface="Calibri" pitchFamily="34" charset="0"/>
                <a:ea typeface="Calibri" pitchFamily="34" charset="0"/>
              </a:rPr>
              <a:t> </a:t>
            </a:r>
            <a:endParaRPr kumimoji="0" lang="en-US" sz="24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381000"/>
            <a:ext cx="8458200" cy="5632311"/>
          </a:xfrm>
          <a:prstGeom prst="rect">
            <a:avLst/>
          </a:prstGeom>
        </p:spPr>
        <p:txBody>
          <a:bodyPr wrap="square">
            <a:spAutoFit/>
          </a:bodyPr>
          <a:lstStyle/>
          <a:p>
            <a:pPr lvl="0" algn="just" rtl="1" fontAlgn="base">
              <a:spcBef>
                <a:spcPct val="0"/>
              </a:spcBef>
              <a:spcAft>
                <a:spcPct val="0"/>
              </a:spcAft>
            </a:pPr>
            <a:r>
              <a:rPr lang="ar-IQ" sz="3600" b="1" dirty="0" smtClean="0">
                <a:solidFill>
                  <a:srgbClr val="FF0000"/>
                </a:solidFill>
                <a:latin typeface="Arial" pitchFamily="34" charset="0"/>
                <a:ea typeface="Calibri" pitchFamily="34" charset="0"/>
                <a:cs typeface="Arial" pitchFamily="34" charset="0"/>
              </a:rPr>
              <a:t>نظام العتلات او الروافع  بايوميكانيكيا </a:t>
            </a:r>
            <a:r>
              <a:rPr lang="en-US" sz="3600" b="1" dirty="0" smtClean="0">
                <a:solidFill>
                  <a:srgbClr val="FF0000"/>
                </a:solidFill>
                <a:latin typeface="Arial" pitchFamily="34" charset="0"/>
                <a:ea typeface="Calibri" pitchFamily="34" charset="0"/>
                <a:cs typeface="Arial" pitchFamily="34" charset="0"/>
              </a:rPr>
              <a:t>-</a:t>
            </a:r>
            <a:r>
              <a:rPr lang="ar-IQ" sz="3600" b="1" dirty="0" smtClean="0">
                <a:solidFill>
                  <a:srgbClr val="FF0000"/>
                </a:solidFill>
                <a:latin typeface="Arial" pitchFamily="34" charset="0"/>
                <a:ea typeface="Calibri" pitchFamily="34" charset="0"/>
                <a:cs typeface="Arial" pitchFamily="34" charset="0"/>
              </a:rPr>
              <a:t>أنواعها - دورها في حدوث ومعالجة الأصابات الرياضية داخل الملاعب</a:t>
            </a:r>
            <a:endParaRPr lang="en-US" sz="3600" b="1" dirty="0" smtClean="0">
              <a:solidFill>
                <a:srgbClr val="FF0000"/>
              </a:solidFill>
              <a:latin typeface="Arial" pitchFamily="34" charset="0"/>
              <a:ea typeface="Calibri" pitchFamily="34" charset="0"/>
              <a:cs typeface="Arial" pitchFamily="34" charset="0"/>
            </a:endParaRPr>
          </a:p>
          <a:p>
            <a:pPr lvl="0" algn="just" rtl="1" eaLnBrk="0" fontAlgn="base" hangingPunct="0">
              <a:spcBef>
                <a:spcPct val="0"/>
              </a:spcBef>
              <a:spcAft>
                <a:spcPct val="0"/>
              </a:spcAft>
            </a:pPr>
            <a:r>
              <a:rPr lang="en-US" sz="3600" b="1" dirty="0" smtClean="0">
                <a:latin typeface="Arial" pitchFamily="34" charset="0"/>
                <a:ea typeface="Calibri" pitchFamily="34" charset="0"/>
                <a:cs typeface="Arial" pitchFamily="34" charset="0"/>
              </a:rPr>
              <a:t>  </a:t>
            </a:r>
            <a:r>
              <a:rPr lang="ar-IQ" sz="3600" b="1" dirty="0" smtClean="0">
                <a:latin typeface="Arial" pitchFamily="34" charset="0"/>
                <a:ea typeface="Calibri" pitchFamily="34" charset="0"/>
                <a:cs typeface="Arial" pitchFamily="34" charset="0"/>
              </a:rPr>
              <a:t>أن العتلات او الروافع هي الاجسام او القضبان الصلبةاو الالة البسيطة التي تدور حول نقطة ثابتة بغرض أستخدام قوة معينة للتغلب على مقاومة كبيرة ، فالعتلات تستخدم للأقتصاد في القوة او الجهد وللتغلب على مقاومة كبيرة تفوق الجهدأو يكون الجهد أقل من المقاومة لزيادة السرعة الحركية أو ان تعادل قيمة القوة او الجهد مع قيمة المقاومة للحصول على حالة التوازن للجسم أو الرافعة وبالتالي عدم حصول أي حركة</a:t>
            </a:r>
            <a:r>
              <a:rPr lang="en-US" sz="3600" b="1" dirty="0" smtClean="0">
                <a:latin typeface="Arial" pitchFamily="34" charset="0"/>
                <a:ea typeface="Calibri" pitchFamily="34" charset="0"/>
                <a:cs typeface="Arial" pitchFamily="34" charset="0"/>
              </a:rPr>
              <a:t> </a:t>
            </a:r>
            <a:endParaRPr lang="ar-IQ"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609600" y="838200"/>
          <a:ext cx="7696200" cy="5486400"/>
        </p:xfrm>
        <a:graphic>
          <a:graphicData uri="http://schemas.openxmlformats.org/presentationml/2006/ole">
            <mc:AlternateContent xmlns:mc="http://schemas.openxmlformats.org/markup-compatibility/2006">
              <mc:Choice xmlns:v="urn:schemas-microsoft-com:vml" Requires="v">
                <p:oleObj spid="_x0000_s1027" name="Slide" r:id="rId4" imgW="3695760" imgH="2771678" progId="PowerPoint.Slide.12">
                  <p:embed/>
                </p:oleObj>
              </mc:Choice>
              <mc:Fallback>
                <p:oleObj name="Slide" r:id="rId4" imgW="3695760" imgH="2771678" progId="PowerPoint.Slide.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38200"/>
                        <a:ext cx="7696200" cy="548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568405"/>
            <a:ext cx="830580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Char char="•"/>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وعندما يريد اللاعب ان يركض بسرعة ثم يعمل على ايقاف هذه السرعة من خلال تثبيت قدمه ،فأن قوة الاحتكاك بين الارض وسطح القدم سيكون كبير وبالتالي سوف يسبب ذلك الى ان تتعرض الركبة والكاحل الى أجهاد كبير.</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وعندما يقف اللعب بثبات فأن كل قواه تكون عمودية ومتجهة الى الاسفل على طول المحور الطولي للجسم عبر الساق والقدم وعندما يقوم اللعب بالركض ثم يقوم بحركات تغيير الاتجاه والركض فالرجل عند تثبيتها لتغيير الاتجاه يكون هذا التثبيت بزاوية معينة مع الارض ولهذا تكون قوة التثبيت هي محصلة لقوتين القوة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N</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وهي القوة المبذولة بالعضلات والتي تكون عمودية على الارض و</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F </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قوة الاحتكاك والتي تكون موازية للأرض وعندما تكون نتيجة العلاقة بين القوتين تزيد عن معامل الاحتكاك فأن حذاء الرياضي يفقد ثباتهويبدأ بالانزلاق ولتجنب هذه الحالة يلجأ الرياضي الى أخذ خطوات قصيرة لتقليل من قوة الاحتكاك وتجنب الانزلاق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ويمكن من خلال قانون العتلات توضيح حدوث بعض الاصابات الرياضيةمثل التواء كاحل القدم والذي بشكل شائع عندما يلتوي كاحل القدم ويتمزق الرباط الجانبي للكاحل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457200" y="381000"/>
            <a:ext cx="80772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304800"/>
            <a:ext cx="83058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IQ"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أسباب الاصابات الرياضية</a:t>
            </a:r>
            <a:endParaRPr kumimoji="0" lang="en-US" sz="28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تصنف أسباب الاصابات الرياضية الى نوعيين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الاصابات الناجمة عن اسباب داخلية.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الاصابات الناجمة عن اسباب خارجية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وهذه الاسباب يؤثر بعضها على البعض الاخر تاثيراً متبادلاً و من المفروض دراستها دراسة عميقة من اجل السيطرة على الحالة البدنية والصحية للرياضي وما يترتب عليها وهي: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الاسباب الداخلية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الحالة البدنية خلال التدريب (التقيم الطبي –الاحماء).</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الحالة البدنية والصحية بعد الشعور بالألم.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الحالة الفنية للأداء.</a:t>
            </a:r>
            <a:endParaRPr kumimoji="0" lang="en-US"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وكل القوى ذات العلاقة بالاسباب السابق ذكرها كالقوة العضلية وعزوم العضلات وقوة الاربطة والانسجة ودفع القوة اللحظي والقوة المطلقة والقوة النسبية</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00" y="457200"/>
            <a:ext cx="7620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الاسباب الخارجية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البرنامج التدريبي.</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الملاعب والقاعات(الارضيات -المستلزمات -التهوية).</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الأجهزة الرياضية (الادوات وأجهزة التدريب).</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JO"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التجهيزات الرياضية (الملابس والاحذية الرياضية,ادوات الوقاية والامان).</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وكل القوى ذات العلاقة بهذه الاسباب كالجاذبية وقوة الاحتكاك والقوى المقاومة </a:t>
            </a:r>
            <a:r>
              <a:rPr kumimoji="0" lang="ar-JO"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ar-JO"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00" y="228600"/>
            <a:ext cx="70866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tab pos="457200" algn="l"/>
              </a:tabLst>
            </a:pPr>
            <a:r>
              <a:rPr kumimoji="0" lang="ar-IQ"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ان ربط الخصائص الوظيفية للنسيج العضلي مع ميكانيكية العمل العضلي له علاقة بنوع النسيج العضلي والخصائص المميزه له ، اذ يتميز هذا النسيج بخاصية المطاطية والمرونة والقابلية على الاثارة ثم القابلية على انتاج الشد او التوتر المناسب ، وهذه الخصائص تتميز بها جميع العضلات دون استثناء.</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IQ"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فالمطاطية تعني القدرة على الامتطاط او زيادة الطول ، اما المرونة فهي تعني القدرة على عودة النسيج الى حالتة الطبيعية بعد زوال الشد.</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ar-IQ"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اما القابلية للاثارة على انتاج شد ، فهو يعني قابلية النسيج على استقبال التنبيه أو الاثارة ، وقد يكون هذا التنبيه كهربائيا كفرق الجهد الناتج في العصب المغذي للعضلة ، او التنبيه الميكانيكي كاي تنبيه خارجي والتي تستجيب العضلة له بانتاج الشد او التوتر. وهذا الشد ينتقل الى اوتار العضلة التي تحرك العظام نتيجة العزم، وناتج هذا العزم العضلي عبارة عن القوة الناتجة من الشد العضلي مضروبة في المسافة العمودية بين خط عملها والمفصل</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IQ"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كل انواع القوى، انما تتعلق بالأنظمة العضلية والعظمية في جسم الانسان والتي يجب ان تراعى عند تدريبها.</a:t>
            </a:r>
            <a:endParaRPr kumimoji="0" lang="ar-IQ"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351365"/>
            <a:ext cx="8382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تظهر في جسم الانسان سواء الرياضي او العادي عند قيامه باي حركة انواع ثلاث من العزوم الخاصة بالمقاومة والقوة المبذولة (العزم هو قوة مؤثره لها مقدار واتجاه وتبعد بمسافة عن محور الدوران وتسبب في دوران الجسم) اي يرتبط العزم بالعمل مع الاجسام المقيدة والمرتبطة بمحور او مفصل دوران وهذا الشئ يفرقها عن القوة الحرة   والعزم العضلي هو احد اهم انواع القوة الميكانيكية الداخلي.  فالعزم هو ناتج قوة مضروبة في البعد العمودي بين خط عملها ومحور المفصل الذي تدور حوله ، وبناء على ذلك فالعزم الناتج عن عضلة معينةهو ناتج القوة العضلية العمودية على العظام والمسافة بين اندغام العضلة( المدغم)الى محور الدوران اوالمفصل ، وهذه القوة العضلية هي المسئولة عن حدوث دوران العظم حول المفصل. ويعبر عنها بالعلاقة التالية  (القوة × ذراعها = عزم القوة) والذي يفترض ان يزداد هذا العزم بالانسان بزيادة القوة العضلية وليس بزيادة ذراع القوة لان الذراع تقريبا هو ثابت في جسم الانسان.</a:t>
            </a:r>
            <a:endParaRPr kumimoji="0" lang="ar-IQ"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153400" cy="5693866"/>
          </a:xfrm>
          <a:prstGeom prst="rect">
            <a:avLst/>
          </a:prstGeom>
        </p:spPr>
        <p:txBody>
          <a:bodyPr wrap="square">
            <a:spAutoFit/>
          </a:bodyPr>
          <a:lstStyle/>
          <a:p>
            <a:pPr algn="just" rtl="1"/>
            <a:r>
              <a:rPr lang="ar-IQ" sz="2800" b="1" dirty="0" smtClean="0">
                <a:solidFill>
                  <a:srgbClr val="002060"/>
                </a:solidFill>
              </a:rPr>
              <a:t>ومن أجل ان يحدث التوازن بين عزم القوة المبذولة ضد عزم المقاومة يجب على الاقل ان تكون القيم لكلا العزمين متساوية من اجل ان لايحدث شد او توتر او تمزق في العضلات القائمة بالعمل التدويري لأي جزء من اجزاء الجسم ، واذا حدث ان عزم المقاومة تغلب على عزم القوة فتحدث حينها الاصابة بالعضلة او بوتر العضلة القائم بالعمل التدويري ،إذ </a:t>
            </a:r>
            <a:r>
              <a:rPr lang="ar-SA" sz="2800" b="1" dirty="0" smtClean="0">
                <a:solidFill>
                  <a:srgbClr val="002060"/>
                </a:solidFill>
              </a:rPr>
              <a:t>يتعلق </a:t>
            </a:r>
            <a:r>
              <a:rPr lang="ar-IQ" sz="2800" b="1" dirty="0" smtClean="0">
                <a:solidFill>
                  <a:srgbClr val="002060"/>
                </a:solidFill>
              </a:rPr>
              <a:t>ذلك </a:t>
            </a:r>
            <a:r>
              <a:rPr lang="ar-SA" sz="2800" b="1" dirty="0" smtClean="0">
                <a:solidFill>
                  <a:srgbClr val="002060"/>
                </a:solidFill>
              </a:rPr>
              <a:t>بمبدأ العزوم كنظرية تدريبية لها علاقة بتدريبات القوة العضلية وتصميم برامج التأهيل ما بعد الإصابة،  ودور نظرية العزوم في تطوير السرعة الحركية (الزاوية)والقوة الخاصة لمختلف المهارات الرياضية باعتبار ان جميع حركات أجزاء جسم الإنسان هي حركات زاوية تتعلق بعزوم العضلات التي تسبب هذه الحركات، وهذا يتطلب فهم النشاط العضلي وواجبات العضلات على كل مفصل من اجل تعزيز العمل فيها ضمن الواجبات الحركية الخاصة بنوع المهارة.</a:t>
            </a:r>
            <a:r>
              <a:rPr lang="ar-IQ" sz="2800" b="1" dirty="0" smtClean="0">
                <a:solidFill>
                  <a:srgbClr val="002060"/>
                </a:solidFill>
              </a:rPr>
              <a:t>وكما يلي: </a:t>
            </a:r>
            <a:endParaRPr lang="en-US" sz="2800" b="1" dirty="0">
              <a:solidFill>
                <a:srgbClr val="00206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15416"/>
            <a:ext cx="8686800" cy="63853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Char char="•"/>
              <a:tabLst/>
            </a:pPr>
            <a:r>
              <a:rPr kumimoji="0" lang="ar-SA" sz="2400" i="0" u="none" strike="noStrike" cap="none" normalizeH="0" baseline="0" dirty="0" smtClean="0">
                <a:ln>
                  <a:noFill/>
                </a:ln>
                <a:solidFill>
                  <a:srgbClr val="FF0000"/>
                </a:solidFill>
                <a:effectLst/>
                <a:latin typeface="Calibri" pitchFamily="34" charset="0"/>
                <a:ea typeface="Calibri" pitchFamily="34" charset="0"/>
                <a:cs typeface="Arial" pitchFamily="34" charset="0"/>
              </a:rPr>
              <a:t>أمثلة على عتلات جسم الانسان وتطبيقاتها في الرياضة </a:t>
            </a:r>
            <a:endParaRPr kumimoji="0" lang="en-US" sz="240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العضلة ثنائية الرؤوس العضدية كما هو واضح بالشك</a:t>
            </a:r>
            <a:r>
              <a:rPr kumimoji="0" lang="ar-IQ"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ل</a:t>
            </a:r>
            <a:r>
              <a:rPr kumimoji="0" lang="ar-SA"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IQ"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اذا كانت المقاومة 2 كغم وتبعد 0,60 م، وكان بعد القوة 0,045 م فما هي القوة المطلوبة للتغلب على المقاومة؟ </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وتبعا لهذا الترتيب يكون دائما في هذا النوع من العتلات ذراع المقاومة أطول من ذراع القوة لذلك تحتاج دائما دائما العضلة إلى صرف قوة أكبر من كتلة  الطرف الذي يتم تحريكه وهنا يجب أن نعلم أن معظم عضلات العتلة الثالثة هي عضلات قوية ( التي تعطي القوة للعضلة) , كما أن سرعة حركة الطرف دائما أسرع من تقلص العضلات.  </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ونعتبر أن طول الساعد 60 سم ،و ب</a:t>
            </a:r>
            <a:r>
              <a:rPr kumimoji="0" lang="ar-IQ"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ar-SA"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عد مدغم العضلة ثنائية الرؤوس عن المفصل(محور الدوران) 4,5 سم وكتلة الساعد 2 كغم ومركز كتلة الساعد بالمنتصف، اي تبعد عن محور الدوران (30 سم) ونطبق على قانون(</a:t>
            </a:r>
            <a:r>
              <a:rPr kumimoji="0" lang="ar-IQ"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ق</a:t>
            </a:r>
            <a:r>
              <a:rPr kumimoji="0" lang="en-US"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X</a:t>
            </a:r>
            <a:r>
              <a:rPr kumimoji="0" lang="ar-SA"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ذ =مق</a:t>
            </a:r>
            <a:r>
              <a:rPr kumimoji="0" lang="ar-IQ"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ar-SA"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ذ) طبعا الإشارة أكبر وليست يساوي لأننا لا نريد وضعية الثبات ولكن نريد القوة اللازمة لإجراء الحركة</a:t>
            </a:r>
            <a:r>
              <a:rPr kumimoji="0" lang="ar-IQ"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ar-SA"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بالتعويض في المعادلة السابقة ( وباختصار) سيتطلب من ثنائية الرؤوس أن تتقلص بقوة أكبر من 13,3 كغ ( حوالي 130 نيوتن) وكما يلي  ق × 4,5=30×2=13,3 كغم </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اي ما يعادل (130 نيوتن) </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   لاحظ الفرق بينها وبين باقي أنواع العتلات ،اذ أنها أكثر العتلات </a:t>
            </a:r>
            <a:r>
              <a:rPr kumimoji="0" lang="ar-IQ"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احتياجاً </a:t>
            </a:r>
            <a:r>
              <a:rPr kumimoji="0" lang="ar-SA" sz="2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للجهد</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914400" y="457200"/>
            <a:ext cx="7467600" cy="5791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63585"/>
            <a:ext cx="86868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Arial" pitchFamily="34" charset="0"/>
                <a:ea typeface="Calibri" pitchFamily="34" charset="0"/>
                <a:cs typeface="+mj-cs"/>
              </a:rPr>
              <a:t>ونظام العتلات هو نظام ميكانيكي يشترط في عمله تواجد جسم مادي صلب تظهر فيه نقاط لتأثير عمل القوة ونقطة تأثير المقاومة ويكون قابل للدوران حول محور او نقطة ثابتة وتبعد نقطتا تأثير القوة والمقاومة بمسافة معينة عمودية على المحور نسميها بالذراع ، وأذا تكلمنا عن القوة في نظام العتلات قلنا ذراع القوة في حين نطلق على المقاومة بذراع المقاومة .</a:t>
            </a: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mj-cs"/>
            </a:endParaRPr>
          </a:p>
          <a:p>
            <a:pPr algn="just" rtl="1" eaLnBrk="0" fontAlgn="base" hangingPunct="0">
              <a:spcBef>
                <a:spcPct val="0"/>
              </a:spcBef>
              <a:spcAft>
                <a:spcPct val="0"/>
              </a:spcAf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mj-cs"/>
              </a:rPr>
              <a:t>   </a:t>
            </a:r>
            <a:r>
              <a:rPr kumimoji="0" lang="ar-IQ" sz="2400" b="1" i="0" u="none" strike="noStrike" cap="none" normalizeH="0" baseline="0" dirty="0" smtClean="0">
                <a:ln>
                  <a:noFill/>
                </a:ln>
                <a:solidFill>
                  <a:schemeClr val="tx1"/>
                </a:solidFill>
                <a:effectLst/>
                <a:latin typeface="Arial" pitchFamily="34" charset="0"/>
                <a:ea typeface="Calibri" pitchFamily="34" charset="0"/>
                <a:cs typeface="+mj-cs"/>
              </a:rPr>
              <a:t>ان الجهاز الحركي للأنسان هو عبارة عن نظام عتلات ،تمثل العظام فيه الاجسام المادية الصلبة والتي تؤثر عليها القوة العضلية المرتبطة بها من اجل تدويرها ، فنحن نطلق على هذه العظام والعتلات التي تعمل عليها بالروافع ، ومن المعروف ان لكل عضلة في جسم الانسان هناك نقطة تأثير للقوة والذي يقع في مدغم العضلة (النهاية البعيدة) وايضا هناك نقطة تأثير المقاومة التي تقع في منشأ العضلة (النهاية القريبة)، وكما هو معروف لدينا ان الانسان منذ ولادتة الى حين وصوله الى عمر متقدم فأن هناك أختلافات تحدث في طول العظم وقوة العضلات المرتبطة </a:t>
            </a:r>
            <a:r>
              <a:rPr lang="ar-IQ" sz="2400" b="1" dirty="0" smtClean="0">
                <a:latin typeface="Arial" pitchFamily="34" charset="0"/>
                <a:ea typeface="Calibri" pitchFamily="34" charset="0"/>
                <a:cs typeface="+mj-cs"/>
              </a:rPr>
              <a:t>سبب التطور الذي يجب ان يحدث </a:t>
            </a:r>
            <a:r>
              <a:rPr kumimoji="0" lang="ar-IQ" sz="2400" b="1" i="0" u="none" strike="noStrike" cap="none" normalizeH="0" baseline="0" dirty="0" smtClean="0">
                <a:ln>
                  <a:noFill/>
                </a:ln>
                <a:solidFill>
                  <a:schemeClr val="tx1"/>
                </a:solidFill>
                <a:effectLst/>
                <a:latin typeface="Arial" pitchFamily="34" charset="0"/>
                <a:ea typeface="Calibri" pitchFamily="34" charset="0"/>
                <a:cs typeface="+mj-cs"/>
              </a:rPr>
              <a:t>معها ، أضف الى ذلك التغيير الذي يحدث في كتل أجزاء الجسم ، وهذا ما يفسر لنا </a:t>
            </a:r>
            <a:r>
              <a:rPr lang="ar-IQ" sz="2400" b="1" dirty="0" smtClean="0">
                <a:latin typeface="Arial" pitchFamily="34" charset="0"/>
                <a:cs typeface="+mj-cs"/>
              </a:rPr>
              <a:t>أثناء التعلم للأداء لمختلف الفعاليات والمهارات الحركية والبدنية والسبب يكمن هو في أختلاف أطوال العظام والقوة العضلية المرتبطة بها وكذلك أختلاف في توزيع مراكز ثقل اجزاء الجسم وبالتالي أختلاف </a:t>
            </a:r>
            <a:r>
              <a:rPr lang="ar-IQ" sz="2400" b="1" dirty="0" smtClean="0">
                <a:cs typeface="+mj-cs"/>
              </a:rPr>
              <a:t>نقطة مركز ثقل الجسم ككل.</a:t>
            </a:r>
          </a:p>
          <a:p>
            <a:pPr marL="0" marR="0" lvl="0" indent="0" algn="r" defTabSz="914400" rtl="0"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154059"/>
            <a:ext cx="83058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بفرض أن طول الساق60سم فيكون طول ذراع المقاومة 40سم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r>
            <a:b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b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طول ذراع القوة يمثل البعد بين مدغم العضلة وبين مفصل الركبة يكون حوالي 5 سم ، كتلة الساق هنا 10 كغ , عندئذ تحتاج العضلة مربعة الرؤوس  الفخذية لقوة تقلص أكبر من 80 كغ ( حوال 820 نيوين) أي أننا لو وضعنا العضلة مربعة الرؤوس الفخذية خارج الجسم وجعلناها تتقلص بنفس الشدة التي ذكرنا فإنها ستستطيع أن تحمل جسمك كله</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لو قمنا بحركة النهوض من القرفصاء ،طبعا لن يتغير شيء بالحسابات سوى اننا سنبدل كتلة الساق بكتلة باقي الجسم لأن المقاومة هنا ستكون رد فعل الأرض على الجزء المتحرك من الجسم أي على باقي الجسم ( من دون الساق) لنفرض أن وزن هذا الشاب الرياضي 100 كغ (هذا أقل تقدير) فيكون وزن الجزء المتحرك 90 كغ(طبعا مثالنا يتكلم عن النهوض على رجل واحدة</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 ........ </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ماذا </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نتوقع أ</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ن </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كون قوة تقلص العضلة مربعة الرؤوس الفخذية للقيام بهذه الحركة , ما علينا إلا التعويض في المعادلة اعلاه وسنجد أن قوة تقلصها تعادل 90</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40 /5</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720كغم ،اي ان العضلة مربعة الرؤوس تستطيع أن ترفع ثقل بهذه القوة يعادل 720 كغم إذا وضعت خارج الجسم هذا فقط</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باستخدام </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كتلة الجسم, لنفرض أن هذا الرياضي يعمل تدريب يحمل فيه على ظهره وزن يعادل 50 كغم على رجل واحدة أو أنه يحمل 100 كغم على كلا الرجلين </a:t>
            </a:r>
            <a:endParaRPr kumimoji="0" lang="ar-SA"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534400" cy="5693866"/>
          </a:xfrm>
          <a:prstGeom prst="rect">
            <a:avLst/>
          </a:prstGeom>
        </p:spPr>
        <p:txBody>
          <a:bodyPr wrap="square">
            <a:spAutoFit/>
          </a:bodyPr>
          <a:lstStyle/>
          <a:p>
            <a:pPr algn="just" rtl="1"/>
            <a:r>
              <a:rPr lang="ar-SA" sz="2800" b="1" dirty="0" smtClean="0"/>
              <a:t>عندئذ نقول أن قوة العضلة مربعة الرؤوس الفخذية تساوي 1120 كغم</a:t>
            </a:r>
            <a:r>
              <a:rPr lang="en-US" sz="2800" b="1" dirty="0" smtClean="0"/>
              <a:t> .</a:t>
            </a:r>
            <a:br>
              <a:rPr lang="en-US" sz="2800" b="1" dirty="0" smtClean="0"/>
            </a:br>
            <a:r>
              <a:rPr lang="ar-SA" sz="2800" b="1" dirty="0" smtClean="0"/>
              <a:t>بحديثنا عن السرعة, تحرك العضلة ذات الرؤوس الاربعة الفخذية القدم بسرعة تساوي عشر مرات قوة تقلصها , ولنسوق المثال التالي, لنفرض لاعب كرة  قدم استلم الكرة </a:t>
            </a:r>
            <a:r>
              <a:rPr lang="ar-IQ" sz="2800" b="1" dirty="0" smtClean="0"/>
              <a:t>من زميل</a:t>
            </a:r>
            <a:r>
              <a:rPr lang="ar-SA" sz="2800" b="1" dirty="0" smtClean="0"/>
              <a:t> وكان مستعد لأن يركلها بقوته القصوى ,  وكانت سرعة تقلص العضلة ذات الرؤوس الاربعة الفخذية 4,19 م/ث لذا ستنطلق الكرة بسرعة 41 م/ث، علما أن أسرع تسديدة في العالم هي للبرازيلي كارلوس البرتو ،وصلت سرعتها لـ 61,66م/ث ، هذا يعني ان العضلة مربعة الرؤوس تقلصت بسرعة 6,11م/ث. وعلى هذا الاساس يجب ان تبني تدريبات القوة لهذه العضلات وفقا لمبدأ العزوم والعتلات بما يحقق اعلى ربح بالسرعة.</a:t>
            </a:r>
            <a:r>
              <a:rPr lang="ar-IQ" sz="2800" b="1" dirty="0" smtClean="0"/>
              <a:t>وبما يؤمن للاعب سلامة العضلات العاملة بالاداء , وهذه الظاهره اعتقد انها لم تراعى في التدريب والوقاية من اصابة العضلات نظرا للسرعة الهائلة التي تعمل بها والتي تتطلب تحقيق اعلى قدرة عضلية </a:t>
            </a:r>
            <a:endParaRPr lang="en-US" sz="2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607581"/>
            <a:ext cx="8458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نستنج مما تقدم ان الفهم العلمي لطبيعة عمل هذه العضلات وفهم معني العزم العضلي لها ستعطي بلاشك معلومات لكيفية الوقاية من الاصابات المحتملة لها.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عندئذ نقول  أن قوة العضلة مربعة الرؤوس الفخذية تساوي 1120 كغم</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b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b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بحديثنا عن السرعة, تحرك العضلة ذات الرؤوس الاربعة الفخذية القدم بسرعة تساوي عشر مرات قوة تقلصها , ولنسوق المثال التالي, لنفرض لاعب كرة  قدم استلم الكرة </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من زميل</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وكان مستعد لأن يركلها بقوته القصوى ,  وكانت سرعة تقلص العضلة ذات الرؤوس الاربعة الفخذية 4,19 م/ث لذا ستنطلق الكرة بسرعة 41 م/ث، علما أن أسرع تسديدة في العالم هي للبرازيلي كارلوس البرتو ،وصلت سرعتها لـ 61,66م/ث ، هذا يعني ان العضلة مربعة الرؤوس تقلصت بسرعة 6,11م/ث. وعلى هذا الاساس يجب ان تبني تدريبات القوة لهذه العضلات وفقا لمبدأ العزوم والعتلات بما يحقق اعلى ربح بالسرعة.</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وبما يؤمن للاعب سلامة العضلات العاملة بالاداء , وهذه الظاهره اعتقد انها لم تراعى في التدريب والوقاية من اصابة العضلات نظرا للسرعة الهائلة التي تعمل بها والتي تتطلب تحقيق اعلى قدرة عضلية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نستنج مما تقدم ان الفهم العلمي لطبيعة عمل هذه العضلات وفهم معني العزم العضلي لها ستعطي بلاشك معلومات لكيفية الوقاية من الاصابات المحتملة لها.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5410200" y="533400"/>
            <a:ext cx="3048000" cy="5562600"/>
          </a:xfrm>
          <a:prstGeom prst="rect">
            <a:avLst/>
          </a:prstGeom>
          <a:noFill/>
          <a:ln w="9525">
            <a:noFill/>
            <a:miter lim="800000"/>
            <a:headEnd/>
            <a:tailEnd/>
          </a:ln>
          <a:effectLst/>
        </p:spPr>
      </p:pic>
      <p:pic>
        <p:nvPicPr>
          <p:cNvPr id="3" name="Picture 2"/>
          <p:cNvPicPr/>
          <p:nvPr/>
        </p:nvPicPr>
        <p:blipFill>
          <a:blip r:embed="rId3" cstate="print"/>
          <a:srcRect/>
          <a:stretch>
            <a:fillRect/>
          </a:stretch>
        </p:blipFill>
        <p:spPr bwMode="auto">
          <a:xfrm>
            <a:off x="533400" y="533400"/>
            <a:ext cx="4562475"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04800" y="645468"/>
            <a:ext cx="8458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ي</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وضح الشكل </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اعلاه</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الحالة </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كما يلي:</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عندما تكون العزوم متساوية أي ان                                         </a:t>
            </a:r>
            <a:endParaRPr kumimoji="0" lang="ar-IQ"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2"/>
          <p:cNvPicPr>
            <a:picLocks noChangeAspect="1" noChangeArrowheads="1"/>
          </p:cNvPicPr>
          <p:nvPr/>
        </p:nvPicPr>
        <p:blipFill>
          <a:blip r:embed="rId2" cstate="print"/>
          <a:srcRect/>
          <a:stretch>
            <a:fillRect/>
          </a:stretch>
        </p:blipFill>
        <p:spPr bwMode="auto">
          <a:xfrm>
            <a:off x="1371600" y="1371600"/>
            <a:ext cx="2124075" cy="504825"/>
          </a:xfrm>
          <a:prstGeom prst="rect">
            <a:avLst/>
          </a:prstGeom>
          <a:noFill/>
        </p:spPr>
      </p:pic>
      <p:sp>
        <p:nvSpPr>
          <p:cNvPr id="4" name="Rectangle 3"/>
          <p:cNvSpPr/>
          <p:nvPr/>
        </p:nvSpPr>
        <p:spPr>
          <a:xfrm>
            <a:off x="914400" y="2057400"/>
            <a:ext cx="7543800" cy="4524315"/>
          </a:xfrm>
          <a:prstGeom prst="rect">
            <a:avLst/>
          </a:prstGeom>
        </p:spPr>
        <p:txBody>
          <a:bodyPr wrap="square">
            <a:spAutoFit/>
          </a:bodyPr>
          <a:lstStyle/>
          <a:p>
            <a:pPr lvl="0" algn="just" rtl="1" fontAlgn="base">
              <a:spcBef>
                <a:spcPct val="0"/>
              </a:spcBef>
              <a:spcAft>
                <a:spcPct val="0"/>
              </a:spcAft>
            </a:pPr>
            <a:r>
              <a:rPr lang="ar-IQ" sz="2400" b="1" dirty="0" smtClean="0">
                <a:latin typeface="Calibri" pitchFamily="34" charset="0"/>
                <a:ea typeface="Calibri" pitchFamily="34" charset="0"/>
                <a:cs typeface="Arial" pitchFamily="34" charset="0"/>
              </a:rPr>
              <a:t>فان عزم قوة الرباط يساوي عزم قوة الاحتكاك وعندئذ لاتحدث اي اصابة. </a:t>
            </a:r>
            <a:endParaRPr lang="en-US" sz="2400" b="1" dirty="0" smtClean="0">
              <a:latin typeface="Arial" pitchFamily="34" charset="0"/>
              <a:cs typeface="Arial" pitchFamily="34" charset="0"/>
            </a:endParaRPr>
          </a:p>
          <a:p>
            <a:pPr lvl="0" algn="just" rtl="1" eaLnBrk="0" fontAlgn="base" hangingPunct="0">
              <a:spcBef>
                <a:spcPct val="0"/>
              </a:spcBef>
              <a:spcAft>
                <a:spcPct val="0"/>
              </a:spcAft>
            </a:pPr>
            <a:r>
              <a:rPr lang="ar-IQ" sz="2400" b="1" dirty="0" smtClean="0">
                <a:latin typeface="Calibri" pitchFamily="34" charset="0"/>
                <a:ea typeface="Calibri" pitchFamily="34" charset="0"/>
                <a:cs typeface="Arial" pitchFamily="34" charset="0"/>
              </a:rPr>
              <a:t>وعندما تبذل </a:t>
            </a:r>
            <a:r>
              <a:rPr lang="ar-SA" sz="2400" b="1" dirty="0" smtClean="0">
                <a:latin typeface="Calibri" pitchFamily="34" charset="0"/>
                <a:ea typeface="Calibri" pitchFamily="34" charset="0"/>
                <a:cs typeface="Arial" pitchFamily="34" charset="0"/>
              </a:rPr>
              <a:t>قوة احتكاك </a:t>
            </a:r>
            <a:r>
              <a:rPr lang="en-US" sz="2400" b="1" dirty="0" smtClean="0">
                <a:latin typeface="Calibri" pitchFamily="34" charset="0"/>
                <a:ea typeface="Calibri" pitchFamily="34" charset="0"/>
                <a:cs typeface="Arial" pitchFamily="34" charset="0"/>
              </a:rPr>
              <a:t>M</a:t>
            </a:r>
            <a:r>
              <a:rPr lang="ar-SA" sz="2400" b="1" dirty="0" smtClean="0">
                <a:latin typeface="Calibri" pitchFamily="34" charset="0"/>
                <a:ea typeface="Calibri" pitchFamily="34" charset="0"/>
                <a:cs typeface="Arial" pitchFamily="34" charset="0"/>
              </a:rPr>
              <a:t>  على سطح الأرض والرجل ممدودة فيكون ذراعها </a:t>
            </a:r>
            <a:r>
              <a:rPr lang="en-US" sz="2400" b="1" dirty="0" smtClean="0">
                <a:latin typeface="Calibri" pitchFamily="34" charset="0"/>
                <a:ea typeface="Calibri" pitchFamily="34" charset="0"/>
                <a:cs typeface="Arial" pitchFamily="34" charset="0"/>
              </a:rPr>
              <a:t>m</a:t>
            </a:r>
            <a:r>
              <a:rPr lang="ar-SA" sz="2400" b="1" dirty="0" smtClean="0">
                <a:latin typeface="Calibri" pitchFamily="34" charset="0"/>
                <a:ea typeface="Calibri" pitchFamily="34" charset="0"/>
                <a:cs typeface="Arial" pitchFamily="34" charset="0"/>
              </a:rPr>
              <a:t> اكبر</a:t>
            </a:r>
            <a:r>
              <a:rPr lang="ar-IQ" sz="2400" b="1" dirty="0" smtClean="0">
                <a:latin typeface="Calibri" pitchFamily="34" charset="0"/>
                <a:ea typeface="Calibri" pitchFamily="34" charset="0"/>
                <a:cs typeface="Arial" pitchFamily="34" charset="0"/>
              </a:rPr>
              <a:t>(</a:t>
            </a:r>
            <a:r>
              <a:rPr lang="ar-SA" sz="2400" b="1" dirty="0" smtClean="0">
                <a:latin typeface="Calibri" pitchFamily="34" charset="0"/>
                <a:ea typeface="Calibri" pitchFamily="34" charset="0"/>
                <a:cs typeface="Arial" pitchFamily="34" charset="0"/>
              </a:rPr>
              <a:t>5</a:t>
            </a:r>
            <a:r>
              <a:rPr lang="ar-IQ" sz="2400" b="1" dirty="0" smtClean="0">
                <a:latin typeface="Calibri" pitchFamily="34" charset="0"/>
                <a:ea typeface="Calibri" pitchFamily="34" charset="0"/>
                <a:cs typeface="Arial" pitchFamily="34" charset="0"/>
              </a:rPr>
              <a:t>)</a:t>
            </a:r>
            <a:r>
              <a:rPr lang="ar-SA" sz="2400" b="1" dirty="0" smtClean="0">
                <a:latin typeface="Calibri" pitchFamily="34" charset="0"/>
                <a:ea typeface="Calibri" pitchFamily="34" charset="0"/>
                <a:cs typeface="Arial" pitchFamily="34" charset="0"/>
              </a:rPr>
              <a:t> أضعاف من ذ</a:t>
            </a:r>
            <a:r>
              <a:rPr lang="ar-IQ" sz="2400" b="1" dirty="0" smtClean="0">
                <a:latin typeface="Calibri" pitchFamily="34" charset="0"/>
                <a:ea typeface="Calibri" pitchFamily="34" charset="0"/>
                <a:cs typeface="Arial" pitchFamily="34" charset="0"/>
              </a:rPr>
              <a:t>ر</a:t>
            </a:r>
            <a:r>
              <a:rPr lang="ar-SA" sz="2400" b="1" dirty="0" smtClean="0">
                <a:latin typeface="Calibri" pitchFamily="34" charset="0"/>
                <a:ea typeface="Calibri" pitchFamily="34" charset="0"/>
                <a:cs typeface="Arial" pitchFamily="34" charset="0"/>
              </a:rPr>
              <a:t>اع قوة الرباط </a:t>
            </a:r>
            <a:r>
              <a:rPr lang="en-US" sz="2400" b="1" dirty="0" err="1" smtClean="0">
                <a:latin typeface="Calibri" pitchFamily="34" charset="0"/>
                <a:ea typeface="Calibri" pitchFamily="34" charset="0"/>
                <a:cs typeface="Arial" pitchFamily="34" charset="0"/>
              </a:rPr>
              <a:t>i</a:t>
            </a:r>
            <a:r>
              <a:rPr lang="ar-SA" sz="2400" b="1" dirty="0" smtClean="0">
                <a:latin typeface="Calibri" pitchFamily="34" charset="0"/>
                <a:ea typeface="Calibri" pitchFamily="34" charset="0"/>
                <a:cs typeface="Arial" pitchFamily="34" charset="0"/>
              </a:rPr>
              <a:t>  وهذا سوف يسبب في  زيادة عزم قوة الاحتكاك بـ 5 أضعاف من عزم قوة الرباط ، فأن الرباط سوف يتعرض الى إجهاد ويكون نتيجة هذا الإجهاد إصابة مباشرة </a:t>
            </a:r>
            <a:r>
              <a:rPr lang="ar-IQ" sz="2400" b="1" dirty="0" smtClean="0">
                <a:latin typeface="Calibri" pitchFamily="34" charset="0"/>
                <a:ea typeface="Calibri" pitchFamily="34" charset="0"/>
                <a:cs typeface="Arial" pitchFamily="34" charset="0"/>
              </a:rPr>
              <a:t>ولنفرض ان قوة الرباط 1000 نت وقوة الاحتكاك 1000 نت فان عزم قوة الرباط = 1000×0,07 م = 70 نت.م  اما عزم قوة الاحتكاك فيساوي  1000×0,50=500 نت.م اي يجب ان نطور وندرب عزم قوة الرباط الى ما يعادل 500نت.م لكي نتجب اصابة الرباط (7142,86×0,07=500نت.م)</a:t>
            </a:r>
            <a:endParaRPr lang="en-US" sz="2400" b="1" dirty="0" smtClean="0">
              <a:latin typeface="Arial" pitchFamily="34" charset="0"/>
              <a:cs typeface="Arial" pitchFamily="34" charset="0"/>
            </a:endParaRPr>
          </a:p>
          <a:p>
            <a:pPr lvl="0" algn="just" rtl="1" eaLnBrk="0" fontAlgn="base" hangingPunct="0">
              <a:spcBef>
                <a:spcPct val="0"/>
              </a:spcBef>
              <a:spcAft>
                <a:spcPct val="0"/>
              </a:spcAft>
            </a:pPr>
            <a:r>
              <a:rPr lang="ar-IQ" sz="2400" b="1" dirty="0" smtClean="0">
                <a:latin typeface="Calibri" pitchFamily="34" charset="0"/>
                <a:ea typeface="Calibri" pitchFamily="34" charset="0"/>
                <a:cs typeface="Arial" pitchFamily="34" charset="0"/>
              </a:rPr>
              <a:t>وهذا أحد اهم المؤشرات التي يجب ان تراعى عن التدريب للوقاية من اصابة الاربطة الجانبية للركبة</a:t>
            </a:r>
            <a:endParaRPr lang="en-US" sz="24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7848600" cy="1200329"/>
          </a:xfrm>
          <a:prstGeom prst="rect">
            <a:avLst/>
          </a:prstGeom>
        </p:spPr>
        <p:txBody>
          <a:bodyPr wrap="square">
            <a:spAutoFit/>
          </a:bodyPr>
          <a:lstStyle/>
          <a:p>
            <a:pPr algn="just" rtl="1"/>
            <a:r>
              <a:rPr lang="ar-SA" sz="2400" b="1" dirty="0" smtClean="0">
                <a:latin typeface="Calibri" pitchFamily="34" charset="0"/>
                <a:ea typeface="Calibri" pitchFamily="34" charset="0"/>
                <a:cs typeface="Arial" pitchFamily="34" charset="0"/>
              </a:rPr>
              <a:t>يمكن من خلال قانون العتلة توضيح حدوث بعض الإصابات الرياضية مثل التواء كاحل القدم والذي </a:t>
            </a:r>
            <a:r>
              <a:rPr lang="ar-IQ" sz="2400" b="1" dirty="0" smtClean="0">
                <a:latin typeface="Calibri" pitchFamily="34" charset="0"/>
                <a:ea typeface="Calibri" pitchFamily="34" charset="0"/>
                <a:cs typeface="Arial" pitchFamily="34" charset="0"/>
              </a:rPr>
              <a:t>ي</a:t>
            </a:r>
            <a:r>
              <a:rPr lang="ar-SA" sz="2400" b="1" dirty="0" smtClean="0">
                <a:latin typeface="Calibri" pitchFamily="34" charset="0"/>
                <a:ea typeface="Calibri" pitchFamily="34" charset="0"/>
                <a:cs typeface="Arial" pitchFamily="34" charset="0"/>
              </a:rPr>
              <a:t>شكل</a:t>
            </a:r>
            <a:r>
              <a:rPr lang="ar-IQ" sz="2400" b="1" dirty="0" smtClean="0">
                <a:latin typeface="Calibri" pitchFamily="34" charset="0"/>
                <a:ea typeface="Calibri" pitchFamily="34" charset="0"/>
                <a:cs typeface="Arial" pitchFamily="34" charset="0"/>
              </a:rPr>
              <a:t> اصابة</a:t>
            </a:r>
            <a:r>
              <a:rPr lang="ar-SA" sz="2400" b="1" dirty="0" smtClean="0">
                <a:latin typeface="Calibri" pitchFamily="34" charset="0"/>
                <a:ea typeface="Calibri" pitchFamily="34" charset="0"/>
                <a:cs typeface="Arial" pitchFamily="34" charset="0"/>
              </a:rPr>
              <a:t> شائع</a:t>
            </a:r>
            <a:r>
              <a:rPr lang="ar-IQ" sz="2400" b="1" dirty="0" smtClean="0">
                <a:latin typeface="Calibri" pitchFamily="34" charset="0"/>
                <a:ea typeface="Calibri" pitchFamily="34" charset="0"/>
                <a:cs typeface="Arial" pitchFamily="34" charset="0"/>
              </a:rPr>
              <a:t>ة</a:t>
            </a:r>
            <a:r>
              <a:rPr lang="ar-SA" sz="2400" b="1" dirty="0" smtClean="0">
                <a:latin typeface="Calibri" pitchFamily="34" charset="0"/>
                <a:ea typeface="Calibri" pitchFamily="34" charset="0"/>
                <a:cs typeface="Arial" pitchFamily="34" charset="0"/>
              </a:rPr>
              <a:t> عندما يلتوي كاحل القدم ويتمزق الرباط الجانبي للكاحل </a:t>
            </a:r>
            <a:r>
              <a:rPr lang="ar-IQ" sz="2400" b="1" dirty="0" smtClean="0">
                <a:latin typeface="Calibri" pitchFamily="34" charset="0"/>
                <a:ea typeface="Calibri" pitchFamily="34" charset="0"/>
                <a:cs typeface="Arial" pitchFamily="34" charset="0"/>
              </a:rPr>
              <a:t>اي عندما عزم قوة الرباط لايساوي عزم قوة الاحتكاك</a:t>
            </a:r>
            <a:endParaRPr lang="ar-IQ" sz="2400" dirty="0"/>
          </a:p>
        </p:txBody>
      </p:sp>
      <p:pic>
        <p:nvPicPr>
          <p:cNvPr id="3" name="Picture 26"/>
          <p:cNvPicPr>
            <a:picLocks noChangeAspect="1" noChangeArrowheads="1"/>
          </p:cNvPicPr>
          <p:nvPr/>
        </p:nvPicPr>
        <p:blipFill>
          <a:blip r:embed="rId2" cstate="print"/>
          <a:srcRect/>
          <a:stretch>
            <a:fillRect/>
          </a:stretch>
        </p:blipFill>
        <p:spPr bwMode="auto">
          <a:xfrm>
            <a:off x="4648200" y="1981200"/>
            <a:ext cx="3657600" cy="1905000"/>
          </a:xfrm>
          <a:prstGeom prst="rect">
            <a:avLst/>
          </a:prstGeom>
          <a:noFill/>
        </p:spPr>
      </p:pic>
      <p:sp>
        <p:nvSpPr>
          <p:cNvPr id="4" name="Rectangle 7"/>
          <p:cNvSpPr>
            <a:spLocks noChangeArrowheads="1"/>
          </p:cNvSpPr>
          <p:nvPr/>
        </p:nvSpPr>
        <p:spPr bwMode="auto">
          <a:xfrm>
            <a:off x="457200" y="3849869"/>
            <a:ext cx="8382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فاذا فرضنا ان قوة الاحتكاك كانت 700 نت وذراعها 0,20م فان عزم قوة الاحتكاك يكون 140 نت.م ويجب ان تكون قوة الرباط اكبر بكل الاحوال من قوة الاحتكاك لكي نتجنب اصابة الرباط الجانبي الذي ذراعه هو 0,10 م والذي غالبا ماتكون قوته بحدود 300 نت اي ان عزم الرباط = 0,10× 300=30 نت.م  وبذا فان عزم الرباط يقل عن عزم الاحتكاك بحوالي 4,5 مرة اي يجب ان تكون قوة الرباط 1400 نت لكي نتجنب الاصابة.</a:t>
            </a:r>
            <a:endParaRPr kumimoji="0" lang="ar-IQ"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1204943"/>
            <a:ext cx="8077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هذه تطبيقات علمية يمكن الاستفادة منها في تعزيز تدريب القوة للاجزاء التي تتعرض لقوة الاحتكاك عند اداء الحركات لتجنب الاصابات المحتملة من خلال قانون العتلات</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مؤشر عزوم الجاذبية والاصابة </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ان عزم الجاذبية او عزم الوزن هو عزم مقاوم للجسم عند لحظات الارتكاز للتحضير للقفز او الوثب والذي يرتبط بالوضع الصحيح الذي يتخذه  الجسم عند الارتكاز، ويزداد هذا العزم المقاوم والذي يسبب إجهاد وعبء على العضلات العاملة بنقصان زواية الاقتراب وزيادة زوايا الركبة والورك وميلان الجسم عن خط الجاذبية، ويقاس هذا العزم من ضرب قيمة وزن الجسم في البعد الافقي بين نقطة الارتكاز(القدم) ومسقط ثقل الوزن الوهمي العمودي على الارض(اتجاهه عمودي بحكم الجاذبية) ولتوضيح ذلك نعرض المثال التالي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عزم الجاذبية=الوزن×البعد </a:t>
            </a:r>
            <a:endParaRPr kumimoji="0" lang="ar-IQ"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533400"/>
            <a:ext cx="8382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اذا كان وزن رياضي ما 784 نيوتن وبعد مسقط وزنه عن قدم الدفع لحظة الارتكاز هو 0,60م فان عزم وزنه يكون  784نت×0,60م =470,4 نيوتن.متر </a:t>
            </a:r>
            <a:endParaRPr kumimoji="0" lang="en-US"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اي ان قيمة هذا العزم تكون 0,66 نسبة الى وزن الجسم لكل متر(اي حوالي اكثر من نصف من وزن الجسم واذا وصلت النسبة الى الرقم 1 فان ذلك يعني وصول العزم الى نفس قيمة الوزن) تتحملها عضلات الرجل المرتكزة. اي كلما يزداد البعد بمسافة 0,10 م فان العزم يزداد بمقدار 78,4 نيوتن تتحملها عضلات رجل الارتكاز بشكل منفرد في هذه اللحظة ويزداد تبعا لذلك المقاومة التي تتحملها عضلات رجل الارتكاز، لذا فان زيادة هذا العزم تعني زيادة نسبة احتمال حدوث اصابة في هذه العضلات في هذه اللحظات.وخصوصا في الاربطة المتقاطعة امام الركبة</a:t>
            </a:r>
            <a:r>
              <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35846"/>
            <a:ext cx="8001000" cy="6001643"/>
          </a:xfrm>
          <a:prstGeom prst="rect">
            <a:avLst/>
          </a:prstGeom>
        </p:spPr>
        <p:txBody>
          <a:bodyPr wrap="square">
            <a:spAutoFit/>
          </a:bodyPr>
          <a:lstStyle/>
          <a:p>
            <a:pPr lvl="0" algn="just" rtl="1" fontAlgn="base">
              <a:spcBef>
                <a:spcPct val="0"/>
              </a:spcBef>
              <a:spcAft>
                <a:spcPct val="0"/>
              </a:spcAft>
              <a:tabLst>
                <a:tab pos="457200" algn="l"/>
              </a:tabLst>
            </a:pPr>
            <a:r>
              <a:rPr lang="ar-IQ" sz="2400" b="1" dirty="0" smtClean="0">
                <a:solidFill>
                  <a:srgbClr val="FF0000"/>
                </a:solidFill>
                <a:latin typeface="Calibri" pitchFamily="34" charset="0"/>
                <a:ea typeface="Calibri" pitchFamily="34" charset="0"/>
                <a:cs typeface="Arial" pitchFamily="34" charset="0"/>
              </a:rPr>
              <a:t>تأثير الطول على القوة العضلية </a:t>
            </a:r>
            <a:endParaRPr lang="en-US" sz="2400" b="1" dirty="0" smtClean="0">
              <a:solidFill>
                <a:srgbClr val="FF0000"/>
              </a:solidFill>
              <a:latin typeface="Arial" pitchFamily="34" charset="0"/>
              <a:cs typeface="Arial" pitchFamily="34" charset="0"/>
            </a:endParaRPr>
          </a:p>
          <a:p>
            <a:pPr lvl="0" algn="just" rtl="1" eaLnBrk="0" fontAlgn="base" hangingPunct="0">
              <a:spcBef>
                <a:spcPct val="0"/>
              </a:spcBef>
              <a:spcAft>
                <a:spcPct val="0"/>
              </a:spcAft>
              <a:buFontTx/>
              <a:buChar char="•"/>
              <a:tabLst>
                <a:tab pos="457200" algn="l"/>
              </a:tabLst>
            </a:pPr>
            <a:r>
              <a:rPr lang="ar-IQ" sz="2400" b="1" dirty="0" smtClean="0">
                <a:latin typeface="Calibri" pitchFamily="34" charset="0"/>
                <a:ea typeface="Calibri" pitchFamily="34" charset="0"/>
                <a:cs typeface="Arial" pitchFamily="34" charset="0"/>
              </a:rPr>
              <a:t>تعتمد القوة التي يمكن ان نتتجها العضلة ايزومتريا على طول العضلة قبل الانقباض جزئيا. وللخلايا العضلية طبيعة لينة ( طيعَة) يعني ذلك انها لاتقابل القوة التي تؤثر عليها بمقاومة تذكر.. وعند نهاية تاثير القوة قد لاتعود من تلقاء نفسها الى وضع البداية ، اما الانسجة الضامة فذات طبيعة مرنة ، اي يمكن للقوة التي تؤثر عليها من تغيير شكلها ، الا انه عند نهاية تاثير هذه القوة تعود فورا من تلقاء نفسها الى شكلها الاصلي. </a:t>
            </a:r>
            <a:endParaRPr lang="en-US" sz="2400" b="1" dirty="0" smtClean="0">
              <a:latin typeface="Arial" pitchFamily="34" charset="0"/>
              <a:cs typeface="Arial" pitchFamily="34" charset="0"/>
            </a:endParaRPr>
          </a:p>
          <a:p>
            <a:pPr lvl="0" algn="just" rtl="1" eaLnBrk="0" fontAlgn="base" hangingPunct="0">
              <a:spcBef>
                <a:spcPct val="0"/>
              </a:spcBef>
              <a:spcAft>
                <a:spcPct val="0"/>
              </a:spcAft>
              <a:buFontTx/>
              <a:buChar char="•"/>
              <a:tabLst>
                <a:tab pos="457200" algn="l"/>
              </a:tabLst>
            </a:pPr>
            <a:r>
              <a:rPr lang="ar-IQ" sz="2400" b="1" dirty="0" smtClean="0">
                <a:latin typeface="Calibri" pitchFamily="34" charset="0"/>
                <a:ea typeface="Calibri" pitchFamily="34" charset="0"/>
                <a:cs typeface="Arial" pitchFamily="34" charset="0"/>
              </a:rPr>
              <a:t>في جسم الانسان فالقدرة على انتاج قوة اكبر مرتبط بالمدى الذي تتحرك فيه العضلة ،اي عندما تكون العضلة في وضع اطول قليلا من وضعها الطبيعي، فالعضلات ذات البناء الليفي المتوازي تنتج اقصى قوة عندما تكون اطول بنسبة بسيطة من طولها الطبيعي، اما العضلات الريشية البناء فإنها تنتج القوى القصوى عندما يكون طولها 120%  -130% من طولها الطبيعي في حالة الراحة. وهذه الظاهره قد تكون  من اسبابها مشاركة الانقباض الثابت (النشط) التي تضاف الى الشد الحادث في العضلة (الاثارة الكهربائية الثابتة). </a:t>
            </a:r>
            <a:endParaRPr lang="en-US" sz="2400" b="1" dirty="0" smtClean="0">
              <a:latin typeface="Arial" pitchFamily="34" charset="0"/>
              <a:cs typeface="Arial" pitchFamily="34" charset="0"/>
            </a:endParaRPr>
          </a:p>
          <a:p>
            <a:pPr lvl="0" algn="just" rtl="1" eaLnBrk="0" fontAlgn="base" hangingPunct="0">
              <a:spcBef>
                <a:spcPct val="0"/>
              </a:spcBef>
              <a:spcAft>
                <a:spcPct val="0"/>
              </a:spcAft>
              <a:buFontTx/>
              <a:buChar char="•"/>
              <a:tabLst>
                <a:tab pos="457200" algn="l"/>
              </a:tabLst>
            </a:pPr>
            <a:r>
              <a:rPr lang="ar-IQ" sz="2400" b="1" dirty="0" smtClean="0">
                <a:latin typeface="Calibri" pitchFamily="34" charset="0"/>
                <a:ea typeface="Calibri" pitchFamily="34" charset="0"/>
                <a:cs typeface="Arial" pitchFamily="34" charset="0"/>
              </a:rPr>
              <a:t>أي ان العضلة تنتج شغل اكبر كلما زادت مسافة عملها وفق القانون التالي:</a:t>
            </a:r>
            <a:endParaRPr lang="en-US" sz="2400" b="1" dirty="0" smtClean="0">
              <a:latin typeface="Arial" pitchFamily="34" charset="0"/>
              <a:cs typeface="Arial" pitchFamily="34" charset="0"/>
            </a:endParaRPr>
          </a:p>
          <a:p>
            <a:pPr lvl="0" algn="just" rtl="1" eaLnBrk="0" fontAlgn="base" hangingPunct="0">
              <a:spcBef>
                <a:spcPct val="0"/>
              </a:spcBef>
              <a:spcAft>
                <a:spcPct val="0"/>
              </a:spcAft>
              <a:buFontTx/>
              <a:buChar char="•"/>
              <a:tabLst>
                <a:tab pos="457200" algn="l"/>
              </a:tabLst>
            </a:pPr>
            <a:r>
              <a:rPr lang="ar-IQ" sz="2400" b="1" dirty="0" smtClean="0">
                <a:latin typeface="Calibri" pitchFamily="34" charset="0"/>
                <a:ea typeface="Calibri" pitchFamily="34" charset="0"/>
                <a:cs typeface="Arial" pitchFamily="34" charset="0"/>
              </a:rPr>
              <a:t>شغل العضلة = قوتها × مسافة عملها </a:t>
            </a:r>
            <a:endParaRPr lang="ar-IQ" sz="24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85800" y="152400"/>
            <a:ext cx="74676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Char char="•"/>
              <a:tabLst>
                <a:tab pos="457200" algn="l"/>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مثال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457200" algn="l"/>
              </a:tabLst>
            </a:pPr>
            <a:r>
              <a:rPr kumimoji="0" lang="ar-SA"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العضلة التي تستخدم في سحب الرجل بقوة للخلف هي العضلة الألوية الكبرى ،حيث لايحتاج الشخص عند المشي على ارض مستوية الى دفع الأرض بقوة كبيرة ، لكن اذا أراد صعود منحدر شديد الميل ، فانه ينحني أوتوماتيكيا للإمام و هذا الانحناء يزيد طول هذه العضلة مما يولد </a:t>
            </a: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شغل </a:t>
            </a:r>
            <a:r>
              <a:rPr kumimoji="0" lang="ar-SA"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قوة عالي  (كما لاحظنا زيادة طول العضلة الى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120</a:t>
            </a:r>
            <a:r>
              <a:rPr kumimoji="0" lang="ar-SA"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شكل يوضح </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العلاقة بين الطول والقوة في العضلة</a:t>
            </a:r>
            <a:r>
              <a:rPr kumimoji="0" lang="en-US" sz="2400" b="1" i="0" u="none" strike="noStrike" cap="none" normalizeH="0" baseline="0" dirty="0" smtClean="0">
                <a:ln>
                  <a:noFill/>
                </a:ln>
                <a:solidFill>
                  <a:schemeClr val="tx1"/>
                </a:solidFill>
                <a:effectLst/>
                <a:latin typeface="Arial" pitchFamily="34" charset="0"/>
                <a:cs typeface="Arial" pitchFamily="34" charset="0"/>
              </a:rPr>
              <a:t> </a:t>
            </a:r>
          </a:p>
        </p:txBody>
      </p:sp>
      <p:pic>
        <p:nvPicPr>
          <p:cNvPr id="3" name="Picture 2"/>
          <p:cNvPicPr/>
          <p:nvPr/>
        </p:nvPicPr>
        <p:blipFill>
          <a:blip r:embed="rId2" cstate="print"/>
          <a:srcRect/>
          <a:stretch>
            <a:fillRect/>
          </a:stretch>
        </p:blipFill>
        <p:spPr bwMode="auto">
          <a:xfrm>
            <a:off x="914400" y="3124200"/>
            <a:ext cx="73152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533400" y="304800"/>
            <a:ext cx="8229600" cy="5638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534985"/>
            <a:ext cx="8382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Char char="•"/>
              <a:tabLst>
                <a:tab pos="457200" algn="l"/>
                <a:tab pos="685800" algn="l"/>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من الناحية الميكانيكية هناك شغل يرتبط ببذل قوة من العضلة والمسافة التي يحققها فعل هذه القوة اثناء الاطالة، ولما كانت العضلة في جسم الانسان لها ميزة مطاطية ، فأن الاطالة العضلية تعني ان المسافة التي تعمل بها العضلة تكون اكبر مما هي في حالة ارتخاء، لذا فالميزة المطاطية تعطي ناتج اكبر لشغل العضلة وكما يلي</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 pos="685800" algn="l"/>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اذا كانت القوة القصوية للعضله الرباعيه الفخذية هي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500</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نيوتن وطولها الحقيقي كان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0.30</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متر ، فاذا امتطت العضلة لضعف طولها مع احتفاظها بنفس القوة طبعا فما ناتج الشغل العضلي في الحالتين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 pos="685800" algn="l"/>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نقول ان شغل العضله في الحالة الاولى =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500</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0.30</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150</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جول</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 pos="685800" algn="l"/>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وشغل العضله في الحاله الثانية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500</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0.60</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300</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جول</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 pos="685800" algn="l"/>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وقد اشارت بعض الدراسات الى انه من الممكن ان تنتج العضلة اقصى حدود لشغل العضلة عندما تكون في حالة امتطاط بـ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120</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 من حالتها الطبيعية.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 pos="685800" algn="l"/>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وعندما يرتبط الشغل العضلي الناتج من الامتطاط والقوة  بالزمن المنجز فان ذلك</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 pos="685800" algn="l"/>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يعني قدرة العضلة  على انجاز شغل عضلي بوحدة الزمن  ووحدة قياسة    نيوتن . متر وهي </a:t>
            </a:r>
            <a:endParaRPr kumimoji="0" lang="ar-IQ"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935686"/>
            <a:ext cx="81534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tab pos="457200" algn="l"/>
                <a:tab pos="685800" algn="l"/>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تعني قدرة العضلية الناتجة عن الامتطاط =مسافة عمل العضلة×قوتها÷الزمن</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 pos="685800" algn="l"/>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وهذ القدرة الناتجة من جراء امتطاط العضلة تحدث اثناء الوضع التحضيري للمهارة بدلالة قوتها ومسافة عملها وزمنه.(تقلص لامركزي)</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 pos="685800" algn="l"/>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والقدرة العضلية التي ترتبط بالعزم العضلي والزمن باعتبار ان العزم يساوي القوة في المسافة العمودي وبذلك تكون القدرة العضلية هي:</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 pos="685800" algn="l"/>
              </a:tabLst>
            </a:pPr>
            <a:r>
              <a:rPr kumimoji="0" lang="ar-IQ" sz="24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القدرة العضلية = العزم ÷ الزمن  </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باعتبار ان العزم هو قوة × مسافة وهذا هو بالواقع مقياس القدرة العضلية لان حركات اجزاء جسم الانسان مرتبطة بالعزوم وزمن العمل من جهة ، والتي تحدث في القسم الرئيسي للمهارة(تقلص مركزي)</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 pos="685800" algn="l"/>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اما </a:t>
            </a:r>
            <a:r>
              <a:rPr kumimoji="0" lang="ar-IQ" sz="24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القدرة الميكانيكية  = الشغل الميكانيكي ÷الزمن </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بدلالة القوة المبذولة على جسم لقطع مسافة محددة وبزمن معين</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 pos="685800" algn="l"/>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وبذلك يمكن ان يعطينا قانون القدرة العضلية مؤشرا على كفاءة العضلة وعملها عند تطبيق المهارات الرياضية لاعداد برامج التدريب والتأهيل لزيادة كفاءتها بالتاكيد على تطوير قوة العضلة وهي في اقصى امتطاط من اجل زيادة شغلها ونقصان زمن العمل  وبالتالي زيادة قدرتها . لاحظ الشكل </a:t>
            </a:r>
            <a:endParaRPr kumimoji="0" lang="ar-IQ"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228600"/>
            <a:ext cx="8001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Char char="•"/>
              <a:tabLst>
                <a:tab pos="457200" algn="l"/>
                <a:tab pos="685800" algn="l"/>
              </a:tabLst>
            </a:pP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يمكن الحصول على أفضل النتائج عن طريق، أولا مد الذراع إلى ابعد مايمكن بوساطة أسلوب التمطية السلبية (المجاميع العضلية التي تمدد يجب ان تكون في حالة راحة) ، والخطوة الآتية هي محاولة تقليص هذه المجموعة العضلية الممتطه لعدة ثواني (6 ثواني) بينما تحاول القوى الخارجية (زميل ، الرجلين) من منع حدوث أية حركة في المفصل ( مقاومة)، لذا يكون الشد في العضلة شد ثابت مع أقصى امتطاط لها</a:t>
            </a:r>
            <a:r>
              <a:rPr kumimoji="0" 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وتكون القدرة المطاطية = مسافة العضلة ×الزمن  بدلالة مسافة عمل العضلة وقوتها </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cstate="print"/>
          <a:srcRect/>
          <a:stretch>
            <a:fillRect/>
          </a:stretch>
        </p:blipFill>
        <p:spPr bwMode="auto">
          <a:xfrm>
            <a:off x="1219200" y="3810000"/>
            <a:ext cx="61722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85800" y="457200"/>
            <a:ext cx="8001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مثال للقدرة العضلية:</a:t>
            </a:r>
            <a:endParaRPr kumimoji="0" lang="en-US" sz="2400" b="1" i="0" u="none" strike="noStrike" cap="none" normalizeH="0" baseline="0" dirty="0" smtClean="0">
              <a:ln>
                <a:noFill/>
              </a:ln>
              <a:solidFill>
                <a:srgbClr val="FF0000"/>
              </a:solidFill>
              <a:effectLst/>
              <a:latin typeface="Arial" pitchFamily="34" charset="0"/>
              <a:cs typeface="Arial" pitchFamily="34" charset="0"/>
            </a:endParaRPr>
          </a:p>
          <a:p>
            <a:pPr marL="0" marR="0" lvl="0" indent="45720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اذا كانت المقاومة 2 كغم وتبعد 0,60 م، وكان بعد القوة 0,045 م فما هي القوة المطلوبة للتغلب على المقاومة؟ والقدرة اذاكان زمن الاداء 0,40ث:</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القدرة = العزم÷الزمن              ع ق = ع مق           ق×0,045=2×0,60      ق=31,11 كغم</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القدرة= 31,11×0,045 ÷ 0,40         القدرة =3,5 واط  القدرة بدلالة العزم  والزمن</a:t>
            </a:r>
          </a:p>
          <a:p>
            <a:pPr marL="0" marR="0" lvl="0" indent="457200" algn="just" defTabSz="914400" rtl="1" eaLnBrk="0" fontAlgn="base" latinLnBrk="0" hangingPunct="0">
              <a:lnSpc>
                <a:spcPct val="100000"/>
              </a:lnSpc>
              <a:spcBef>
                <a:spcPct val="0"/>
              </a:spcBef>
              <a:spcAft>
                <a:spcPct val="0"/>
              </a:spcAft>
              <a:buClrTx/>
              <a:buSzTx/>
              <a:buFontTx/>
              <a:buNone/>
              <a:tabLst/>
            </a:pPr>
            <a:endParaRPr kumimoji="0" lang="ar-IQ"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914400" y="3505200"/>
            <a:ext cx="7467600" cy="2677656"/>
          </a:xfrm>
          <a:prstGeom prst="rect">
            <a:avLst/>
          </a:prstGeom>
        </p:spPr>
        <p:txBody>
          <a:bodyPr wrap="square">
            <a:spAutoFit/>
          </a:bodyPr>
          <a:lstStyle/>
          <a:p>
            <a:pPr algn="just" rtl="1"/>
            <a:r>
              <a:rPr lang="ar-IQ" sz="2800" dirty="0" smtClean="0"/>
              <a:t> =90 نيوتن</a:t>
            </a:r>
            <a:r>
              <a:rPr lang="ar-IQ" sz="2800" baseline="30000" dirty="0" smtClean="0"/>
              <a:t>    </a:t>
            </a:r>
            <a:endParaRPr lang="en-US" sz="2800" dirty="0" smtClean="0"/>
          </a:p>
          <a:p>
            <a:pPr algn="just" rtl="1"/>
            <a:r>
              <a:rPr lang="ar-IQ" sz="2800" b="1" dirty="0" smtClean="0"/>
              <a:t>فالشغل المنجز = الوزن  </a:t>
            </a:r>
            <a:r>
              <a:rPr lang="en-US" sz="2800" b="1" dirty="0" smtClean="0"/>
              <a:t>x</a:t>
            </a:r>
            <a:r>
              <a:rPr lang="ar-IQ" sz="2800" b="1" dirty="0" smtClean="0"/>
              <a:t>السرعة</a:t>
            </a:r>
            <a:r>
              <a:rPr lang="en-US" sz="2800" b="1" dirty="0" smtClean="0"/>
              <a:t>x </a:t>
            </a:r>
            <a:r>
              <a:rPr lang="ar-IQ" sz="2800" b="1" dirty="0" smtClean="0"/>
              <a:t>الزمن           </a:t>
            </a:r>
            <a:endParaRPr lang="en-US" sz="2800" dirty="0" smtClean="0"/>
          </a:p>
          <a:p>
            <a:pPr algn="just" rtl="1"/>
            <a:r>
              <a:rPr lang="ar-IQ" sz="2800" baseline="30000" dirty="0" smtClean="0"/>
              <a:t>   </a:t>
            </a:r>
            <a:r>
              <a:rPr lang="ar-IQ" sz="2800" dirty="0" smtClean="0"/>
              <a:t>فالشغل المنجز =  90 نت × 6م/ث×4 ث= 2160 جول  (نيوتن .م.ثا</a:t>
            </a:r>
            <a:r>
              <a:rPr lang="ar-IQ" sz="2800" baseline="30000" dirty="0" smtClean="0"/>
              <a:t>2</a:t>
            </a:r>
            <a:r>
              <a:rPr lang="ar-IQ" sz="2800" dirty="0" smtClean="0"/>
              <a:t>)</a:t>
            </a:r>
            <a:endParaRPr lang="en-US" sz="2800" dirty="0" smtClean="0"/>
          </a:p>
          <a:p>
            <a:pPr algn="just" rtl="1"/>
            <a:r>
              <a:rPr lang="ar-IQ" sz="2800" dirty="0" smtClean="0"/>
              <a:t>القدرة = الشغل / الزمن </a:t>
            </a:r>
            <a:endParaRPr lang="en-US" sz="2800" dirty="0" smtClean="0"/>
          </a:p>
          <a:p>
            <a:pPr algn="just" rtl="1"/>
            <a:r>
              <a:rPr lang="ar-IQ" sz="2800" dirty="0" smtClean="0"/>
              <a:t>القدرة      =    2160÷4 =540 واط      بدلالة الشغل والزمن</a:t>
            </a:r>
            <a:r>
              <a:rPr lang="en-US" sz="2800" b="1" dirty="0" smtClean="0">
                <a:latin typeface="Arial" pitchFamily="34" charset="0"/>
                <a:cs typeface="Arial" pitchFamily="34" charset="0"/>
              </a:rPr>
              <a:t> </a:t>
            </a:r>
            <a:endParaRPr lang="ar-IQ"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149199"/>
            <a:ext cx="8382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IQ" sz="28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التعرف على مستوى القوة المطلقة  والقوة النسبية لبعض المهارات على وفق قيمها يمكن ان تعطي مؤشر لحدوث اصابة</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القوة المطلقة : هي القوة القصوية لمجموعة عضلية معينة ( مثل المجاميع العضلية العاملة في الذراعين او الرجلين.. الخ)</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القوة النسبية :  هي القوة المطلقة لمجموعة عضلية معينة مقسوم على </a:t>
            </a:r>
            <a:r>
              <a:rPr lang="ar-IQ" sz="2800" dirty="0" smtClean="0">
                <a:latin typeface="Calibri" pitchFamily="34" charset="0"/>
                <a:ea typeface="Calibri" pitchFamily="34" charset="0"/>
                <a:cs typeface="Arial" pitchFamily="34" charset="0"/>
              </a:rPr>
              <a:t>وزن </a:t>
            </a:r>
            <a:r>
              <a:rPr kumimoji="0" lang="ar-IQ"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الجسم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تحدث الاصابة اذا كان ناتج قسمة القوة المطلقة على كتلة الجسم  اقل من 1،(اي اذا كان قيمة القوة النسبية اقل من 1)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(قانون    س = ق ن/ك)   يمكن الاستدلال به على القوة النسبية</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لاعب لعبة قتالية  كتلتة 80 كغم ونسبة كتلة ذراعه  0,06 % من كتلة جسمه، فاذا كان زمن الاداء اللحظي 0,41 ث وسرعة ذراعه 4,85 م \ ث؟ فما مقدار القوة التي يسلطها على الخصم ؟ وهل تمثل قوة مؤثرة ام لا؟</a:t>
            </a:r>
            <a:endParaRPr kumimoji="0" lang="ar-IQ"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81000" y="199579"/>
            <a:ext cx="81534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Char char="•"/>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س = ق ن \ ك        4,85 = (ق × 0,41 )\ 4,8</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ق 556,448 نت   ( 56,780 كغم )(0,709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BW</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هذه القوة هي غير مؤثر لانها تمثل نسبة اقل وزن الجسم الذي يسلط الى الخصم باعتبار ان الخصم يساوي وزنه وزن اللاعب  لذا يجب ان تكون سرعة الذراع والجذع اعلى بكثير من سرعتها في المثال اعلاه لكي تكون الضربة مؤثرة في الخصم ولكي نتجنب اي اصابة تتعرض لها عضلات اللاعب. </a:t>
            </a:r>
            <a:endPar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لذلك يجب</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وضع إختبارات القدرات البدنية</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 </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وا</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لأداء الفني</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عن طريق المتغيرات البيوميكانيكية</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والتي من الممكن التعرف من خلالها على واقع مستوى اللاعب ، والتي قد تسبب له من إصابات محتملة إذا لم يكون هذا اللاعب على مستوى عالي من البناء البدني ، والفني</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من أجل ا</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لوقاية من</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الإصابة</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للاعبين</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الذين</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يعانون من بعض الآلام</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البسيطة</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بالظهر أو الكتف أو الركبة أو المرفق</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والتي من الممكن أن تؤدي إلى إصابات محتملة</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وبالتالي وضع تدريبات بدنية لتطوير</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العزوم و</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القوة</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المطلقة والنسبية</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وفق هذه المؤشرات ذات العلاقة بالقوة ، والوزن بإعتبارها العامل الرئيسي المقاوم للعوامل الخارجية فضلا عن تدريبات مهارية لتطوير الأداء الفني للمهارات المختارة التي ستنفذ من خلالها هذه التدريبات</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  </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لرفع الكفاءة البدنية للوقاية من الإصابات</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وبالتالي الإرتقاء بمستوى اللاعبين</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863665"/>
            <a:ext cx="80772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Char char="•"/>
              <a:tabLst/>
            </a:pPr>
            <a:r>
              <a:rPr kumimoji="0" lang="ar-IQ" sz="24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النقل الحركي بدلالة تناقص الطاقة الميكانيكية في حركات القفز</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ترتبط قيمة النقل الحركي بمتغيرات لها علاقة مباشرة بالاداء الفني الصحيح الذي يتحقق لحظات الارتقاء للقفز في جميع الفعاليات والمهارات ، والقانون الذي يحدد ذلك هو</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(النقل الحركي = زاوية الطيران ÷ تناقص الطاقة الميكانيكية)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ولما كانت زاوية الطيران لحظة الارتقاء تقريبا ثابتة وترجع قيمتها الى نوع المسابقة لذا فكلما كان تناقص الطاقة بين لحظتي الاستناد والدفع بقيمة قليلة فان مؤشر النقل يكون بقيمة كبيرة على شرط ان تكون قيمة زاوية الطيران بقيمة متقاربة، لذا فكبر تناقص الطاقة الميكانيكية سيسبب نقصان قيمة النقل الحركي وهذا النقصان يؤدي الى خلل في انسيابية الاداء والذي يعني وجود قطع بين مرحلتي الاستناد والدفع ، وهذا القطع يعني حصول توقف غير مرغوب والذي يؤدي الى حدوث مشاكل في عمل العضلات القائمة بالعمل ، لاحظ الشكل التالي:</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304800" y="457200"/>
            <a:ext cx="8458200" cy="6019800"/>
          </a:xfrm>
          <a:prstGeom prst="rect">
            <a:avLst/>
          </a:prstGeom>
          <a:noFill/>
          <a:ln w="9525">
            <a:noFill/>
            <a:miter lim="800000"/>
            <a:headEnd/>
            <a:tailEnd/>
          </a:ln>
          <a:effectLst/>
        </p:spPr>
      </p:pic>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418133"/>
            <a:ext cx="7696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IQ" sz="24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مؤشرتغير الزخم عند الهبوط</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تغير الزخم مؤشر للانسيابية الجيدة، وكلما كبر هذا المؤشر فانه يشير الى وجود خطأ فني في تسلسل الاداء ، لكن عند الهبوط من الاجهزة الى الارض فان كبر هذا المؤشر يعد دليلا على الهبوط الامن البعيد عن شبح الاصابة واذا حدث ان كان العكس فان ذلك سوف يسبب حتما اصابة مباشرة،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مثال : لاعب جمناستك كتلته 60 كغم وكانت سرعة هبوطه من العقلة لغاية وصوله الارض هي 7,5م/ث ، وعند ملامسه الارض اصبحت سرعته النهائية 2م/ث من لحظة مس الارض لغاية توقفه فهل كان هبوطة امناً.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ارتفاع الهبوط كان 2,87م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تغير الزخم = (زخم 2  - زخم1)(120- 450)=  - 330 كغم.م.ث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الهبوط هنا جدا امن لان تغير الزخم كبير وبذلك يكون احتمال الاصابة جدا قليل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لاحظ الشكل للاعب العقلة الذي يوضح هذا المؤشر</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48073"/>
            <a:ext cx="868680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ar-IQ" sz="2800" b="1" dirty="0" smtClean="0">
                <a:latin typeface="Arial" pitchFamily="34" charset="0"/>
                <a:ea typeface="Calibri" pitchFamily="34" charset="0"/>
                <a:cs typeface="Arial" pitchFamily="34" charset="0"/>
              </a:rPr>
              <a:t>- </a:t>
            </a:r>
            <a:r>
              <a:rPr kumimoji="0" lang="ar-IQ" sz="28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أنواع الروافع في جسم الانسان </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عند التحدث عن الروافع في جسم الانسان نجد أنها تتكون من روافع داخل جسم الانسان وروافع خارج جسم الانسان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IQ"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النوع الاول من الروافع : وفيه تعمل القوتان في نفس الاتجاه ويقع محور الدوران بينهما(الجذع –الرقبة )ويمكن ان يوجد هذا النوع بأختلاف طبيعة حركة الجسم.</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النوع الثاني من الروافع:  والذي تعمل فيه القوتان في أتجاهين مختلفين وفي نفس الوقت توجد نقطتا تأثيرهما في جهة واحدة من محور الدوران  اي المفصل مثل حركتي الساعد والعضد والساق والفخذ عند المد.</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النوع الثالث من الروافع : يظر غالبا عند تعامل الانسان مع ثقل خارجي يحمله أذ تكون نقطة تأثير المقاومة في الوسط بين نقطة تأثير القوة ومحور الدوران.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38200" y="416749"/>
            <a:ext cx="7848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Char char="•"/>
              <a:tabLst>
                <a:tab pos="1011238" algn="l"/>
              </a:tabLst>
            </a:pPr>
            <a:r>
              <a:rPr kumimoji="0" lang="ar-IQ"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قوة الارتطام هي واحدة من القوى الخارجية التي تسبب اصابة مباشرة اذا ماتم تجاهلها بالتدريب او المسابقة :</a:t>
            </a:r>
            <a:endParaRPr kumimoji="0" lang="en-US" sz="2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1011238" algn="l"/>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فمثلا  شخص كتلته 60 </a:t>
            </a:r>
            <a:r>
              <a:rPr kumimoji="0" lang="ar-IQ" sz="2400" b="1"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كغم</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يصطدم بسرعة 6</a:t>
            </a:r>
            <a:r>
              <a:rPr kumimoji="0" lang="ar-IQ" sz="2400" b="1"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م/ث</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ويرتفع مسافة1,5 </a:t>
            </a:r>
            <a:r>
              <a:rPr kumimoji="0" lang="ar-IQ" sz="2400" b="1"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متر</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خلال 0,25</a:t>
            </a:r>
            <a:r>
              <a:rPr kumimoji="0" lang="ar-IQ" sz="2400" b="1"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ث</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 احسب القوة الناتجة عن ارتطام؟</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1011238" algn="l"/>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القوة = الكتلة × التعجيل</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1011238" algn="l"/>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=60 كغم × 6م/ث  /0,25 </a:t>
            </a:r>
            <a:r>
              <a:rPr kumimoji="0" lang="ar-IQ" sz="2400" b="1"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ث</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1011238" algn="l"/>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=1440 </a:t>
            </a:r>
            <a:r>
              <a:rPr kumimoji="0" lang="ar-IQ" sz="2400" b="1"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نيوتن</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1011238" algn="l"/>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(وبما ان وزن الجسم هو 60كغم×9,8</a:t>
            </a:r>
            <a:r>
              <a:rPr kumimoji="0" lang="ar-IQ" sz="2400" b="1"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نيوتن</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فانه يكون قد تعرض اللاعب نتيجة تصادمه بالارض لقوة تساوي اكثر من ضعف وزنه تقريبا لان وزنه يساوي 9,8×60=588 </a:t>
            </a:r>
            <a:r>
              <a:rPr kumimoji="0" lang="ar-IQ" sz="2400" b="1"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نيوتن</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بحوالي 264 </a:t>
            </a:r>
            <a:r>
              <a:rPr kumimoji="0" lang="ar-IQ" sz="2400" b="1"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نيوتن</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1011238" algn="l"/>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وهذا الموضوع يؤكد على اهمية امتصاص سرعة الجسم لحظة مس الارض بشكل صحيح من اجل تجنب القوة التي يتعرض لها الجسم اثناء الهبوط وهذا يتطلب معرفة وقياس كمية القوة التي يتعرض لها الرياضي من اجل اتخاذ الاجراءات التدريبية المناسبة .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011238" algn="l"/>
              </a:tabLst>
            </a:pP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135300"/>
            <a:ext cx="82296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Char char="•"/>
              <a:tabLst/>
            </a:pPr>
            <a:r>
              <a:rPr kumimoji="0" lang="ar-IQ"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علاقة القوة بالسرعة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العلاقة الكلاسيكية بين القوة والسرعة للشد المركزي وتطويره في نسيج العضلة هي من اوائل الوصايا لهيل 1938 العلاقة بين القوة المركزة المسلطة عن طريق العضلة والسرعة التي عندما تكون العضلة قادرة على التقصير هي علاقة عكسية وكما واضح في قسم من المنحني الاسفل ودرجة الانقباض الايزومتري كما في الشكل السابق ، عندما تزيد العضلة الشد المركز ضد الحمل العالي فسرعة تقصير العضلة يجب ان تكون سريعة نسبيا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فعلاقة القوة بالسرعة لا تتضمن ماهو غير ممكن لتحريك مقاومة ثقيلة في سرعة قصوى . العضلة الاقوى هي المقدار الاكبر للشد الايزومتري الاقصى . العضلة الاقوى هي المقدار الاكبر للشد الايزومتري الاقصة وهذا هو كمية القصور للقوة التي تولد قبل الاطالة عندما تكون المقاومة في ازدياد اي ان الشكل العام لمنحني السرعة والقوة سيبقى نفسه بغض النظر عن مقدار الشد الايزومتري الاقصى .</a:t>
            </a: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46710"/>
            <a:ext cx="86868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tab pos="2619375" algn="l"/>
              </a:tabLst>
            </a:pP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العلاقة بين الطول والقوة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619375" algn="l"/>
              </a:tabLst>
            </a:pPr>
            <a:r>
              <a:rPr kumimoji="0" lang="ar-S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مقدار القوة الايزومترية القصوى للعضلة قادرة على الانتاج جزئيا بالاعتماد على طول العضلة في الياف العضلة المفردة وتحضيرات العضلة المنعزلة فتولد القوة يكون في ذروتها عندما  تكول العضلة في طول الراحة الطبيعي لا ممدودة ولا منقبضة وعندما يزداد طول العضلة او يقل دون طول الراحة فالقوة القصوى للعضلة ستنخفض ثم بعد ذلك تشكيل المنحني الناقوسي الشكل في داخل جسم الانسان فأن قابلية توليد القوة ستزداد عندما تتمدد العضلة قليل ، تنتج العضلات الليفية المتوازية امتدادات قصوى فوق طول الراحة فقط , أما العضلات ذات الليف المستعرض فتنتج أمتدادات قصوى فوق طول الراحة فقط ، والعضلالت ذات الليف المستعرض تنتج امتدادات فيما بين 120%- 130% من طول الراحة ، هذه الظواهر نتيجة لمساهمة الاجزاء المرنة من العضلة بشكل أساسي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(SEC)</a:t>
            </a:r>
            <a:r>
              <a:rPr kumimoji="0" lang="ar-IQ"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والتي تضيف الى الشد الموجود في العضلة عندما تكون العضلة ممدودة كما موضح بالشكل أدناه والذي يبين طريقة زيادة الشد الاقصى بينما طول العضلة يؤدي وظيفته بالمساهمة الفعالة للجزء الانقباضي والمساهمة المؤثرة ل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SEC </a:t>
            </a:r>
            <a:r>
              <a:rPr kumimoji="0" lang="ar-IQ"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ول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PEC </a:t>
            </a:r>
            <a:r>
              <a:rPr kumimoji="0" lang="ar-IQ"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المشار اليهما .</a:t>
            </a:r>
            <a:endParaRPr kumimoji="0" lang="ar-IQ"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228601"/>
            <a:ext cx="86106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IQ"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علاقة القوة بالوزن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عندما تحفز العضلة فبعد أنتهاء فترة قليلة من الوقت تبدأ العضلة بزيادة الشد أشارة الى التأخير الميكانيكي الكهربائي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EMD</a:t>
            </a:r>
            <a:r>
              <a:rPr kumimoji="0" lang="ar-IQ"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فهذه الفترة من الوقت يعتقد أن هناك حاجة لها نتيجة للعنصر الانقباضي للعضلة لمد عنصر المرونة المتسلسل وبمرور الوقت فأن رخاوة العضلة تكون مفقودة ومرة يكون عنصر المرونة المتسلسل غير كافي ومن ثم زيادة مردودات الشد ومنافعه طول التأخير الميكانيكي الكهربائي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EMD</a:t>
            </a:r>
            <a:r>
              <a:rPr kumimoji="0" lang="ar-IQ"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بتنوع بشكل لافت للنظر بين عضلات البشر بقيم من 2 -100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MSE</a:t>
            </a:r>
            <a:r>
              <a:rPr kumimoji="0" lang="ar-IQ"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اكتشف الباحثون تتولد في العضلات بنسبة عالية من الالياف السريعة بالمقارنة مع العضلات ذات النسبة العالية للألياف البطيئة . ترتبط قوة الانقباض الاعلى مع التأخير الكهروميكانيكي الاقصر . العوامل مثل طول العضلة ونوع الانقباض وسرعته والتعب لاتظهر اي تأثير على التأخير الكهروميكانيكي الوقت المطلوب للعضلة لزيادة الشد الايزومتري ربما يكون ثانية كاملة تتبع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EMD</a:t>
            </a:r>
            <a:r>
              <a:rPr kumimoji="0" lang="ar-IQ"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اوقات زيادة القوة الاقصر مرتبطة بالنسبة العالية للألياف السريعة في العضلة وحالة التدريب. </a:t>
            </a:r>
            <a:endParaRPr kumimoji="0" lang="ar-IQ"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740614"/>
            <a:ext cx="838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011238" algn="l"/>
              </a:tabLst>
            </a:pPr>
            <a:r>
              <a:rPr kumimoji="0" lang="ar-IQ"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((واخيرا نلخص القوانين التي تستخدم للوقاية من الاصابات المحتملة))</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011238" algn="l"/>
              </a:tabLst>
            </a:pPr>
            <a:r>
              <a:rPr kumimoji="0" lang="ar-IQ"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القدرة العضلية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011238" algn="l"/>
              </a:tabLst>
            </a:pPr>
            <a:r>
              <a:rPr kumimoji="0" lang="ar-IQ"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عزم القوة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011238" algn="l"/>
              </a:tabLst>
            </a:pPr>
            <a:r>
              <a:rPr kumimoji="0" lang="ar-IQ"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تغير الزخم</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011238" algn="l"/>
              </a:tabLst>
            </a:pPr>
            <a:r>
              <a:rPr kumimoji="0" lang="ar-IQ"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القوة القصوى(المطلقة)</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011238" algn="l"/>
              </a:tabLst>
            </a:pPr>
            <a:r>
              <a:rPr kumimoji="0" lang="ar-IQ"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القوة النسبية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011238" algn="l"/>
              </a:tabLst>
            </a:pPr>
            <a:r>
              <a:rPr kumimoji="0" lang="ar-IQ"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مؤشر النقل الحركي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011238" algn="l"/>
              </a:tabLst>
            </a:pPr>
            <a:r>
              <a:rPr kumimoji="0" lang="ar-IQ"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الكفاءة البدنية </a:t>
            </a:r>
            <a:endParaRPr kumimoji="0" lang="ar-IQ"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r>
              <a:rPr lang="ar-IQ" sz="9600" dirty="0" smtClean="0">
                <a:latin typeface="Arabic Typesetting" pitchFamily="66" charset="-78"/>
                <a:cs typeface="Arabic Typesetting" pitchFamily="66" charset="-78"/>
              </a:rPr>
              <a:t>شكرا لحسن أصغائكم</a:t>
            </a:r>
            <a:endParaRPr lang="ar-IQ" sz="9600" dirty="0">
              <a:latin typeface="Arabic Typesetting" pitchFamily="66" charset="-78"/>
              <a:cs typeface="Arabic Typesetting" pitchFamily="66"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600" y="762000"/>
            <a:ext cx="75438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أن العتلة بغض النظر عن نوعها او صنفها يمكن ان تتوازن وذلك عندما يكون محصلة ضرب مقدار القوة في طول ذراعها مساوي لمحصلة ضرب مقدار المقاومة في طول ذراعها والتي تتحدد الفائدة الميكانيكية في تغيير أتجاه الحركة ويطلق على هذه القاعدة بقاعدة العتلات .فأذا علمنا بثلاث قيم من القيم الاربعة التي تتكون منها الرافعة في طرفي المعادلة يمكن ان نحصل على القيمة المجهولة التي نستطيع أن نتحكم بمقدارها لموازنة العتلة سواء من حيث المقدار أو طول الذراع لكل من القوة  ( الجهد )او المقاومة وبذلك فأن قانون العتلة او الرافعة يمكن ان يكتب كما يلي:</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عزم القوة = عزم المقاومة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القوة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x</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ذراعها   =   المقاومة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x</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ذراعها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مثال: أوجد مقدار القوة العضلية اللازمة للتغلب على المقاومة بلغت كتلتها (10 كغم ) تبعد عن نقطة الارتكاز(المحور) مسافة( 30 سم) علما بأن نقطة تأثير القوة عن الارتكاز يبعد (20 سم)</a:t>
            </a:r>
            <a:endParaRPr kumimoji="0" lang="ar-IQ" sz="24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600" y="398756"/>
            <a:ext cx="8153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الجـــــــــــــواب:</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القوة  </a:t>
            </a:r>
            <a:r>
              <a:rPr kumimoji="0" lang="en-US"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x </a:t>
            </a:r>
            <a:r>
              <a:rPr kumimoji="0" lang="ar-IQ"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ذراعها = المقاومة  </a:t>
            </a:r>
            <a:r>
              <a:rPr kumimoji="0" lang="en-US"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x </a:t>
            </a:r>
            <a:r>
              <a:rPr kumimoji="0" lang="ar-IQ"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ذراعها</a:t>
            </a:r>
            <a:endParaRPr kumimoji="0" lang="en-US" sz="24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ق </a:t>
            </a:r>
            <a:r>
              <a:rPr kumimoji="0" lang="en-US"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x</a:t>
            </a:r>
            <a:r>
              <a:rPr kumimoji="0" lang="ar-IQ"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20 = 10 </a:t>
            </a:r>
            <a:r>
              <a:rPr kumimoji="0" lang="en-US"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x</a:t>
            </a:r>
            <a:r>
              <a:rPr kumimoji="0" lang="ar-IQ"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30</a:t>
            </a:r>
            <a:endParaRPr kumimoji="0" lang="en-US" sz="24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ق= 15   </a:t>
            </a:r>
            <a:endParaRPr kumimoji="0" lang="en-US" sz="24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اننا مما ذكر يمكننا ان نخرج بنتائج هي:</a:t>
            </a:r>
            <a:endParaRPr kumimoji="0" lang="en-US" sz="24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في حالة أطالة ذراع المقاومة عن ذراع القوة يلزم لتعادلها قوة كبيرة نسبيا فعند أستخدامنا عتلة من النوع الاول فالواجب ان يتعادل الثقل مع القوة عندما يتساوى كلا من ذراع القوة وذراع المقاومة أما أذا تحرك محور الارتكاز بأتجاه القوة يؤدي ذلك الى أطالة ذراع المقاومة ونقصان في ذراع القوة وبذلك نحتاج الى قوة كبيرة اي اكبر من القوة الاصلية للتغلب على نفس المقاومة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ولهذا السبب فأن هذه القوة ستسبب حركة سريعة للمقاومة التي تعمل عليها بسبب كبر قيمتها مع زيادة ذراع المقاومة مثل رمي المطرقة وضرب كرة القدم بالرجل ,ويمكن الاستفادة من هذه المعلومات من قبل المدرب بعد فهمه للأساس العلمي في بناء الشدة التدريبية المطلوبة للتدريبب بأستخدام نظرية العزوم لتطوير القوة العضلية.</a:t>
            </a:r>
            <a:endParaRPr kumimoji="0" lang="ar-IQ"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85800" y="1476792"/>
            <a:ext cx="769620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Char char="•"/>
              <a:tabLst/>
            </a:pPr>
            <a:r>
              <a:rPr kumimoji="0" lang="ar-IQ"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عندما تكون ذراع القوة أكبر من ذراع المقاومة لزم لتعادل القوة والمقاومة قوة أقل نسبيا من المقاومة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من هذا كله نخرج بأستنتاج مفاده ان القوة على الذراع الطويلة في الرافعة يكون مكسبا للقوة (أقتصادا)والامثلة على ما تقدم عديدة فيما يخص أداء بعض الحركات الرياضية ومثال على ذلك:</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IQ"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حركة الذراع للاعب الكرة الطائرة في الضرب الساحق والارسال في التنس وعند أداء حركات الدورانات في العقلة وأجهزة الجمناستك المختلفة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531063"/>
            <a:ext cx="8229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الأصابات الرياضية وعلاقتها بأجراءات التدريب</a:t>
            </a:r>
            <a:endParaRPr kumimoji="0" lang="en-US"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لاشك أن من أهم المشكلات في التدريب الرياضي ما يعانيه اللاعبون من أصابات مفاجئة خلال مراحل الاعداد المختلفة فخروج اللاعب عن قمة مستواه الأدائي نتيجة الاصابات الرياضية أيا كان نوعها وأيا كانت فترة علاجها يعني الى جانب هبوط المستوى الأدائي أحتمال تكرار أصابة اللاعب مرة أخرى سواءفي نفس مكان الاصابة ومترتبة عليها خاصة أذا لم تكتمل مراحل علاج الأصابه أعادة أعداده أعادته للمستوى المطلوب منه وفقا لمتطلبات مراحل الاعداد للموسم الرياضي ، ولعل من أكثر الموضوعات التي تحتاج دراسة وتأني أكثر هو موضوع الأسباب التي تؤدي الى الاصابات من وجهة نظر البايوميكانيك وبمعنى أصح الأسباب الفيزياوية التي تؤثر على أنسجة الجسم البشري بأنواعها المختلفة (عضلات –أربطة – عظام) وتؤدي الى حدوث أعاقة ما في هذه الانسجة تمنع من تحقيق أعلى أداء وكفاءة ممكنة ، وأن ألمام المدرب المدرب واللاعب بتفاصيل البيئة الميكانيكية المحيطة بالأداء والتأثيرات المختلفة لمتغيرات هذه البيئة يعد من أهم مقومات تجنب عدد كبير من الاصابات الرياضية .، ومن</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203</TotalTime>
  <Words>5441</Words>
  <Application>Microsoft Office PowerPoint</Application>
  <PresentationFormat>On-screen Show (4:3)</PresentationFormat>
  <Paragraphs>187</Paragraphs>
  <Slides>56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شكرا لحسن أصغائكم</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dc:creator>
  <cp:lastModifiedBy>DR.Ahmed Saker</cp:lastModifiedBy>
  <cp:revision>60</cp:revision>
  <dcterms:created xsi:type="dcterms:W3CDTF">2006-08-16T00:00:00Z</dcterms:created>
  <dcterms:modified xsi:type="dcterms:W3CDTF">2019-12-24T23:26:25Z</dcterms:modified>
</cp:coreProperties>
</file>