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26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E5C167E-AE54-4FEF-B8B1-BD9DCF787BF5}" type="datetimeFigureOut">
              <a:rPr lang="ar-IQ" smtClean="0"/>
              <a:t>21/01/1441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B902F4-22F7-4E87-817E-97CE2C685BCC}" type="slidenum">
              <a:rPr lang="ar-IQ" smtClean="0"/>
              <a:t>‹#›</a:t>
            </a:fld>
            <a:endParaRPr lang="ar-IQ"/>
          </a:p>
        </p:txBody>
      </p:sp>
    </p:spTree>
    <p:extLst>
      <p:ext uri="{BB962C8B-B14F-4D97-AF65-F5344CB8AC3E}">
        <p14:creationId xmlns:p14="http://schemas.microsoft.com/office/powerpoint/2010/main" val="3968354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E5C167E-AE54-4FEF-B8B1-BD9DCF787BF5}" type="datetimeFigureOut">
              <a:rPr lang="ar-IQ" smtClean="0"/>
              <a:t>21/01/1441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B902F4-22F7-4E87-817E-97CE2C685BCC}" type="slidenum">
              <a:rPr lang="ar-IQ" smtClean="0"/>
              <a:t>‹#›</a:t>
            </a:fld>
            <a:endParaRPr lang="ar-IQ"/>
          </a:p>
        </p:txBody>
      </p:sp>
    </p:spTree>
    <p:extLst>
      <p:ext uri="{BB962C8B-B14F-4D97-AF65-F5344CB8AC3E}">
        <p14:creationId xmlns:p14="http://schemas.microsoft.com/office/powerpoint/2010/main" val="1473198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E5C167E-AE54-4FEF-B8B1-BD9DCF787BF5}" type="datetimeFigureOut">
              <a:rPr lang="ar-IQ" smtClean="0"/>
              <a:t>21/01/1441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B902F4-22F7-4E87-817E-97CE2C685BCC}" type="slidenum">
              <a:rPr lang="ar-IQ" smtClean="0"/>
              <a:t>‹#›</a:t>
            </a:fld>
            <a:endParaRPr lang="ar-IQ"/>
          </a:p>
        </p:txBody>
      </p:sp>
    </p:spTree>
    <p:extLst>
      <p:ext uri="{BB962C8B-B14F-4D97-AF65-F5344CB8AC3E}">
        <p14:creationId xmlns:p14="http://schemas.microsoft.com/office/powerpoint/2010/main" val="3641043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E5C167E-AE54-4FEF-B8B1-BD9DCF787BF5}" type="datetimeFigureOut">
              <a:rPr lang="ar-IQ" smtClean="0"/>
              <a:t>21/01/1441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B902F4-22F7-4E87-817E-97CE2C685BCC}" type="slidenum">
              <a:rPr lang="ar-IQ" smtClean="0"/>
              <a:t>‹#›</a:t>
            </a:fld>
            <a:endParaRPr lang="ar-IQ"/>
          </a:p>
        </p:txBody>
      </p:sp>
    </p:spTree>
    <p:extLst>
      <p:ext uri="{BB962C8B-B14F-4D97-AF65-F5344CB8AC3E}">
        <p14:creationId xmlns:p14="http://schemas.microsoft.com/office/powerpoint/2010/main" val="1386259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E5C167E-AE54-4FEF-B8B1-BD9DCF787BF5}" type="datetimeFigureOut">
              <a:rPr lang="ar-IQ" smtClean="0"/>
              <a:t>21/01/1441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B902F4-22F7-4E87-817E-97CE2C685BCC}" type="slidenum">
              <a:rPr lang="ar-IQ" smtClean="0"/>
              <a:t>‹#›</a:t>
            </a:fld>
            <a:endParaRPr lang="ar-IQ"/>
          </a:p>
        </p:txBody>
      </p:sp>
    </p:spTree>
    <p:extLst>
      <p:ext uri="{BB962C8B-B14F-4D97-AF65-F5344CB8AC3E}">
        <p14:creationId xmlns:p14="http://schemas.microsoft.com/office/powerpoint/2010/main" val="1589901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5C167E-AE54-4FEF-B8B1-BD9DCF787BF5}" type="datetimeFigureOut">
              <a:rPr lang="ar-IQ" smtClean="0"/>
              <a:t>21/01/1441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B902F4-22F7-4E87-817E-97CE2C685BCC}" type="slidenum">
              <a:rPr lang="ar-IQ" smtClean="0"/>
              <a:t>‹#›</a:t>
            </a:fld>
            <a:endParaRPr lang="ar-IQ"/>
          </a:p>
        </p:txBody>
      </p:sp>
    </p:spTree>
    <p:extLst>
      <p:ext uri="{BB962C8B-B14F-4D97-AF65-F5344CB8AC3E}">
        <p14:creationId xmlns:p14="http://schemas.microsoft.com/office/powerpoint/2010/main" val="3934221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E5C167E-AE54-4FEF-B8B1-BD9DCF787BF5}" type="datetimeFigureOut">
              <a:rPr lang="ar-IQ" smtClean="0"/>
              <a:t>21/01/1441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FB902F4-22F7-4E87-817E-97CE2C685BCC}" type="slidenum">
              <a:rPr lang="ar-IQ" smtClean="0"/>
              <a:t>‹#›</a:t>
            </a:fld>
            <a:endParaRPr lang="ar-IQ"/>
          </a:p>
        </p:txBody>
      </p:sp>
    </p:spTree>
    <p:extLst>
      <p:ext uri="{BB962C8B-B14F-4D97-AF65-F5344CB8AC3E}">
        <p14:creationId xmlns:p14="http://schemas.microsoft.com/office/powerpoint/2010/main" val="262076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E5C167E-AE54-4FEF-B8B1-BD9DCF787BF5}" type="datetimeFigureOut">
              <a:rPr lang="ar-IQ" smtClean="0"/>
              <a:t>21/01/1441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FB902F4-22F7-4E87-817E-97CE2C685BCC}" type="slidenum">
              <a:rPr lang="ar-IQ" smtClean="0"/>
              <a:t>‹#›</a:t>
            </a:fld>
            <a:endParaRPr lang="ar-IQ"/>
          </a:p>
        </p:txBody>
      </p:sp>
    </p:spTree>
    <p:extLst>
      <p:ext uri="{BB962C8B-B14F-4D97-AF65-F5344CB8AC3E}">
        <p14:creationId xmlns:p14="http://schemas.microsoft.com/office/powerpoint/2010/main" val="92573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E5C167E-AE54-4FEF-B8B1-BD9DCF787BF5}" type="datetimeFigureOut">
              <a:rPr lang="ar-IQ" smtClean="0"/>
              <a:t>21/01/1441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FB902F4-22F7-4E87-817E-97CE2C685BCC}" type="slidenum">
              <a:rPr lang="ar-IQ" smtClean="0"/>
              <a:t>‹#›</a:t>
            </a:fld>
            <a:endParaRPr lang="ar-IQ"/>
          </a:p>
        </p:txBody>
      </p:sp>
    </p:spTree>
    <p:extLst>
      <p:ext uri="{BB962C8B-B14F-4D97-AF65-F5344CB8AC3E}">
        <p14:creationId xmlns:p14="http://schemas.microsoft.com/office/powerpoint/2010/main" val="490318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C167E-AE54-4FEF-B8B1-BD9DCF787BF5}" type="datetimeFigureOut">
              <a:rPr lang="ar-IQ" smtClean="0"/>
              <a:t>21/01/1441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FB902F4-22F7-4E87-817E-97CE2C685BCC}" type="slidenum">
              <a:rPr lang="ar-IQ" smtClean="0"/>
              <a:t>‹#›</a:t>
            </a:fld>
            <a:endParaRPr lang="ar-IQ"/>
          </a:p>
        </p:txBody>
      </p:sp>
    </p:spTree>
    <p:extLst>
      <p:ext uri="{BB962C8B-B14F-4D97-AF65-F5344CB8AC3E}">
        <p14:creationId xmlns:p14="http://schemas.microsoft.com/office/powerpoint/2010/main" val="1784712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C167E-AE54-4FEF-B8B1-BD9DCF787BF5}" type="datetimeFigureOut">
              <a:rPr lang="ar-IQ" smtClean="0"/>
              <a:t>21/01/1441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FB902F4-22F7-4E87-817E-97CE2C685BCC}" type="slidenum">
              <a:rPr lang="ar-IQ" smtClean="0"/>
              <a:t>‹#›</a:t>
            </a:fld>
            <a:endParaRPr lang="ar-IQ"/>
          </a:p>
        </p:txBody>
      </p:sp>
    </p:spTree>
    <p:extLst>
      <p:ext uri="{BB962C8B-B14F-4D97-AF65-F5344CB8AC3E}">
        <p14:creationId xmlns:p14="http://schemas.microsoft.com/office/powerpoint/2010/main" val="235462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C167E-AE54-4FEF-B8B1-BD9DCF787BF5}" type="datetimeFigureOut">
              <a:rPr lang="ar-IQ" smtClean="0"/>
              <a:t>21/01/1441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FB902F4-22F7-4E87-817E-97CE2C685BCC}" type="slidenum">
              <a:rPr lang="ar-IQ" smtClean="0"/>
              <a:t>‹#›</a:t>
            </a:fld>
            <a:endParaRPr lang="ar-IQ"/>
          </a:p>
        </p:txBody>
      </p:sp>
    </p:spTree>
    <p:extLst>
      <p:ext uri="{BB962C8B-B14F-4D97-AF65-F5344CB8AC3E}">
        <p14:creationId xmlns:p14="http://schemas.microsoft.com/office/powerpoint/2010/main" val="1072027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E5C167E-AE54-4FEF-B8B1-BD9DCF787BF5}" type="datetimeFigureOut">
              <a:rPr lang="ar-IQ" smtClean="0"/>
              <a:t>21/01/1441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FB902F4-22F7-4E87-817E-97CE2C685BCC}" type="slidenum">
              <a:rPr lang="ar-IQ" smtClean="0"/>
              <a:t>‹#›</a:t>
            </a:fld>
            <a:endParaRPr lang="ar-IQ"/>
          </a:p>
        </p:txBody>
      </p:sp>
    </p:spTree>
    <p:extLst>
      <p:ext uri="{BB962C8B-B14F-4D97-AF65-F5344CB8AC3E}">
        <p14:creationId xmlns:p14="http://schemas.microsoft.com/office/powerpoint/2010/main" val="43817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0" i="0" u="none" strike="noStrike" baseline="0" smtClean="0">
                <a:latin typeface="Arial"/>
                <a:cs typeface="Arial"/>
              </a:rPr>
              <a:t>التعلم والتعليم</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26804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0" i="0" u="none" strike="noStrike" baseline="0" smtClean="0">
                <a:latin typeface="Arial"/>
                <a:cs typeface="Arial"/>
              </a:rPr>
              <a:t>تعريف التعلم من وجهة نظر العلماء:</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72939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cs typeface="Arial"/>
              </a:rPr>
              <a:t>بناء على ما تقدم، يمكن تعريف التعلم بأشكال مختلفة منها: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492937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rPr>
              <a:t>1.  </a:t>
            </a:r>
            <a:r>
              <a:rPr lang="ar-SA" b="0" i="0" u="none" strike="noStrike" baseline="0" smtClean="0">
                <a:latin typeface="Arial"/>
                <a:cs typeface="Arial"/>
              </a:rPr>
              <a:t>تعريف دود ورث: إن التعلم هو نشاط يقوم به الفرد ويؤثر في نشاطه المقبل.</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7740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rPr>
              <a:t>2.   </a:t>
            </a:r>
            <a:r>
              <a:rPr lang="ar-SA" b="0" i="0" u="none" strike="noStrike" baseline="0" smtClean="0">
                <a:latin typeface="Arial"/>
                <a:cs typeface="Arial"/>
              </a:rPr>
              <a:t>تعريف جيلفورد: إن التعلم هو أي تغيير في سلوك ناتج عن استشارة.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264054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rPr>
              <a:t>3.   </a:t>
            </a:r>
            <a:r>
              <a:rPr lang="ar-SA" b="0" i="0" u="none" strike="noStrike" baseline="0" smtClean="0">
                <a:latin typeface="Arial"/>
                <a:cs typeface="Arial"/>
              </a:rPr>
              <a:t>تعريف مَن: إن التعلم هو عبارة عن عملية تعديل في السلوك أو الخبرة.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92354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rPr>
              <a:t>4.   </a:t>
            </a:r>
            <a:r>
              <a:rPr lang="ar-SA" b="0" i="0" u="none" strike="noStrike" baseline="0" smtClean="0">
                <a:latin typeface="Arial"/>
                <a:cs typeface="Arial"/>
              </a:rPr>
              <a:t>تعريف جيتس: إن التعلم هو عملية اكتساب الوسائل المساعدة على إشباع الحاجات وتحقيق الأهداف وهو غالبا ما يأخذ أسلوب حل المشكلات.</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677420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rPr>
              <a:t>5.  </a:t>
            </a:r>
            <a:r>
              <a:rPr lang="ar-SA" b="0" i="0" u="none" strike="noStrike" baseline="0" smtClean="0">
                <a:latin typeface="Arial"/>
                <a:cs typeface="Arial"/>
              </a:rPr>
              <a:t>تعريف ماكجويس: إن التعلم كما تعنيه هو تغيير في الأداء يحدث مع شروط الممارسة.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032936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591635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0" i="0" u="none" strike="noStrike" baseline="0" smtClean="0">
                <a:latin typeface="Arial"/>
                <a:cs typeface="Arial"/>
              </a:rPr>
              <a:t>طبيعة التعلم:</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926754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cs typeface="Arial"/>
              </a:rPr>
              <a:t>التعلم نشاط ذاتي يقوم فيه المتعلم ليحصل على استجابات ويكوّن مواقف يستطيع بواسطتها أن يجابه كل ما قد يعترضه من مشاكل في الحياة.والمقصود بالعملية التربوية كلها إنما هو تمكين المتعلم من الحصول على الاستجابات المناسبة والواقف الملائمة.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30188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rPr>
              <a:t> </a:t>
            </a:r>
            <a:r>
              <a:rPr lang="ar-SA" b="0" i="0" u="none" strike="noStrike" baseline="0" smtClean="0">
                <a:latin typeface="Arial"/>
                <a:cs typeface="Arial"/>
              </a:rPr>
              <a:t>إن سلوك الكائن الحي، هو سلوك فطري ومكتسـب فالترفس في الطفل عند ميلاده، ليس مكتسبا، ولكنه فطري، إلا أن الطفل يتعلم تغيير ترفسه بطرق شتى كالتوقف عنه أو النفخ بالنار لإطفائها، ولكن هذه التغييرات تستند إلى عملية الترفس الفطرية، ومع أن كل سلوك مبدؤه فطري، إلا أنه يتقدم وينتظم بالممارسة. وحين يبلغ السلوك آخر حد من التغير بالممارسة، يصبح سلوكا مكتسبا. ويندر وجود سلوك مكتسب فطري بحت عند البالغ. ومما يدل على أن السلوك الفطري يعيبه التعديل كلما نضج لكائن الحي، ما نراه من محاولات الطفل لإشباع غريزة البحث عن الطعام وما نراه عند الرجل الراشد لإشباع نفس الغريزة. والواقع أن الطفل أو الأمر يصل إلى إشباع غريزة البحث عن الطعام عن طريق المحاولات العشوائية، فهو يتعثر ف حركاته، وقد تكون هذه الحركات بعيدة عن تحقيق الهدف المنشودة، وبتكرار العملية يحذف الطفل الحركات العشوائية والتي لا توصله إلى الهدف ويحل محلها الحركات المؤدية إلى الهدف/ فتصبح هذه العملية أضبط وموفرة الجهد والنشاط المبذول ومتجهة نحو الهدف مباشرة.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905165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61858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cs typeface="Arial"/>
              </a:rPr>
              <a:t>وما الطرق التربوية المختلفة والأعمال المدرسية (على اختلاف أنواعها) إلا وسائط تستثير المتعلم وتوجه عملياته التعليمية. وقيمة التعليمية، وقيمة هذه الطرائق والأعمال إنما تقاس بمقدار ما تستثير فاعلية المتعلم وتوصله إلى الاستجابات والمواقف التي يعتبرها المجتمع صحيحة. ومن هنا كان من الأهمية بمكان عظيم للمعلم أن يفهم كيفية تعلم الناس ذلك بأن قيامه بواجباته المهنية إنما يتوقف على فهمه هذا، وبدهي أننا لا نقصد بالتعلم تعلم المواضيع المدرسية فقط وإنما نريد بالتعلم كل ما يكوّن سلوك الفرد المميز له والذي يشمل –إلى جانب ما هو موروث- ما اكتسبه المتعلم من اتصاله بالبيئة. إن مواقف الفرد والقيم التي يؤمن بها ومظاهر اهتمامه ومختلف دوافعه وحوافزه تتوقف جميعا على خبرته في الحياة وإعداده لها.</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525889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558829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cs typeface="Arial"/>
              </a:rPr>
              <a:t>وإذا كان صحيحا أن استثارة الفرد وتمكينه من النشاط للتعلم ثم تركه لنفسه ليحل الكثير من مشاكله ويكسب خبرة ثمينة يفيد منها في مواجهة المشاكل المقبلة أمر مفيد جدا، فإنه صحيح أيضا أن في هذا إتلافا للوقت والجهد لا تسمح به حياتنا الحاضرة السريعة المتلاحقة من جهته، ومن جهة أخرى فقد لا يتوصل الفرد بنفسه إلى أحسن الطرق دوما. ولذلك كان لا بد من دلالة الطالب على خير هذه الطرق وأنجعها وأكثرها اقتصادا في الوقت والجهد لمواجهة الحياة ومصاعبها. والفرق كل الفرق هو بين أن تقدم هذه الخبرات للمتعلم جاهزة هينة وبين أن تهيأ له فرص الحصول عليها بنفسه تحت إشراف المعلم ومساعدته.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88410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66557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cs typeface="Arial"/>
              </a:rPr>
              <a:t>ومن هنا كان أم أهداف التربية والتعليم إنما هو خلق حاجات للتعلم في نفس الطفل ثم تهيئة فرص هذا التعلم له. إن مطالب البيئة هي التي تجعل سلوك المتعلمين متنوعا أو محدودا وذلك تبعا لغنى هذه البيئة أو فقدها. ثم إن المتعلم يعمل للحصول على المعرفة والمهارة الضرورتين لتحقيق أهدافه في بيئته وشتان بين من يعمل لتحقيق غاية وبين من يعمل طالبه في صياغة أهدافه وغاياته أولا، ومساعدته في الحصول على الوسائل والطرائق التي تحقق هذه الغايات ثانيا، ووصفه وذلك في كل ميدان من ميادين الحياة.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348062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896691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cs typeface="Arial"/>
              </a:rPr>
              <a:t>إن من واجب المدرسة أن تعمل على خلق أوضاع اجتماعية متنوعة وعديدة تشجع الطلاب على الإسهام فيها والإفادة منها وتؤدي بالتالي إلى خلق علاقات شخصية وأوضاع اجتماعية مرغوب فيها ونحن نستند في الطلب إلى حقيقتين: أولاهما أن قدرة الفرد على فهم الأوضاع الاجتماعية والاستجابة لها بشكل صحيح إنما تنتج عن مقدار الخبرة التي حصل عليها هذا الفرد بالتعامل مع الآخرين وعن تنوع هذه الخبرة. وثانيهما أن القدرة على تمييز العوامل الهامة والتفاصيل ذات القيمة في موقف أو وضع ما وكذلك القدرة على إدراك العلاقات بين هذه العوامل والتفاصيل ونقول أن هذه القدرة إنما تنمو بنتيجة التربية والممارسة، وهذا هو السبب في أن الإنسان حين يلاحظ أثر سلوكه وتصرفاته في استجابات الآخرين له فإنه يجنح إلى انتخاب أنماط من السلوك ولاجتماعية تفيده وتحقق غاياته.</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097613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801109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0" i="0" u="none" strike="noStrike" baseline="0" smtClean="0">
                <a:latin typeface="Arial"/>
                <a:cs typeface="Arial"/>
              </a:rPr>
              <a:t>عوامل التعلم:</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67678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92120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cs typeface="Arial"/>
              </a:rPr>
              <a:t>عوامل التعلم كثيرة، منها النضج والاستعداد والعزم والحوافز. . .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329179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471962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0" i="0" u="none" strike="noStrike" baseline="0" smtClean="0">
                <a:latin typeface="Arial"/>
              </a:rPr>
              <a:t>1 </a:t>
            </a:r>
            <a:r>
              <a:rPr lang="ar-SA" b="0" i="0" u="none" strike="noStrike" baseline="0" smtClean="0">
                <a:latin typeface="Arial"/>
                <a:cs typeface="Arial"/>
              </a:rPr>
              <a:t>النضج والتعلم:</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6833292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4149511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cs typeface="Arial"/>
              </a:rPr>
              <a:t>يتصل التعلم بالنضج اتصالا وثيقا حتى لقد ذهب بعض علماء النفس إلى حد اعتبار الكلمتين مترادفتين. والحق أن النضج والتعلم يساهمان كلاهما في نمو العضوية، ثم إن اشتمال التعلم على النمو أمر يتضح حين تذكر أن الحسن والقدرة على حل المشاكل من أصل عملية التعلم، على أن النضج نمـوٌ يحدث دون استثارة خاصة(كالتدريب والتمرن)، إن الكثير من الأعمال تظهر في سلوك الأطفال بالترتيب نفسه وفي الوقت عينه بالرغم من أن الأطفال قد عاشوا في محيطات مختلفة، ذلك بأن ظهور هذه الفاعلات متصل أوثق الصلة بنمو العضوية الفيزيولوجي، أما التعلم فهو تغير في السلوك متوقف على شروط استثارة خاصة، وهذا هو السبب في أن ما يتعلمه الطفل متوقف على طبيعة محيطه ونوع خبراته، ولذلك كله كان إصرار طفل ما بعض المهارات والقدرات الخاصة رهنا بالفرص التي هُيئت له لكي يتعلم مثل هذه المهارات والقدرات المعينة كما أنه رهن بمقدار التدرب ونوعه أكثر منه بنمو العضوية.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817974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0" i="0" u="none" strike="noStrike" baseline="0" smtClean="0">
                <a:latin typeface="Arial"/>
              </a:rPr>
              <a:t>2 </a:t>
            </a:r>
            <a:r>
              <a:rPr lang="ar-SA" b="0" i="0" u="none" strike="noStrike" baseline="0" smtClean="0">
                <a:latin typeface="Arial"/>
                <a:cs typeface="Arial"/>
              </a:rPr>
              <a:t>الاستعداد للتعلم:</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0087594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cs typeface="Arial"/>
              </a:rPr>
              <a:t>استعداد الطفل لتعلم أمر ما مرتبط أوثق الارتباط بنموه الجسدي والعقلي والعاطفي والاجتماعي. ولذلك كان حد الطفل العقلي ليس العامل الوحيد في تعلمه القراءة مثلا. بل إن نضج أجهزته الجسدية واهتمامه بالقراءة وخبرته السابقة وقدرته على الإفادة من الأفكار واستعمالها وقدرته على التفكير المجر البدائي وحل المشاكل البسيطة وقدرته على تذكر الأفكار وشكل الكلمات وأصواتها وغير ذلك من العوامل ذات العلاقة. . نقول: إن هذه العوامل جميعها هامة في تعلم القراءة؛ ومن الثابت أن التقدم في القراءة يتوقف على الخبرة والتدريب السابقين ولذلك كان لا بد من تهيئة الطفل للقراءة عن طريق التوجيه والتدريب وقد دلت بعض البحوث على أنه لا بد من عمر عقلي قدرة ست سنوات ونصف للبداية بالقراءة بداية مناسبة.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065184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0" i="0" u="none" strike="noStrike" baseline="0" smtClean="0">
                <a:latin typeface="Arial"/>
              </a:rPr>
              <a:t>3 </a:t>
            </a:r>
            <a:r>
              <a:rPr lang="ar-SA" b="0" i="0" u="none" strike="noStrike" baseline="0" smtClean="0">
                <a:latin typeface="Arial"/>
                <a:cs typeface="Arial"/>
              </a:rPr>
              <a:t>العزم على التعلم:</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1300402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cs typeface="Arial"/>
              </a:rPr>
              <a:t>عزم الإنسان على التعلم والحفظ والتذكر عام هام من عوامل تعلمه؛ إننا كثيرا ما نستطيع تذك أشياء كثيرة كانت على هامش انتباهنا، ولكنه صحيح أيضا أن هذا النوع من التعلم العارض لا يوثق به ولا بنتائجه. فقد دلت التجارب على عجز الإنسان عن تذكر الكثير من تفاصيل أشياء تعامل بها مرات كثيرة أو مشاهد رآها باستمرار، وفي هذا دليل على أنه أضمن للحفظ والتذكر أن ننتبه مباشرة ومنذ البداية للحقائق الهامة والمبادئ الأساسية والمهارات الضرورية.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3348250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0" i="0" u="none" strike="noStrike" baseline="0" smtClean="0">
                <a:latin typeface="Arial"/>
                <a:cs typeface="Arial"/>
              </a:rPr>
              <a:t>انا اتعلم يعنى انا اتلقى التعليم.</a:t>
            </a:r>
            <a:endParaRPr lang="en-US" b="0" i="0" u="none" strike="noStrike" baseline="0" smtClean="0">
              <a:latin typeface="Arial"/>
              <a:cs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3500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cs typeface="Arial"/>
              </a:rPr>
              <a:t>التعلم: هو العلم الذي يبحث في اكتشاف القوانين التي تحكم ظاهرة تغيير في سلوك الأفراد والتعلم عملية مقصودة تتميز من القوانين التي يكشف عنها علم التعليم، فالتعلم علم والتعليم تكنولوجيا من حيث أن التعليم تطبيق وتوظيف ما كشف عنه العلم من مواقف حياتية.</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798407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763073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cs typeface="Arial"/>
              </a:rPr>
              <a:t>معنى التعلم: هو من المفاهيم الأساسية في مجال علم النفس وإنه ليس من السهل وضع تعريف محدد لمفهوم التعلم وذلك بسبب أننا لا نستطيع أن نلاحظ عملية التعلم ذاتها بشكل مباشر ولا يمكن اعتبارها وحدة منفصلة أو دراستها بشكل منعزل ، فالتعليم ينظر إليه على أنه من العمليات الافتراضية يستدل عليها من ملاحظة السلوك ويمكن تعريف التعليم على النحو الآتي:- </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040138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560332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0" i="0" u="none" strike="noStrike" baseline="0" smtClean="0">
                <a:latin typeface="Arial"/>
              </a:rPr>
              <a:t>"</a:t>
            </a:r>
            <a:r>
              <a:rPr lang="ar-SA" b="0" i="0" u="none" strike="noStrike" baseline="0" smtClean="0">
                <a:latin typeface="Arial"/>
                <a:cs typeface="Arial"/>
              </a:rPr>
              <a:t>التعلم هو عملية تغيير شبه دائم في سلوك الفرد لا يلاحظ ملاحظة مباشرة ولكن يستدل عليه من الأداء أو السلوك الذي يتصوره الفرد وينشأ نتيجة الممارسة لما يظهر في تغيير أداء الفرد"</a:t>
            </a: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266554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ar-SA" b="0" i="0" u="none" strike="noStrike" baseline="0" smtClean="0">
              <a:latin typeface="Arial"/>
            </a:endParaRPr>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28069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1308</Words>
  <Application>Microsoft Office PowerPoint</Application>
  <PresentationFormat>On-screen Show (4:3)</PresentationFormat>
  <Paragraphs>27</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التعلم والتعليم</vt:lpstr>
      <vt:lpstr> إن سلوك الكائن الحي، هو سلوك فطري ومكتسـب فالترفس في الطفل عند ميلاده، ليس مكتسبا، ولكنه فطري، إلا أن الطفل يتعلم تغيير ترفسه بطرق شتى كالتوقف عنه أو النفخ بالنار لإطفائها، ولكن هذه التغييرات تستند إلى عملية الترفس الفطرية، ومع أن كل سلوك مبدؤه فطري، إلا أنه يتقدم وينتظم بالممارسة. وحين يبلغ السلوك آخر حد من التغير بالممارسة، يصبح سلوكا مكتسبا. ويندر وجود سلوك مكتسب فطري بحت عند البالغ. ومما يدل على أن السلوك الفطري يعيبه التعديل كلما نضج لكائن الحي، ما نراه من محاولات الطفل لإشباع غريزة البحث عن الطعام وما نراه عند الرجل الراشد لإشباع نفس الغريزة. والواقع أن الطفل أو الأمر يصل إلى إشباع غريزة البحث عن الطعام عن طريق المحاولات العشوائية، فهو يتعثر ف حركاته، وقد تكون هذه الحركات بعيدة عن تحقيق الهدف المنشودة، وبتكرار العملية يحذف الطفل الحركات العشوائية والتي لا توصله إلى الهدف ويحل محلها الحركات المؤدية إلى الهدف/ فتصبح هذه العملية أضبط وموفرة الجهد والنشاط المبذول ومتجهة نحو الهدف مباشرة. </vt:lpstr>
      <vt:lpstr>PowerPoint Presentation</vt:lpstr>
      <vt:lpstr>التعلم: هو العلم الذي يبحث في اكتشاف القوانين التي تحكم ظاهرة تغيير في سلوك الأفراد والتعلم عملية مقصودة تتميز من القوانين التي يكشف عنها علم التعليم، فالتعلم علم والتعليم تكنولوجيا من حيث أن التعليم تطبيق وتوظيف ما كشف عنه العلم من مواقف حياتية.</vt:lpstr>
      <vt:lpstr>PowerPoint Presentation</vt:lpstr>
      <vt:lpstr>معنى التعلم: هو من المفاهيم الأساسية في مجال علم النفس وإنه ليس من السهل وضع تعريف محدد لمفهوم التعلم وذلك بسبب أننا لا نستطيع أن نلاحظ عملية التعلم ذاتها بشكل مباشر ولا يمكن اعتبارها وحدة منفصلة أو دراستها بشكل منعزل ، فالتعليم ينظر إليه على أنه من العمليات الافتراضية يستدل عليها من ملاحظة السلوك ويمكن تعريف التعليم على النحو الآتي:- </vt:lpstr>
      <vt:lpstr>PowerPoint Presentation</vt:lpstr>
      <vt:lpstr>"التعلم هو عملية تغيير شبه دائم في سلوك الفرد لا يلاحظ ملاحظة مباشرة ولكن يستدل عليه من الأداء أو السلوك الذي يتصوره الفرد وينشأ نتيجة الممارسة لما يظهر في تغيير أداء الفرد"</vt:lpstr>
      <vt:lpstr>PowerPoint Presentation</vt:lpstr>
      <vt:lpstr>تعريف التعلم من وجهة نظر العلماء:</vt:lpstr>
      <vt:lpstr>بناء على ما تقدم، يمكن تعريف التعلم بأشكال مختلفة منها:</vt:lpstr>
      <vt:lpstr>1.  تعريف دود ورث: إن التعلم هو نشاط يقوم به الفرد ويؤثر في نشاطه المقبل.</vt:lpstr>
      <vt:lpstr>2.   تعريف جيلفورد: إن التعلم هو أي تغيير في سلوك ناتج عن استشارة.</vt:lpstr>
      <vt:lpstr>3.   تعريف مَن: إن التعلم هو عبارة عن عملية تعديل في السلوك أو الخبرة.</vt:lpstr>
      <vt:lpstr>4.   تعريف جيتس: إن التعلم هو عملية اكتساب الوسائل المساعدة على إشباع الحاجات وتحقيق الأهداف وهو غالبا ما يأخذ أسلوب حل المشكلات.</vt:lpstr>
      <vt:lpstr>5.  تعريف ماكجويس: إن التعلم كما تعنيه هو تغيير في الأداء يحدث مع شروط الممارسة. </vt:lpstr>
      <vt:lpstr>PowerPoint Presentation</vt:lpstr>
      <vt:lpstr>طبيعة التعلم:</vt:lpstr>
      <vt:lpstr>التعلم نشاط ذاتي يقوم فيه المتعلم ليحصل على استجابات ويكوّن مواقف يستطيع بواسطتها أن يجابه كل ما قد يعترضه من مشاكل في الحياة.والمقصود بالعملية التربوية كلها إنما هو تمكين المتعلم من الحصول على الاستجابات المناسبة والواقف الملائمة.</vt:lpstr>
      <vt:lpstr>PowerPoint Presentation</vt:lpstr>
      <vt:lpstr>وما الطرق التربوية المختلفة والأعمال المدرسية (على اختلاف أنواعها) إلا وسائط تستثير المتعلم وتوجه عملياته التعليمية. وقيمة التعليمية، وقيمة هذه الطرائق والأعمال إنما تقاس بمقدار ما تستثير فاعلية المتعلم وتوصله إلى الاستجابات والمواقف التي يعتبرها المجتمع صحيحة. ومن هنا كان من الأهمية بمكان عظيم للمعلم أن يفهم كيفية تعلم الناس ذلك بأن قيامه بواجباته المهنية إنما يتوقف على فهمه هذا، وبدهي أننا لا نقصد بالتعلم تعلم المواضيع المدرسية فقط وإنما نريد بالتعلم كل ما يكوّن سلوك الفرد المميز له والذي يشمل –إلى جانب ما هو موروث- ما اكتسبه المتعلم من اتصاله بالبيئة. إن مواقف الفرد والقيم التي يؤمن بها ومظاهر اهتمامه ومختلف دوافعه وحوافزه تتوقف جميعا على خبرته في الحياة وإعداده لها.</vt:lpstr>
      <vt:lpstr>PowerPoint Presentation</vt:lpstr>
      <vt:lpstr>وإذا كان صحيحا أن استثارة الفرد وتمكينه من النشاط للتعلم ثم تركه لنفسه ليحل الكثير من مشاكله ويكسب خبرة ثمينة يفيد منها في مواجهة المشاكل المقبلة أمر مفيد جدا، فإنه صحيح أيضا أن في هذا إتلافا للوقت والجهد لا تسمح به حياتنا الحاضرة السريعة المتلاحقة من جهته، ومن جهة أخرى فقد لا يتوصل الفرد بنفسه إلى أحسن الطرق دوما. ولذلك كان لا بد من دلالة الطالب على خير هذه الطرق وأنجعها وأكثرها اقتصادا في الوقت والجهد لمواجهة الحياة ومصاعبها. والفرق كل الفرق هو بين أن تقدم هذه الخبرات للمتعلم جاهزة هينة وبين أن تهيأ له فرص الحصول عليها بنفسه تحت إشراف المعلم ومساعدته.</vt:lpstr>
      <vt:lpstr>PowerPoint Presentation</vt:lpstr>
      <vt:lpstr>ومن هنا كان أم أهداف التربية والتعليم إنما هو خلق حاجات للتعلم في نفس الطفل ثم تهيئة فرص هذا التعلم له. إن مطالب البيئة هي التي تجعل سلوك المتعلمين متنوعا أو محدودا وذلك تبعا لغنى هذه البيئة أو فقدها. ثم إن المتعلم يعمل للحصول على المعرفة والمهارة الضرورتين لتحقيق أهدافه في بيئته وشتان بين من يعمل لتحقيق غاية وبين من يعمل طالبه في صياغة أهدافه وغاياته أولا، ومساعدته في الحصول على الوسائل والطرائق التي تحقق هذه الغايات ثانيا، ووصفه وذلك في كل ميدان من ميادين الحياة.</vt:lpstr>
      <vt:lpstr>PowerPoint Presentation</vt:lpstr>
      <vt:lpstr>إن من واجب المدرسة أن تعمل على خلق أوضاع اجتماعية متنوعة وعديدة تشجع الطلاب على الإسهام فيها والإفادة منها وتؤدي بالتالي إلى خلق علاقات شخصية وأوضاع اجتماعية مرغوب فيها ونحن نستند في الطلب إلى حقيقتين: أولاهما أن قدرة الفرد على فهم الأوضاع الاجتماعية والاستجابة لها بشكل صحيح إنما تنتج عن مقدار الخبرة التي حصل عليها هذا الفرد بالتعامل مع الآخرين وعن تنوع هذه الخبرة. وثانيهما أن القدرة على تمييز العوامل الهامة والتفاصيل ذات القيمة في موقف أو وضع ما وكذلك القدرة على إدراك العلاقات بين هذه العوامل والتفاصيل ونقول أن هذه القدرة إنما تنمو بنتيجة التربية والممارسة، وهذا هو السبب في أن الإنسان حين يلاحظ أثر سلوكه وتصرفاته في استجابات الآخرين له فإنه يجنح إلى انتخاب أنماط من السلوك ولاجتماعية تفيده وتحقق غاياته.</vt:lpstr>
      <vt:lpstr>PowerPoint Presentation</vt:lpstr>
      <vt:lpstr>عوامل التعلم:</vt:lpstr>
      <vt:lpstr>عوامل التعلم كثيرة، منها النضج والاستعداد والعزم والحوافز. . . </vt:lpstr>
      <vt:lpstr>PowerPoint Presentation</vt:lpstr>
      <vt:lpstr>1 النضج والتعلم:</vt:lpstr>
      <vt:lpstr>PowerPoint Presentation</vt:lpstr>
      <vt:lpstr>يتصل التعلم بالنضج اتصالا وثيقا حتى لقد ذهب بعض علماء النفس إلى حد اعتبار الكلمتين مترادفتين. والحق أن النضج والتعلم يساهمان كلاهما في نمو العضوية، ثم إن اشتمال التعلم على النمو أمر يتضح حين تذكر أن الحسن والقدرة على حل المشاكل من أصل عملية التعلم، على أن النضج نمـوٌ يحدث دون استثارة خاصة(كالتدريب والتمرن)، إن الكثير من الأعمال تظهر في سلوك الأطفال بالترتيب نفسه وفي الوقت عينه بالرغم من أن الأطفال قد عاشوا في محيطات مختلفة، ذلك بأن ظهور هذه الفاعلات متصل أوثق الصلة بنمو العضوية الفيزيولوجي، أما التعلم فهو تغير في السلوك متوقف على شروط استثارة خاصة، وهذا هو السبب في أن ما يتعلمه الطفل متوقف على طبيعة محيطه ونوع خبراته، ولذلك كله كان إصرار طفل ما بعض المهارات والقدرات الخاصة رهنا بالفرص التي هُيئت له لكي يتعلم مثل هذه المهارات والقدرات المعينة كما أنه رهن بمقدار التدرب ونوعه أكثر منه بنمو العضوية.</vt:lpstr>
      <vt:lpstr>2 الاستعداد للتعلم:</vt:lpstr>
      <vt:lpstr>استعداد الطفل لتعلم أمر ما مرتبط أوثق الارتباط بنموه الجسدي والعقلي والعاطفي والاجتماعي. ولذلك كان حد الطفل العقلي ليس العامل الوحيد في تعلمه القراءة مثلا. بل إن نضج أجهزته الجسدية واهتمامه بالقراءة وخبرته السابقة وقدرته على الإفادة من الأفكار واستعمالها وقدرته على التفكير المجر البدائي وحل المشاكل البسيطة وقدرته على تذكر الأفكار وشكل الكلمات وأصواتها وغير ذلك من العوامل ذات العلاقة. . نقول: إن هذه العوامل جميعها هامة في تعلم القراءة؛ ومن الثابت أن التقدم في القراءة يتوقف على الخبرة والتدريب السابقين ولذلك كان لا بد من تهيئة الطفل للقراءة عن طريق التوجيه والتدريب وقد دلت بعض البحوث على أنه لا بد من عمر عقلي قدرة ست سنوات ونصف للبداية بالقراءة بداية مناسبة.</vt:lpstr>
      <vt:lpstr>3 العزم على التعلم:</vt:lpstr>
      <vt:lpstr>عزم الإنسان على التعلم والحفظ والتذكر عام هام من عوامل تعلمه؛ إننا كثيرا ما نستطيع تذك أشياء كثيرة كانت على هامش انتباهنا، ولكنه صحيح أيضا أن هذا النوع من التعلم العارض لا يوثق به ولا بنتائجه. فقد دلت التجارب على عجز الإنسان عن تذكر الكثير من تفاصيل أشياء تعامل بها مرات كثيرة أو مشاهد رآها باستمرار، وفي هذا دليل على أنه أضمن للحفظ والتذكر أن ننتبه مباشرة ومنذ البداية للحقائق الهامة والمبادئ الأساسية والمهارات الضرورية.</vt:lpstr>
      <vt:lpstr>انا اتعلم يعنى انا اتلقى التعليم.</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التعلم والتعليم</dc:title>
  <dc:creator>DR.Ahmed Saker</dc:creator>
  <cp:lastModifiedBy>DR.Ahmed Saker</cp:lastModifiedBy>
  <cp:revision>1</cp:revision>
  <dcterms:created xsi:type="dcterms:W3CDTF">2019-09-20T08:41:09Z</dcterms:created>
  <dcterms:modified xsi:type="dcterms:W3CDTF">2019-09-20T08:43:13Z</dcterms:modified>
</cp:coreProperties>
</file>