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6" d="100"/>
          <a:sy n="36" d="100"/>
        </p:scale>
        <p:origin x="-14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CC0E593-E963-43BC-8F7E-40AC46996B50}" type="datetimeFigureOut">
              <a:rPr lang="ar-IQ" smtClean="0"/>
              <a:t>01/06/1441</a:t>
            </a:fld>
            <a:endParaRPr lang="ar-IQ"/>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33786F7-2E24-4BC6-8D9A-6370C580D3F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C0E593-E963-43BC-8F7E-40AC46996B50}" type="datetimeFigureOut">
              <a:rPr lang="ar-IQ" smtClean="0"/>
              <a:t>01/06/1441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733786F7-2E24-4BC6-8D9A-6370C580D3F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CC0E593-E963-43BC-8F7E-40AC46996B50}" type="datetimeFigureOut">
              <a:rPr lang="ar-IQ" smtClean="0"/>
              <a:t>01/06/1441</a:t>
            </a:fld>
            <a:endParaRPr lang="ar-IQ"/>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IQ"/>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33786F7-2E24-4BC6-8D9A-6370C580D3F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C0E593-E963-43BC-8F7E-40AC46996B50}" type="datetimeFigureOut">
              <a:rPr lang="ar-IQ" smtClean="0"/>
              <a:t>01/06/1441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733786F7-2E24-4BC6-8D9A-6370C580D3F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CC0E593-E963-43BC-8F7E-40AC46996B50}" type="datetimeFigureOut">
              <a:rPr lang="ar-IQ" smtClean="0"/>
              <a:t>01/06/1441</a:t>
            </a:fld>
            <a:endParaRPr lang="ar-IQ"/>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33786F7-2E24-4BC6-8D9A-6370C580D3F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CC0E593-E963-43BC-8F7E-40AC46996B50}" type="datetimeFigureOut">
              <a:rPr lang="ar-IQ" smtClean="0"/>
              <a:t>01/06/1441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733786F7-2E24-4BC6-8D9A-6370C580D3F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CC0E593-E963-43BC-8F7E-40AC46996B50}" type="datetimeFigureOut">
              <a:rPr lang="ar-IQ" smtClean="0"/>
              <a:t>01/06/1441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733786F7-2E24-4BC6-8D9A-6370C580D3F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CC0E593-E963-43BC-8F7E-40AC46996B50}" type="datetimeFigureOut">
              <a:rPr lang="ar-IQ" smtClean="0"/>
              <a:t>01/06/1441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733786F7-2E24-4BC6-8D9A-6370C580D3F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CC0E593-E963-43BC-8F7E-40AC46996B50}" type="datetimeFigureOut">
              <a:rPr lang="ar-IQ" smtClean="0"/>
              <a:t>01/06/1441</a:t>
            </a:fld>
            <a:endParaRPr lang="ar-IQ"/>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IQ"/>
          </a:p>
        </p:txBody>
      </p:sp>
      <p:sp>
        <p:nvSpPr>
          <p:cNvPr id="4" name="Slide Number Placeholder 3"/>
          <p:cNvSpPr>
            <a:spLocks noGrp="1"/>
          </p:cNvSpPr>
          <p:nvPr>
            <p:ph type="sldNum" sz="quarter" idx="12"/>
          </p:nvPr>
        </p:nvSpPr>
        <p:spPr/>
        <p:txBody>
          <a:bodyPr/>
          <a:lstStyle>
            <a:extLst/>
          </a:lstStyle>
          <a:p>
            <a:fld id="{733786F7-2E24-4BC6-8D9A-6370C580D3F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CC0E593-E963-43BC-8F7E-40AC46996B50}" type="datetimeFigureOut">
              <a:rPr lang="ar-IQ" smtClean="0"/>
              <a:t>01/06/1441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733786F7-2E24-4BC6-8D9A-6370C580D3F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CC0E593-E963-43BC-8F7E-40AC46996B50}" type="datetimeFigureOut">
              <a:rPr lang="ar-IQ" smtClean="0"/>
              <a:t>01/06/1441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733786F7-2E24-4BC6-8D9A-6370C580D3FF}" type="slidenum">
              <a:rPr lang="ar-IQ" smtClean="0"/>
              <a:t>‹#›</a:t>
            </a:fld>
            <a:endParaRPr lang="ar-IQ"/>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CC0E593-E963-43BC-8F7E-40AC46996B50}" type="datetimeFigureOut">
              <a:rPr lang="ar-IQ" smtClean="0"/>
              <a:t>01/06/1441</a:t>
            </a:fld>
            <a:endParaRPr lang="ar-IQ"/>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33786F7-2E24-4BC6-8D9A-6370C580D3F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0298" y="500042"/>
            <a:ext cx="7143768" cy="2868168"/>
          </a:xfrm>
        </p:spPr>
        <p:txBody>
          <a:bodyPr/>
          <a:lstStyle/>
          <a:p>
            <a:pPr algn="ctr"/>
            <a:r>
              <a:rPr lang="ar-IQ" dirty="0" smtClean="0"/>
              <a:t>جلمعة بغداد</a:t>
            </a:r>
            <a:br>
              <a:rPr lang="ar-IQ" dirty="0" smtClean="0"/>
            </a:br>
            <a:r>
              <a:rPr lang="ar-IQ" dirty="0" smtClean="0"/>
              <a:t>كلية العلوم الاسلامية</a:t>
            </a:r>
            <a:br>
              <a:rPr lang="ar-IQ" dirty="0" smtClean="0"/>
            </a:br>
            <a:r>
              <a:rPr lang="ar-IQ" sz="3200" b="0" dirty="0" smtClean="0"/>
              <a:t>قسم العلوم المالية والمصرفية </a:t>
            </a:r>
            <a:br>
              <a:rPr lang="ar-IQ" sz="3200" b="0" dirty="0" smtClean="0"/>
            </a:br>
            <a:r>
              <a:rPr lang="ar-IQ" sz="3200" b="0" dirty="0" smtClean="0"/>
              <a:t>الاسلامية</a:t>
            </a:r>
            <a:r>
              <a:rPr lang="ar-IQ" dirty="0" smtClean="0"/>
              <a:t/>
            </a:r>
            <a:br>
              <a:rPr lang="ar-IQ" dirty="0" smtClean="0"/>
            </a:br>
            <a:endParaRPr lang="ar-IQ" dirty="0"/>
          </a:p>
        </p:txBody>
      </p:sp>
      <p:sp>
        <p:nvSpPr>
          <p:cNvPr id="3" name="Subtitle 2"/>
          <p:cNvSpPr>
            <a:spLocks noGrp="1"/>
          </p:cNvSpPr>
          <p:nvPr>
            <p:ph type="subTitle" idx="1"/>
          </p:nvPr>
        </p:nvSpPr>
        <p:spPr>
          <a:xfrm>
            <a:off x="1571604" y="4000504"/>
            <a:ext cx="5114778" cy="1101248"/>
          </a:xfrm>
        </p:spPr>
        <p:txBody>
          <a:bodyPr>
            <a:normAutofit/>
          </a:bodyPr>
          <a:lstStyle/>
          <a:p>
            <a:pPr algn="ctr"/>
            <a:r>
              <a:rPr lang="ar-IQ" sz="2800" dirty="0" smtClean="0"/>
              <a:t>محاضرات في مادة</a:t>
            </a:r>
          </a:p>
          <a:p>
            <a:pPr algn="ctr"/>
            <a:r>
              <a:rPr lang="ar-IQ" sz="2800" dirty="0" smtClean="0"/>
              <a:t>البنوك الاسلامية</a:t>
            </a:r>
            <a:endParaRPr lang="ar-IQ" sz="2800" dirty="0"/>
          </a:p>
        </p:txBody>
      </p:sp>
      <p:sp>
        <p:nvSpPr>
          <p:cNvPr id="4" name="TextBox 3"/>
          <p:cNvSpPr txBox="1"/>
          <p:nvPr/>
        </p:nvSpPr>
        <p:spPr>
          <a:xfrm>
            <a:off x="285720" y="6000768"/>
            <a:ext cx="1500198" cy="584775"/>
          </a:xfrm>
          <a:prstGeom prst="rect">
            <a:avLst/>
          </a:prstGeom>
          <a:noFill/>
        </p:spPr>
        <p:txBody>
          <a:bodyPr wrap="square" rtlCol="1">
            <a:spAutoFit/>
          </a:bodyPr>
          <a:lstStyle/>
          <a:p>
            <a:r>
              <a:rPr lang="ar-IQ" sz="3200" dirty="0" smtClean="0"/>
              <a:t>د.سناء</a:t>
            </a:r>
            <a:endParaRPr lang="ar-IQ"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7230"/>
            <a:ext cx="7239000" cy="965820"/>
          </a:xfrm>
        </p:spPr>
        <p:txBody>
          <a:bodyPr>
            <a:normAutofit fontScale="90000"/>
          </a:bodyPr>
          <a:lstStyle/>
          <a:p>
            <a:pPr algn="ctr"/>
            <a:r>
              <a:rPr lang="ar-SA" sz="5300" b="0" dirty="0" smtClean="0">
                <a:effectLst>
                  <a:outerShdw blurRad="38100" dist="38100" dir="2700000" algn="tl">
                    <a:srgbClr val="000000">
                      <a:alpha val="43137"/>
                    </a:srgbClr>
                  </a:outerShdw>
                </a:effectLst>
                <a:latin typeface="Andalus" pitchFamily="18" charset="-78"/>
                <a:cs typeface="Andalus" pitchFamily="18" charset="-78"/>
              </a:rPr>
              <a:t>((مفهوم البنك الاسلامي))</a:t>
            </a:r>
            <a:r>
              <a:rPr lang="en-US" dirty="0" smtClean="0"/>
              <a:t/>
            </a:r>
            <a:br>
              <a:rPr lang="en-US" dirty="0" smtClean="0"/>
            </a:br>
            <a:endParaRPr lang="ar-IQ" dirty="0"/>
          </a:p>
        </p:txBody>
      </p:sp>
      <p:sp>
        <p:nvSpPr>
          <p:cNvPr id="3" name="Content Placeholder 2"/>
          <p:cNvSpPr>
            <a:spLocks noGrp="1"/>
          </p:cNvSpPr>
          <p:nvPr>
            <p:ph idx="1"/>
          </p:nvPr>
        </p:nvSpPr>
        <p:spPr>
          <a:xfrm>
            <a:off x="457200" y="1214422"/>
            <a:ext cx="7543824" cy="5241314"/>
          </a:xfrm>
        </p:spPr>
        <p:txBody>
          <a:bodyPr>
            <a:normAutofit lnSpcReduction="10000"/>
          </a:bodyPr>
          <a:lstStyle/>
          <a:p>
            <a:r>
              <a:rPr lang="ar-SA" dirty="0" smtClean="0"/>
              <a:t>يعزى لفظ البنك اساسا الى كلمه ايطالية تعني المائده ,حيث كان الصيارفه يجلسون في الموانئ والاسواق للاتجار بالنقود وامامهم مناضد عليها نقودهم تسمى</a:t>
            </a:r>
            <a:r>
              <a:rPr lang="en-US" dirty="0" err="1" smtClean="0"/>
              <a:t>Banco</a:t>
            </a:r>
            <a:endParaRPr lang="en-US" dirty="0" smtClean="0"/>
          </a:p>
          <a:p>
            <a:r>
              <a:rPr lang="ar-SA" dirty="0" smtClean="0"/>
              <a:t>ومع تبلور العمل المصرفي ظهرت كلمه بنك </a:t>
            </a:r>
            <a:r>
              <a:rPr lang="en-US" dirty="0" smtClean="0"/>
              <a:t>Bank </a:t>
            </a:r>
            <a:r>
              <a:rPr lang="ar-SA" dirty="0" smtClean="0"/>
              <a:t>الانجليزية ويقابلها بالعربيه المصرف وهو في الفقه ماخوذ من الصرف وهو المكان الذي يتم فيه صرف النقود اي تبديلها بعضها ببعض والصرف لغه تعني تغيير الشيء من حاله الى حاله او ابداله بغيره وهو بيع النقد بالنقد.</a:t>
            </a:r>
            <a:endParaRPr lang="en-US" dirty="0" smtClean="0"/>
          </a:p>
          <a:p>
            <a:r>
              <a:rPr lang="ar-SA" dirty="0" smtClean="0"/>
              <a:t>ولعل استخدام كلمه بنك اشمل من كلمه مصرف لان البنك يقوم باكثر من عمليه الصرافه والتي لا تشكل جزء كبيرا من طبيعته المصرفيه المعاصره.</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239000" cy="6170008"/>
          </a:xfrm>
        </p:spPr>
        <p:txBody>
          <a:bodyPr>
            <a:normAutofit lnSpcReduction="10000"/>
          </a:bodyPr>
          <a:lstStyle/>
          <a:p>
            <a:r>
              <a:rPr lang="ar-SA" dirty="0" smtClean="0"/>
              <a:t>واما مفهوم البنوك الاسلاميه فقد عرفتها اتفاقية انشاء الاتحاد الدولي للبنوك الاسلامية بانها "تلك البنوك او المؤسسات التي ينص قانون انشائها ونظامها الاساسي صراحه على الالتزام بمبادئ الشريعه وعلى عدم التعامل بالفائده اخذا وعطاء".</a:t>
            </a:r>
            <a:endParaRPr lang="ar-IQ" dirty="0" smtClean="0"/>
          </a:p>
          <a:p>
            <a:endParaRPr lang="ar-IQ" dirty="0" smtClean="0"/>
          </a:p>
          <a:p>
            <a:r>
              <a:rPr lang="ar-SA" dirty="0" smtClean="0"/>
              <a:t>ولا شك ان هذا التعريف ناقص ولا يعكس خصائص واهداف النظام المصرفي الاسلامي ذالك ان هناك بنوك لا تتعامل بالربا مثل البنوك الزراعيه في الهند حاليا والبنوك التعاونيه في المانيا في الثلاثينات من القرن الماضي ولكنها مع هذا ليست بنوك اسلاميه لذلك يجب ان يعكس تعريف البنوك الاسلاميه اكثر من مجرد حصر التعامل بالمباح وعدم التعامل بالربا وانما ايضا تطبيق الاسلام بجميع اوامره ونواهيه وتحقيف اهدافه في مجالات عملها كافة.</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7239000" cy="5598504"/>
          </a:xfrm>
        </p:spPr>
        <p:txBody>
          <a:bodyPr>
            <a:normAutofit/>
          </a:bodyPr>
          <a:lstStyle/>
          <a:p>
            <a:pPr algn="ctr"/>
            <a:r>
              <a:rPr lang="ar-SA" sz="3200" dirty="0" smtClean="0">
                <a:solidFill>
                  <a:schemeClr val="tx2"/>
                </a:solidFill>
              </a:rPr>
              <a:t>وعلى الرغم من وجود عدد من التعاريف للبنك الاسلامي لانه يمكن تعريف البنك الاسلامي على انه" مؤسسة مالية نقدية تقوم بالاعمال والخدمات المالية والمصرفية وجذب الموارد النقدية وتوصيفها توضيفا فعالا يكفل نموها وتحقيق اقصى عائد منها وبما يحقق اهداف التنمية الاقتصادية والاجتماعية في اطار احكام الشريعة الاسلامية السمحة".</a:t>
            </a:r>
            <a:endParaRPr lang="ar-IQ"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7239000" cy="962998"/>
          </a:xfrm>
        </p:spPr>
        <p:txBody>
          <a:bodyPr>
            <a:noAutofit/>
          </a:bodyPr>
          <a:lstStyle/>
          <a:p>
            <a:pPr algn="ctr"/>
            <a:r>
              <a:rPr lang="ar-SA" sz="3200" b="0" dirty="0" smtClean="0">
                <a:effectLst>
                  <a:outerShdw blurRad="38100" dist="38100" dir="2700000" algn="tl">
                    <a:srgbClr val="000000">
                      <a:alpha val="43137"/>
                    </a:srgbClr>
                  </a:outerShdw>
                </a:effectLst>
              </a:rPr>
              <a:t>ويتضمن مفهوم البنوك الاسلامية عناصر اساسية هي</a:t>
            </a:r>
            <a:r>
              <a:rPr lang="en-US" sz="3200" b="0" dirty="0" smtClean="0">
                <a:effectLst>
                  <a:outerShdw blurRad="38100" dist="38100" dir="2700000" algn="tl">
                    <a:srgbClr val="000000">
                      <a:alpha val="43137"/>
                    </a:srgbClr>
                  </a:outerShdw>
                </a:effectLst>
              </a:rPr>
              <a:t/>
            </a:r>
            <a:br>
              <a:rPr lang="en-US" sz="3200" b="0" dirty="0" smtClean="0">
                <a:effectLst>
                  <a:outerShdw blurRad="38100" dist="38100" dir="2700000" algn="tl">
                    <a:srgbClr val="000000">
                      <a:alpha val="43137"/>
                    </a:srgbClr>
                  </a:outerShdw>
                </a:effectLst>
              </a:rPr>
            </a:br>
            <a:endParaRPr lang="ar-IQ" sz="3200" b="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85860"/>
            <a:ext cx="7472386" cy="5286412"/>
          </a:xfrm>
        </p:spPr>
        <p:txBody>
          <a:bodyPr>
            <a:normAutofit lnSpcReduction="10000"/>
          </a:bodyPr>
          <a:lstStyle/>
          <a:p>
            <a:r>
              <a:rPr lang="ar-SA" dirty="0" smtClean="0"/>
              <a:t>١.الالتزام بالشريعة الاسلامية من حيث عدم التعامل بالربا والالتزام بالاحلال والابتعاد عن الحرام.</a:t>
            </a:r>
            <a:endParaRPr lang="en-US" dirty="0" smtClean="0"/>
          </a:p>
          <a:p>
            <a:endParaRPr lang="en-US" dirty="0" smtClean="0"/>
          </a:p>
          <a:p>
            <a:r>
              <a:rPr lang="ar-SA" dirty="0" smtClean="0"/>
              <a:t>٢.حسن اختبار القائمين على اداره الاموال بهدف ضمان تنفيذ الاحكام الشرعية في المعاملات المصرفية.</a:t>
            </a:r>
            <a:endParaRPr lang="ar-IQ" dirty="0" smtClean="0"/>
          </a:p>
          <a:p>
            <a:endParaRPr lang="ar-IQ" dirty="0" smtClean="0"/>
          </a:p>
          <a:p>
            <a:r>
              <a:rPr lang="ar-SA" dirty="0" smtClean="0"/>
              <a:t>٣.الصراحه والصدق والشفافية في المعاملات حتى يتبين لعملاء البنك الاسلامي كيفية تحقيق الربح ومعدل العائد على اموالهم المستثمرة في البنك.</a:t>
            </a:r>
            <a:r>
              <a:rPr lang="en-US" dirty="0" smtClean="0"/>
              <a:t/>
            </a:r>
            <a:br>
              <a:rPr lang="en-US" dirty="0" smtClean="0"/>
            </a:br>
            <a:r>
              <a:rPr lang="en-US" dirty="0" smtClean="0"/>
              <a:t/>
            </a:r>
            <a:br>
              <a:rPr lang="en-US" dirty="0" smtClean="0"/>
            </a:br>
            <a:r>
              <a:rPr lang="en-US" dirty="0" smtClean="0"/>
              <a:t/>
            </a:r>
            <a:br>
              <a:rPr lang="en-US" dirty="0" smtClean="0"/>
            </a:b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857232"/>
            <a:ext cx="7239000" cy="5741380"/>
          </a:xfrm>
        </p:spPr>
        <p:txBody>
          <a:bodyPr/>
          <a:lstStyle/>
          <a:p>
            <a:r>
              <a:rPr lang="ar-SA" dirty="0" smtClean="0"/>
              <a:t>٤.تنميه الوعي الادخاري وعدم حبس المال واكتنازه والبحث عن مشروعات ذات جدوى اقتصادية للاستثنار فيها.</a:t>
            </a:r>
            <a:endParaRPr lang="ar-IQ" dirty="0" smtClean="0"/>
          </a:p>
          <a:p>
            <a:endParaRPr lang="en-US" dirty="0" smtClean="0"/>
          </a:p>
          <a:p>
            <a:r>
              <a:rPr lang="ar-SA" dirty="0" smtClean="0"/>
              <a:t>٥.تحقيق التوازن في مجالات الاستثمار المختلفة وفقا للاولويات الاسلامية الوارد ذكرها في الفصل الثالث الضروريات فالحاجات فالكماليات.</a:t>
            </a:r>
            <a:endParaRPr lang="ar-IQ" dirty="0" smtClean="0"/>
          </a:p>
          <a:p>
            <a:endParaRPr lang="ar-IQ" dirty="0" smtClean="0"/>
          </a:p>
          <a:p>
            <a:r>
              <a:rPr lang="ar-SA" dirty="0" smtClean="0"/>
              <a:t>٦.اداء الزكاة المفروضة شرعا على كافة اموال ومعاملات ونتائج اعمال البنك الاسلامي</a:t>
            </a:r>
            <a:r>
              <a:rPr lang="en-US" dirty="0" smtClean="0"/>
              <a:t/>
            </a:r>
            <a:br>
              <a:rPr lang="en-US" dirty="0" smtClean="0"/>
            </a:br>
            <a:r>
              <a:rPr lang="en-US" dirty="0" smtClean="0"/>
              <a:t/>
            </a:r>
            <a:br>
              <a:rPr lang="en-US" dirty="0" smtClean="0"/>
            </a:b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TotalTime>
  <Words>369</Words>
  <Application>Microsoft Office PowerPoint</Application>
  <PresentationFormat>عرض على الشاشة (3:4)‏</PresentationFormat>
  <Paragraphs>23</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Opulent</vt:lpstr>
      <vt:lpstr>جلمعة بغداد كلية العلوم الاسلامية قسم العلوم المالية والمصرفية  الاسلامية </vt:lpstr>
      <vt:lpstr>((مفهوم البنك الاسلامي)) </vt:lpstr>
      <vt:lpstr>عرض تقديمي في PowerPoint</vt:lpstr>
      <vt:lpstr>عرض تقديمي في PowerPoint</vt:lpstr>
      <vt:lpstr>ويتضمن مفهوم البنوك الاسلامية عناصر اساسية هي </vt:lpstr>
      <vt:lpstr>عرض تقديمي في PowerPoint</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mohmmed</dc:creator>
  <cp:lastModifiedBy>PC2</cp:lastModifiedBy>
  <cp:revision>2</cp:revision>
  <dcterms:created xsi:type="dcterms:W3CDTF">2018-12-10T22:36:21Z</dcterms:created>
  <dcterms:modified xsi:type="dcterms:W3CDTF">2020-01-26T07:11:04Z</dcterms:modified>
</cp:coreProperties>
</file>