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7" r:id="rId5"/>
    <p:sldId id="268" r:id="rId6"/>
    <p:sldId id="269" r:id="rId7"/>
    <p:sldId id="270" r:id="rId8"/>
    <p:sldId id="263" r:id="rId9"/>
    <p:sldId id="271" r:id="rId10"/>
    <p:sldId id="261" r:id="rId11"/>
    <p:sldId id="262" r:id="rId12"/>
    <p:sldId id="272" r:id="rId13"/>
  </p:sldIdLst>
  <p:sldSz cx="12192000" cy="6858000"/>
  <p:notesSz cx="6858000" cy="9144000"/>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KW"/>
          </a:p>
        </p:txBody>
      </p:sp>
      <p:sp>
        <p:nvSpPr>
          <p:cNvPr id="4" name="Date Placeholder 3"/>
          <p:cNvSpPr>
            <a:spLocks noGrp="1"/>
          </p:cNvSpPr>
          <p:nvPr>
            <p:ph type="dt" sz="half" idx="10"/>
          </p:nvPr>
        </p:nvSpPr>
        <p:spPr/>
        <p:txBody>
          <a:bodyPr/>
          <a:lstStyle/>
          <a:p>
            <a:fld id="{E39125A7-A1D4-4663-902B-947F86BCAAF3}" type="datetimeFigureOut">
              <a:rPr lang="ar-KW" smtClean="0"/>
              <a:t>12/07/1441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80347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E39125A7-A1D4-4663-902B-947F86BCAAF3}" type="datetimeFigureOut">
              <a:rPr lang="ar-KW" smtClean="0"/>
              <a:t>12/07/1441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352261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E39125A7-A1D4-4663-902B-947F86BCAAF3}" type="datetimeFigureOut">
              <a:rPr lang="ar-KW" smtClean="0"/>
              <a:t>12/07/1441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353410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75137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594107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236085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63B9C9-019F-47E3-9A22-332927113C67}" type="datetimeFigureOut">
              <a:rPr lang="ar-IQ" smtClean="0"/>
              <a:t>12/07/1441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2074007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63B9C9-019F-47E3-9A22-332927113C67}" type="datetimeFigureOut">
              <a:rPr lang="ar-IQ" smtClean="0"/>
              <a:t>12/07/1441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2287438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63B9C9-019F-47E3-9A22-332927113C67}" type="datetimeFigureOut">
              <a:rPr lang="ar-IQ" smtClean="0"/>
              <a:t>12/07/1441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46878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3B9C9-019F-47E3-9A22-332927113C67}" type="datetimeFigureOut">
              <a:rPr lang="ar-IQ" smtClean="0"/>
              <a:t>12/07/1441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50812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63B9C9-019F-47E3-9A22-332927113C67}" type="datetimeFigureOut">
              <a:rPr lang="ar-IQ" smtClean="0"/>
              <a:t>12/07/1441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52505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E39125A7-A1D4-4663-902B-947F86BCAAF3}" type="datetimeFigureOut">
              <a:rPr lang="ar-KW" smtClean="0"/>
              <a:t>12/07/1441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65051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63B9C9-019F-47E3-9A22-332927113C67}" type="datetimeFigureOut">
              <a:rPr lang="ar-IQ" smtClean="0"/>
              <a:t>12/07/1441</a:t>
            </a:fld>
            <a:endParaRPr lang="ar-IQ"/>
          </a:p>
        </p:txBody>
      </p:sp>
      <p:sp>
        <p:nvSpPr>
          <p:cNvPr id="6" name="Footer Placeholder 5"/>
          <p:cNvSpPr>
            <a:spLocks noGrp="1"/>
          </p:cNvSpPr>
          <p:nvPr>
            <p:ph type="ftr" sz="quarter" idx="11"/>
          </p:nvPr>
        </p:nvSpPr>
        <p:spPr>
          <a:xfrm>
            <a:off x="711200" y="6172201"/>
            <a:ext cx="7748965" cy="365125"/>
          </a:xfrm>
        </p:spPr>
        <p:txBody>
          <a:bodyPr/>
          <a:lstStyle/>
          <a:p>
            <a:endParaRPr lang="ar-IQ"/>
          </a:p>
        </p:txBody>
      </p:sp>
      <p:sp>
        <p:nvSpPr>
          <p:cNvPr id="7" name="Slide Number Placeholder 6"/>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524985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CC63B9C9-019F-47E3-9A22-332927113C67}" type="datetimeFigureOut">
              <a:rPr lang="ar-IQ" smtClean="0"/>
              <a:t>12/07/1441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7497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987329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094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256322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95789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487053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94252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12/07/1441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41620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9125A7-A1D4-4663-902B-947F86BCAAF3}" type="datetimeFigureOut">
              <a:rPr lang="ar-KW" smtClean="0"/>
              <a:t>12/07/1441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37067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Date Placeholder 4"/>
          <p:cNvSpPr>
            <a:spLocks noGrp="1"/>
          </p:cNvSpPr>
          <p:nvPr>
            <p:ph type="dt" sz="half" idx="10"/>
          </p:nvPr>
        </p:nvSpPr>
        <p:spPr/>
        <p:txBody>
          <a:bodyPr/>
          <a:lstStyle/>
          <a:p>
            <a:fld id="{E39125A7-A1D4-4663-902B-947F86BCAAF3}" type="datetimeFigureOut">
              <a:rPr lang="ar-KW" smtClean="0"/>
              <a:t>12/07/1441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99761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7" name="Date Placeholder 6"/>
          <p:cNvSpPr>
            <a:spLocks noGrp="1"/>
          </p:cNvSpPr>
          <p:nvPr>
            <p:ph type="dt" sz="half" idx="10"/>
          </p:nvPr>
        </p:nvSpPr>
        <p:spPr/>
        <p:txBody>
          <a:bodyPr/>
          <a:lstStyle/>
          <a:p>
            <a:fld id="{E39125A7-A1D4-4663-902B-947F86BCAAF3}" type="datetimeFigureOut">
              <a:rPr lang="ar-KW" smtClean="0"/>
              <a:t>12/07/1441</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96009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Date Placeholder 2"/>
          <p:cNvSpPr>
            <a:spLocks noGrp="1"/>
          </p:cNvSpPr>
          <p:nvPr>
            <p:ph type="dt" sz="half" idx="10"/>
          </p:nvPr>
        </p:nvSpPr>
        <p:spPr/>
        <p:txBody>
          <a:bodyPr/>
          <a:lstStyle/>
          <a:p>
            <a:fld id="{E39125A7-A1D4-4663-902B-947F86BCAAF3}" type="datetimeFigureOut">
              <a:rPr lang="ar-KW" smtClean="0"/>
              <a:t>12/07/1441</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43499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125A7-A1D4-4663-902B-947F86BCAAF3}" type="datetimeFigureOut">
              <a:rPr lang="ar-KW" smtClean="0"/>
              <a:t>12/07/1441</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3688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9125A7-A1D4-4663-902B-947F86BCAAF3}" type="datetimeFigureOut">
              <a:rPr lang="ar-KW" smtClean="0"/>
              <a:t>12/07/1441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05344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9125A7-A1D4-4663-902B-947F86BCAAF3}" type="datetimeFigureOut">
              <a:rPr lang="ar-KW" smtClean="0"/>
              <a:t>12/07/1441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52EC4E3E-C6A0-489B-9D13-DF01152EFA46}" type="slidenum">
              <a:rPr lang="ar-KW" smtClean="0"/>
              <a:t>‹#›</a:t>
            </a:fld>
            <a:endParaRPr lang="ar-KW"/>
          </a:p>
        </p:txBody>
      </p:sp>
    </p:spTree>
    <p:extLst>
      <p:ext uri="{BB962C8B-B14F-4D97-AF65-F5344CB8AC3E}">
        <p14:creationId xmlns:p14="http://schemas.microsoft.com/office/powerpoint/2010/main" val="154152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125A7-A1D4-4663-902B-947F86BCAAF3}" type="datetimeFigureOut">
              <a:rPr lang="ar-KW" smtClean="0"/>
              <a:t>12/07/1441</a:t>
            </a:fld>
            <a:endParaRPr lang="ar-K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C4E3E-C6A0-489B-9D13-DF01152EFA46}" type="slidenum">
              <a:rPr lang="ar-KW" smtClean="0"/>
              <a:t>‹#›</a:t>
            </a:fld>
            <a:endParaRPr lang="ar-KW"/>
          </a:p>
        </p:txBody>
      </p:sp>
    </p:spTree>
    <p:extLst>
      <p:ext uri="{BB962C8B-B14F-4D97-AF65-F5344CB8AC3E}">
        <p14:creationId xmlns:p14="http://schemas.microsoft.com/office/powerpoint/2010/main" val="237637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C63B9C9-019F-47E3-9A22-332927113C67}" type="datetimeFigureOut">
              <a:rPr lang="ar-IQ" smtClean="0"/>
              <a:t>12/07/1441</a:t>
            </a:fld>
            <a:endParaRPr lang="ar-IQ"/>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IQ"/>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D0DD1BD-2FD1-4B4A-89DA-ACBFFE9781CF}" type="slidenum">
              <a:rPr lang="ar-IQ" smtClean="0"/>
              <a:t>‹#›</a:t>
            </a:fld>
            <a:endParaRPr lang="ar-IQ"/>
          </a:p>
        </p:txBody>
      </p:sp>
    </p:spTree>
    <p:extLst>
      <p:ext uri="{BB962C8B-B14F-4D97-AF65-F5344CB8AC3E}">
        <p14:creationId xmlns:p14="http://schemas.microsoft.com/office/powerpoint/2010/main" val="4828659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71665" y="1844825"/>
            <a:ext cx="6154713" cy="1684041"/>
          </a:xfrm>
        </p:spPr>
        <p:txBody>
          <a:bodyPr>
            <a:noAutofit/>
          </a:bodyPr>
          <a:lstStyle/>
          <a:p>
            <a:pPr algn="ctr"/>
            <a:r>
              <a:rPr lang="ar-IQ" sz="3600" dirty="0"/>
              <a:t>العمارة العربية الاسلامية في العصر الاموي</a:t>
            </a:r>
            <a:br>
              <a:rPr lang="ar-IQ" sz="3600" dirty="0"/>
            </a:br>
            <a:r>
              <a:rPr lang="ar-IQ" sz="3600" dirty="0" smtClean="0"/>
              <a:t>مسجد ابن طولون</a:t>
            </a:r>
            <a:endParaRPr lang="ar-IQ" sz="3600" dirty="0"/>
          </a:p>
        </p:txBody>
      </p:sp>
      <p:sp>
        <p:nvSpPr>
          <p:cNvPr id="3" name="عنوان فرعي 2"/>
          <p:cNvSpPr>
            <a:spLocks noGrp="1"/>
          </p:cNvSpPr>
          <p:nvPr>
            <p:ph type="subTitle" idx="1"/>
          </p:nvPr>
        </p:nvSpPr>
        <p:spPr>
          <a:xfrm>
            <a:off x="2057400" y="3843868"/>
            <a:ext cx="7822870" cy="1313324"/>
          </a:xfrm>
        </p:spPr>
        <p:txBody>
          <a:bodyPr>
            <a:normAutofit/>
          </a:bodyPr>
          <a:lstStyle/>
          <a:p>
            <a:pPr algn="ctr"/>
            <a:r>
              <a:rPr lang="ar-IQ" dirty="0" smtClean="0">
                <a:solidFill>
                  <a:schemeClr val="tx1"/>
                </a:solidFill>
              </a:rPr>
              <a:t>محاضرة علمية لطلبة المرحلة </a:t>
            </a:r>
            <a:r>
              <a:rPr lang="ar-IQ" dirty="0" smtClean="0">
                <a:solidFill>
                  <a:schemeClr val="tx1"/>
                </a:solidFill>
              </a:rPr>
              <a:t>الرابعة النظام الفصلي </a:t>
            </a:r>
            <a:r>
              <a:rPr lang="ar-IQ" dirty="0" smtClean="0">
                <a:solidFill>
                  <a:schemeClr val="tx1"/>
                </a:solidFill>
              </a:rPr>
              <a:t>للعام الدراسي </a:t>
            </a:r>
          </a:p>
          <a:p>
            <a:pPr algn="ctr"/>
            <a:r>
              <a:rPr lang="ar-IQ" dirty="0" smtClean="0">
                <a:solidFill>
                  <a:schemeClr val="tx1"/>
                </a:solidFill>
              </a:rPr>
              <a:t>2019م-2020م</a:t>
            </a:r>
          </a:p>
          <a:p>
            <a:pPr algn="ctr"/>
            <a:r>
              <a:rPr lang="ar-IQ" dirty="0" smtClean="0">
                <a:solidFill>
                  <a:schemeClr val="tx1"/>
                </a:solidFill>
              </a:rPr>
              <a:t>د. نجاة علي محمد التميمي</a:t>
            </a:r>
            <a:endParaRPr lang="ar-IQ" dirty="0">
              <a:solidFill>
                <a:schemeClr val="tx1"/>
              </a:solidFill>
            </a:endParaRPr>
          </a:p>
        </p:txBody>
      </p:sp>
    </p:spTree>
    <p:extLst>
      <p:ext uri="{BB962C8B-B14F-4D97-AF65-F5344CB8AC3E}">
        <p14:creationId xmlns:p14="http://schemas.microsoft.com/office/powerpoint/2010/main" val="301010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676" y="5915024"/>
            <a:ext cx="8739823" cy="695325"/>
          </a:xfrm>
        </p:spPr>
        <p:txBody>
          <a:bodyPr>
            <a:normAutofit fontScale="90000"/>
          </a:bodyPr>
          <a:lstStyle/>
          <a:p>
            <a:r>
              <a:rPr lang="ar-IQ" dirty="0" smtClean="0"/>
              <a:t>مأذنة المسجد  والتي كانت على غرار </a:t>
            </a:r>
            <a:r>
              <a:rPr lang="ar-IQ" dirty="0" smtClean="0"/>
              <a:t>مسجد </a:t>
            </a:r>
            <a:r>
              <a:rPr lang="ar-IQ" dirty="0" smtClean="0"/>
              <a:t>سامراء </a:t>
            </a:r>
            <a:endParaRPr lang="ar-KW" dirty="0"/>
          </a:p>
        </p:txBody>
      </p:sp>
      <p:pic>
        <p:nvPicPr>
          <p:cNvPr id="5" name="Content Placeholder 4"/>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1062892" y="175433"/>
            <a:ext cx="3463799" cy="5520515"/>
          </a:xfrm>
        </p:spPr>
      </p:pic>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6581" y="178434"/>
            <a:ext cx="6352944" cy="5479415"/>
          </a:xfrm>
        </p:spPr>
      </p:pic>
    </p:spTree>
    <p:extLst>
      <p:ext uri="{BB962C8B-B14F-4D97-AF65-F5344CB8AC3E}">
        <p14:creationId xmlns:p14="http://schemas.microsoft.com/office/powerpoint/2010/main" val="129955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6119" y="2967335"/>
            <a:ext cx="6096000" cy="3108543"/>
          </a:xfrm>
          <a:prstGeom prst="rect">
            <a:avLst/>
          </a:prstGeom>
        </p:spPr>
        <p:txBody>
          <a:bodyPr>
            <a:spAutoFit/>
          </a:bodyPr>
          <a:lstStyle/>
          <a:p>
            <a:pPr algn="r"/>
            <a:r>
              <a:rPr lang="ar-IQ" sz="2800" dirty="0"/>
              <a:t>ان للجامع ابواب عديدة موزعة توزيعا متناسبا على واجهات المسجد وجدران الزيادات التي تحيط به من جهاته الثلاث. وان المداخل في الزيادات تقابل مداخل الجامع </a:t>
            </a:r>
            <a:r>
              <a:rPr lang="ar-IQ" sz="2800" dirty="0" smtClean="0"/>
              <a:t>نفسها المعمارية </a:t>
            </a:r>
            <a:r>
              <a:rPr lang="ar-IQ" sz="2800" dirty="0"/>
              <a:t>التي تميز بها هذا المسجد هي :ـ الدعامات والعقد المدبب والمئذنة الملوية والميضاءة .</a:t>
            </a:r>
            <a:r>
              <a:rPr lang="ar-IQ" dirty="0"/>
              <a:t>.</a:t>
            </a:r>
            <a:endParaRPr lang="en-US" dirty="0"/>
          </a:p>
        </p:txBody>
      </p:sp>
    </p:spTree>
    <p:extLst>
      <p:ext uri="{BB962C8B-B14F-4D97-AF65-F5344CB8AC3E}">
        <p14:creationId xmlns:p14="http://schemas.microsoft.com/office/powerpoint/2010/main" val="228867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10795989" cy="1524000"/>
          </a:xfrm>
        </p:spPr>
        <p:txBody>
          <a:bodyPr/>
          <a:lstStyle/>
          <a:p>
            <a:pPr algn="ctr"/>
            <a:r>
              <a:rPr lang="ar-IQ" dirty="0" smtClean="0"/>
              <a:t>مسجد ابن طولون </a:t>
            </a:r>
            <a:endParaRPr lang="ar-KW" dirty="0"/>
          </a:p>
        </p:txBody>
      </p:sp>
      <p:pic>
        <p:nvPicPr>
          <p:cNvPr id="5" name="Content Placeholder 4"/>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13585" y="104776"/>
            <a:ext cx="6083246" cy="4048124"/>
          </a:xfrm>
        </p:spPr>
      </p:pic>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68442" y="104775"/>
            <a:ext cx="5770731" cy="4048125"/>
          </a:xfrm>
        </p:spPr>
      </p:pic>
    </p:spTree>
    <p:extLst>
      <p:ext uri="{BB962C8B-B14F-4D97-AF65-F5344CB8AC3E}">
        <p14:creationId xmlns:p14="http://schemas.microsoft.com/office/powerpoint/2010/main" val="287187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66306" y="2690336"/>
            <a:ext cx="7742712" cy="2677656"/>
          </a:xfrm>
          <a:prstGeom prst="rect">
            <a:avLst/>
          </a:prstGeom>
        </p:spPr>
        <p:txBody>
          <a:bodyPr wrap="square">
            <a:spAutoFit/>
          </a:bodyPr>
          <a:lstStyle/>
          <a:p>
            <a:pPr algn="r"/>
            <a:r>
              <a:rPr lang="ar-IQ" sz="2800" dirty="0" smtClean="0"/>
              <a:t>ويعد </a:t>
            </a:r>
            <a:r>
              <a:rPr lang="ar-IQ" sz="2800" dirty="0" smtClean="0"/>
              <a:t>مسجد بن </a:t>
            </a:r>
            <a:r>
              <a:rPr lang="ar-IQ" sz="2800" dirty="0"/>
              <a:t>طولون ثالث المساجد الجامعة في مصر والتي اقيمت فيها صلاة الجمعة بعد الفتح الاسلامي </a:t>
            </a:r>
            <a:r>
              <a:rPr lang="ar-IQ" sz="2800" dirty="0" smtClean="0"/>
              <a:t> لمصر وكان </a:t>
            </a:r>
            <a:r>
              <a:rPr lang="ar-IQ" sz="2800" dirty="0"/>
              <a:t>اول الجوامع </a:t>
            </a:r>
            <a:r>
              <a:rPr lang="ar-IQ" sz="2800" dirty="0" smtClean="0"/>
              <a:t>هو جامع </a:t>
            </a:r>
            <a:r>
              <a:rPr lang="ar-IQ" sz="2800" dirty="0"/>
              <a:t>عمرو وثانيها هو جامع العسكر وقد ذكر المقريزي ان هذا الجامع (جامع العسكر) قد بقي الى سنة (500ه) ثم خرب بخراب مدينة العسكر</a:t>
            </a:r>
            <a:endParaRPr lang="en-US" sz="2800" dirty="0"/>
          </a:p>
        </p:txBody>
      </p:sp>
    </p:spTree>
    <p:extLst>
      <p:ext uri="{BB962C8B-B14F-4D97-AF65-F5344CB8AC3E}">
        <p14:creationId xmlns:p14="http://schemas.microsoft.com/office/powerpoint/2010/main" val="256486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1268" y="2413338"/>
            <a:ext cx="10438410" cy="2677656"/>
          </a:xfrm>
          <a:prstGeom prst="rect">
            <a:avLst/>
          </a:prstGeom>
        </p:spPr>
        <p:txBody>
          <a:bodyPr wrap="square">
            <a:spAutoFit/>
          </a:bodyPr>
          <a:lstStyle/>
          <a:p>
            <a:r>
              <a:rPr lang="ar-IQ" sz="2800" dirty="0"/>
              <a:t>ان بنائه كان ضرورة </a:t>
            </a:r>
            <a:r>
              <a:rPr lang="ar-IQ" sz="2800" dirty="0" smtClean="0"/>
              <a:t>للاستكمال </a:t>
            </a:r>
            <a:r>
              <a:rPr lang="ar-IQ" sz="2800" dirty="0"/>
              <a:t>المعالم الرئيسية للمدينة الجديدة التي شيدها ابن طولون وقد اختار ابن طولون لأنشاء جامعه ربوة صغيرة كانت تعرف بجبل يشكر ويقول </a:t>
            </a:r>
            <a:r>
              <a:rPr lang="ar-IQ" sz="2800" dirty="0" err="1" smtClean="0"/>
              <a:t>القضاعي</a:t>
            </a:r>
            <a:r>
              <a:rPr lang="ar-IQ" sz="2800" dirty="0" smtClean="0"/>
              <a:t>: </a:t>
            </a:r>
            <a:r>
              <a:rPr lang="ar-IQ" sz="2800" dirty="0"/>
              <a:t>انها سميت بذلك نسبة الى يشكر بن جزيلة من قبيلة لخم وكانوا  قد اتخذوا من هذه البقعة خطة لهم اقاموا فيها منازلهم عند تأسيس مدينة الفسطاط في عهد عمرو ويقول ابن </a:t>
            </a:r>
            <a:r>
              <a:rPr lang="ar-IQ" sz="2800" dirty="0" err="1" smtClean="0"/>
              <a:t>دقماق</a:t>
            </a:r>
            <a:r>
              <a:rPr lang="ar-IQ" sz="2800" dirty="0" smtClean="0"/>
              <a:t>: </a:t>
            </a:r>
            <a:r>
              <a:rPr lang="ar-IQ" sz="2800" dirty="0"/>
              <a:t>انها سميت بذلك نسبة الى رجل صالح كان يسمى يشكر</a:t>
            </a:r>
            <a:endParaRPr lang="en-US" sz="2800" dirty="0"/>
          </a:p>
        </p:txBody>
      </p:sp>
    </p:spTree>
    <p:extLst>
      <p:ext uri="{BB962C8B-B14F-4D97-AF65-F5344CB8AC3E}">
        <p14:creationId xmlns:p14="http://schemas.microsoft.com/office/powerpoint/2010/main" val="65536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53143" y="1997839"/>
            <a:ext cx="11032176" cy="3539430"/>
          </a:xfrm>
          <a:prstGeom prst="rect">
            <a:avLst/>
          </a:prstGeom>
        </p:spPr>
        <p:txBody>
          <a:bodyPr wrap="square">
            <a:spAutoFit/>
          </a:bodyPr>
          <a:lstStyle/>
          <a:p>
            <a:pPr algn="r"/>
            <a:r>
              <a:rPr lang="ar-IQ" sz="2800" dirty="0" smtClean="0"/>
              <a:t>جامع </a:t>
            </a:r>
            <a:r>
              <a:rPr lang="ar-IQ" sz="2800" dirty="0"/>
              <a:t>ابن طولون في مكان وسط بين الفسطاط والعسكر والقطائع وربما كان في تفكيره ان يكون مسجد يسعى اليه سكان هذه المدن الثلاث ومن ثم بناه على مساحة قدرها ستة افدنة ونصف أي (26281مترا مربعا) وبدأ احمد بن طولون ببناء مسجده هذه السنة (</a:t>
            </a:r>
            <a:r>
              <a:rPr lang="ar-IQ" sz="2800" dirty="0" smtClean="0"/>
              <a:t>263هـ) </a:t>
            </a:r>
            <a:r>
              <a:rPr lang="ar-IQ" sz="2800" dirty="0"/>
              <a:t>وقد اختلفت </a:t>
            </a:r>
            <a:r>
              <a:rPr lang="ar-IQ" sz="2800" dirty="0" smtClean="0"/>
              <a:t>الآراء </a:t>
            </a:r>
            <a:r>
              <a:rPr lang="ar-IQ" sz="2800" dirty="0"/>
              <a:t>في تاريخ بداية البناء وقيل كان ذلك سنة 264 </a:t>
            </a:r>
            <a:r>
              <a:rPr lang="ar-IQ" sz="2800" dirty="0" smtClean="0"/>
              <a:t>هـ </a:t>
            </a:r>
            <a:r>
              <a:rPr lang="ar-IQ" sz="2800" dirty="0"/>
              <a:t>وقيل </a:t>
            </a:r>
            <a:r>
              <a:rPr lang="ar-IQ" sz="2800" dirty="0" smtClean="0"/>
              <a:t>بدء </a:t>
            </a:r>
            <a:r>
              <a:rPr lang="ar-IQ" sz="2800" dirty="0"/>
              <a:t>البناء في سنة </a:t>
            </a:r>
            <a:r>
              <a:rPr lang="ar-IQ" sz="2800" dirty="0" smtClean="0"/>
              <a:t>259هـ </a:t>
            </a:r>
            <a:r>
              <a:rPr lang="ar-IQ" sz="2800" dirty="0"/>
              <a:t>وكان </a:t>
            </a:r>
            <a:r>
              <a:rPr lang="ar-IQ" sz="2800" dirty="0" smtClean="0"/>
              <a:t>انجازه </a:t>
            </a:r>
            <a:r>
              <a:rPr lang="ar-IQ" sz="2800" dirty="0"/>
              <a:t>سنة </a:t>
            </a:r>
            <a:r>
              <a:rPr lang="ar-IQ" sz="2800" dirty="0" smtClean="0"/>
              <a:t>265هـ اذ وجد </a:t>
            </a:r>
            <a:r>
              <a:rPr lang="ar-IQ" sz="2800" dirty="0"/>
              <a:t>هذا التاريخ على لوحة تأسيس الجامع وهي لوحة حجرية مثبتة على احدى دعامات المسجد ومنقوشة بالخط </a:t>
            </a:r>
            <a:r>
              <a:rPr lang="ar-IQ" sz="2800" dirty="0" smtClean="0"/>
              <a:t>الكوفي </a:t>
            </a:r>
            <a:r>
              <a:rPr lang="en-US" sz="2800" dirty="0" smtClean="0"/>
              <a:t>“</a:t>
            </a:r>
            <a:r>
              <a:rPr lang="ar-IQ" sz="2800" dirty="0" smtClean="0"/>
              <a:t>"ونصها </a:t>
            </a:r>
            <a:r>
              <a:rPr lang="ar-IQ" sz="2800" dirty="0" smtClean="0"/>
              <a:t>امر </a:t>
            </a:r>
            <a:r>
              <a:rPr lang="ar-IQ" sz="2800" dirty="0"/>
              <a:t>الامير ابو عباس احمد بن طولون</a:t>
            </a:r>
            <a:r>
              <a:rPr lang="ar-IQ" dirty="0"/>
              <a:t> </a:t>
            </a:r>
            <a:endParaRPr lang="en-US" dirty="0"/>
          </a:p>
        </p:txBody>
      </p:sp>
    </p:spTree>
    <p:extLst>
      <p:ext uri="{BB962C8B-B14F-4D97-AF65-F5344CB8AC3E}">
        <p14:creationId xmlns:p14="http://schemas.microsoft.com/office/powerpoint/2010/main" val="99118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59340"/>
            <a:ext cx="12192000" cy="3816429"/>
          </a:xfrm>
          <a:prstGeom prst="rect">
            <a:avLst/>
          </a:prstGeom>
        </p:spPr>
        <p:txBody>
          <a:bodyPr wrap="square">
            <a:spAutoFit/>
          </a:bodyPr>
          <a:lstStyle/>
          <a:p>
            <a:endParaRPr lang="ar-IQ" dirty="0"/>
          </a:p>
          <a:p>
            <a:pPr algn="r"/>
            <a:r>
              <a:rPr lang="ar-IQ" sz="2800" dirty="0" smtClean="0"/>
              <a:t>مسجد </a:t>
            </a:r>
            <a:r>
              <a:rPr lang="ar-IQ" sz="2800" dirty="0"/>
              <a:t>ابن طولون </a:t>
            </a:r>
            <a:r>
              <a:rPr lang="ar-IQ" sz="2800" dirty="0" smtClean="0"/>
              <a:t>حسب </a:t>
            </a:r>
            <a:r>
              <a:rPr lang="ar-IQ" sz="2800" dirty="0"/>
              <a:t>النظام التقليدي لعمارة المساجد وهو الطراز المستمد من تصميم مسجد النبي (ص) بالمدينة المنورة  وهو التصميم الذي كان سائدا في العالم العربي الاسلامي في القرون الاولى والذي يتألف من صحن او فناء وسطي غير مسقوف يحيط به من جوانبه الاربعة اروقة اعمقها رواق القبلة . خطط جامع ابن طولون على هيئة مربع طول كل ضلع من اضلاعه (162م) تقريبا فهو اكثر مساجد القاهرة اتساعا ويتكون من بيت للصلاة وصحن ومجنبتان ومؤخرة وثلاث زيادات تحيط به من الجهات الشرقية والشمالية والغربية اما المسجد نفسه فيشغل مساحة طولها من الشرق الى الغرب(122م</a:t>
            </a:r>
            <a:r>
              <a:rPr lang="ar-IQ" dirty="0"/>
              <a:t>) </a:t>
            </a:r>
            <a:endParaRPr lang="en-US" dirty="0"/>
          </a:p>
        </p:txBody>
      </p:sp>
    </p:spTree>
    <p:extLst>
      <p:ext uri="{BB962C8B-B14F-4D97-AF65-F5344CB8AC3E}">
        <p14:creationId xmlns:p14="http://schemas.microsoft.com/office/powerpoint/2010/main" val="31347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776" y="6029324"/>
            <a:ext cx="8739823" cy="714375"/>
          </a:xfrm>
        </p:spPr>
        <p:txBody>
          <a:bodyPr/>
          <a:lstStyle/>
          <a:p>
            <a:pPr algn="ctr"/>
            <a:r>
              <a:rPr lang="ar-IQ" dirty="0" smtClean="0"/>
              <a:t>مخطط </a:t>
            </a:r>
            <a:r>
              <a:rPr lang="ar-IQ" dirty="0" smtClean="0"/>
              <a:t>المسجد مع التوسعة </a:t>
            </a:r>
            <a:endParaRPr lang="ar-KW"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125" y="67941"/>
            <a:ext cx="6838950" cy="5878105"/>
          </a:xfrm>
        </p:spPr>
      </p:pic>
    </p:spTree>
    <p:extLst>
      <p:ext uri="{BB962C8B-B14F-4D97-AF65-F5344CB8AC3E}">
        <p14:creationId xmlns:p14="http://schemas.microsoft.com/office/powerpoint/2010/main" val="379351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اروقة المسجد المطلة على الصحن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0036" y="0"/>
            <a:ext cx="8134598" cy="499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4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902" y="5867400"/>
            <a:ext cx="8739823" cy="781050"/>
          </a:xfrm>
        </p:spPr>
        <p:txBody>
          <a:bodyPr/>
          <a:lstStyle/>
          <a:p>
            <a:pPr algn="ctr"/>
            <a:r>
              <a:rPr lang="ar-IQ" dirty="0" smtClean="0"/>
              <a:t>منظر داخلي للصحن </a:t>
            </a:r>
            <a:endParaRPr lang="ar-KW" dirty="0"/>
          </a:p>
        </p:txBody>
      </p:sp>
      <p:pic>
        <p:nvPicPr>
          <p:cNvPr id="5" name="Content Placeholder 4"/>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7226" y="1133475"/>
            <a:ext cx="6556448" cy="3752849"/>
          </a:xfrm>
        </p:spPr>
      </p:pic>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53324" y="122835"/>
            <a:ext cx="3781425" cy="5682469"/>
          </a:xfrm>
        </p:spPr>
      </p:pic>
    </p:spTree>
    <p:extLst>
      <p:ext uri="{BB962C8B-B14F-4D97-AF65-F5344CB8AC3E}">
        <p14:creationId xmlns:p14="http://schemas.microsoft.com/office/powerpoint/2010/main" val="2582441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1296</TotalTime>
  <Words>408</Words>
  <Application>Microsoft Office PowerPoint</Application>
  <PresentationFormat>مخصص</PresentationFormat>
  <Paragraphs>15</Paragraphs>
  <Slides>11</Slides>
  <Notes>0</Notes>
  <HiddenSlides>0</HiddenSlides>
  <MMClips>0</MMClips>
  <ScaleCrop>false</ScaleCrop>
  <HeadingPairs>
    <vt:vector size="4" baseType="variant">
      <vt:variant>
        <vt:lpstr>نسق</vt:lpstr>
      </vt:variant>
      <vt:variant>
        <vt:i4>2</vt:i4>
      </vt:variant>
      <vt:variant>
        <vt:lpstr>عناوين الشرائح</vt:lpstr>
      </vt:variant>
      <vt:variant>
        <vt:i4>11</vt:i4>
      </vt:variant>
    </vt:vector>
  </HeadingPairs>
  <TitlesOfParts>
    <vt:vector size="13" baseType="lpstr">
      <vt:lpstr>Office Theme</vt:lpstr>
      <vt:lpstr>Slice</vt:lpstr>
      <vt:lpstr>العمارة العربية الاسلامية في العصر الاموي مسجد ابن طولون</vt:lpstr>
      <vt:lpstr>مسجد ابن طولون </vt:lpstr>
      <vt:lpstr>عرض تقديمي في PowerPoint</vt:lpstr>
      <vt:lpstr>عرض تقديمي في PowerPoint</vt:lpstr>
      <vt:lpstr>عرض تقديمي في PowerPoint</vt:lpstr>
      <vt:lpstr>عرض تقديمي في PowerPoint</vt:lpstr>
      <vt:lpstr>مخطط المسجد مع التوسعة </vt:lpstr>
      <vt:lpstr>اروقة المسجد المطلة على الصحن </vt:lpstr>
      <vt:lpstr>منظر داخلي للصحن </vt:lpstr>
      <vt:lpstr>مأذنة المسجد  والتي كانت على غرار مسجد سامراء </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العمارة العربية الاسلامية في العصر الاموي جامع ابن طولون</dc:title>
  <dc:creator>Windows User</dc:creator>
  <cp:lastModifiedBy>Maher</cp:lastModifiedBy>
  <cp:revision>9</cp:revision>
  <dcterms:created xsi:type="dcterms:W3CDTF">2020-02-14T11:42:06Z</dcterms:created>
  <dcterms:modified xsi:type="dcterms:W3CDTF">2020-03-07T06:00:57Z</dcterms:modified>
</cp:coreProperties>
</file>