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0" r:id="rId5"/>
    <p:sldId id="274" r:id="rId6"/>
    <p:sldId id="278" r:id="rId7"/>
    <p:sldId id="275" r:id="rId8"/>
    <p:sldId id="27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62960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D109E32B-8B75-4C4D-9F64-F0F8803AB788}" type="datetimeFigureOut">
              <a:rPr lang="ar-IQ" smtClean="0"/>
              <a:t>15/07/1441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2805464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425789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66841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2576106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67654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420274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3671153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141034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43055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09E32B-8B75-4C4D-9F64-F0F8803AB788}" type="datetimeFigureOut">
              <a:rPr lang="ar-IQ" smtClean="0"/>
              <a:t>15/07/1441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562660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09E32B-8B75-4C4D-9F64-F0F8803AB788}" type="datetimeFigureOut">
              <a:rPr lang="ar-IQ" smtClean="0"/>
              <a:t>15/07/1441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178230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09E32B-8B75-4C4D-9F64-F0F8803AB788}" type="datetimeFigureOut">
              <a:rPr lang="ar-IQ" smtClean="0"/>
              <a:t>15/07/1441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1644381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09E32B-8B75-4C4D-9F64-F0F8803AB788}" type="datetimeFigureOut">
              <a:rPr lang="ar-IQ" smtClean="0"/>
              <a:t>15/07/1441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1147603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9E32B-8B75-4C4D-9F64-F0F8803AB788}" type="datetimeFigureOut">
              <a:rPr lang="ar-IQ" smtClean="0"/>
              <a:t>15/07/1441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299893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109E32B-8B75-4C4D-9F64-F0F8803AB788}" type="datetimeFigureOut">
              <a:rPr lang="ar-IQ" smtClean="0"/>
              <a:t>15/07/1441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1388277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109E32B-8B75-4C4D-9F64-F0F8803AB788}" type="datetimeFigureOut">
              <a:rPr lang="ar-IQ" smtClean="0"/>
              <a:t>15/07/1441</a:t>
            </a:fld>
            <a:endParaRPr lang="ar-IQ"/>
          </a:p>
        </p:txBody>
      </p:sp>
      <p:sp>
        <p:nvSpPr>
          <p:cNvPr id="6" name="Footer Placeholder 5"/>
          <p:cNvSpPr>
            <a:spLocks noGrp="1"/>
          </p:cNvSpPr>
          <p:nvPr>
            <p:ph type="ftr" sz="quarter" idx="11"/>
          </p:nvPr>
        </p:nvSpPr>
        <p:spPr>
          <a:xfrm>
            <a:off x="533400" y="6172200"/>
            <a:ext cx="5811724" cy="365125"/>
          </a:xfrm>
        </p:spPr>
        <p:txBody>
          <a:bodyPr/>
          <a:lstStyle/>
          <a:p>
            <a:endParaRPr lang="ar-IQ"/>
          </a:p>
        </p:txBody>
      </p:sp>
      <p:sp>
        <p:nvSpPr>
          <p:cNvPr id="7" name="Slide Number Placeholder 6"/>
          <p:cNvSpPr>
            <a:spLocks noGrp="1"/>
          </p:cNvSpPr>
          <p:nvPr>
            <p:ph type="sldNum" sz="quarter" idx="12"/>
          </p:nvPr>
        </p:nvSpPr>
        <p:spPr/>
        <p:txBody>
          <a:bodyPr/>
          <a:lstStyle/>
          <a:p>
            <a:fld id="{E65DD598-74AE-4B78-B0C4-F93A60A037F4}" type="slidenum">
              <a:rPr lang="ar-IQ" smtClean="0"/>
              <a:t>‹#›</a:t>
            </a:fld>
            <a:endParaRPr lang="ar-IQ"/>
          </a:p>
        </p:txBody>
      </p:sp>
    </p:spTree>
    <p:extLst>
      <p:ext uri="{BB962C8B-B14F-4D97-AF65-F5344CB8AC3E}">
        <p14:creationId xmlns:p14="http://schemas.microsoft.com/office/powerpoint/2010/main" val="289520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109E32B-8B75-4C4D-9F64-F0F8803AB788}" type="datetimeFigureOut">
              <a:rPr lang="ar-IQ" smtClean="0"/>
              <a:t>15/07/1441</a:t>
            </a:fld>
            <a:endParaRPr lang="ar-IQ"/>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E65DD598-74AE-4B78-B0C4-F93A60A037F4}" type="slidenum">
              <a:rPr lang="ar-IQ" smtClean="0"/>
              <a:t>‹#›</a:t>
            </a:fld>
            <a:endParaRPr lang="ar-IQ"/>
          </a:p>
        </p:txBody>
      </p:sp>
    </p:spTree>
    <p:extLst>
      <p:ext uri="{BB962C8B-B14F-4D97-AF65-F5344CB8AC3E}">
        <p14:creationId xmlns:p14="http://schemas.microsoft.com/office/powerpoint/2010/main" val="12486836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2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a:r>
              <a:rPr lang="ar-IQ" dirty="0" smtClean="0"/>
              <a:t>دور الامارة في العصر الاموي </a:t>
            </a:r>
            <a:endParaRPr lang="ar-IQ" dirty="0"/>
          </a:p>
        </p:txBody>
      </p:sp>
      <p:sp>
        <p:nvSpPr>
          <p:cNvPr id="3" name="عنوان فرعي 2"/>
          <p:cNvSpPr>
            <a:spLocks noGrp="1"/>
          </p:cNvSpPr>
          <p:nvPr>
            <p:ph type="subTitle" idx="1"/>
          </p:nvPr>
        </p:nvSpPr>
        <p:spPr>
          <a:xfrm>
            <a:off x="0" y="4365104"/>
            <a:ext cx="5487650" cy="2492896"/>
          </a:xfrm>
        </p:spPr>
        <p:txBody>
          <a:bodyPr>
            <a:normAutofit/>
          </a:bodyPr>
          <a:lstStyle/>
          <a:p>
            <a:pPr algn="r"/>
            <a:r>
              <a:rPr lang="ar-IQ" dirty="0"/>
              <a:t>محاضرة علمية لطلبة </a:t>
            </a:r>
            <a:r>
              <a:rPr lang="ar-IQ" dirty="0" smtClean="0"/>
              <a:t>المرحلة الاولى الكورس الثاني </a:t>
            </a:r>
          </a:p>
          <a:p>
            <a:pPr algn="r"/>
            <a:r>
              <a:rPr lang="ar-IQ" dirty="0" smtClean="0"/>
              <a:t> </a:t>
            </a:r>
            <a:r>
              <a:rPr lang="ar-IQ" dirty="0"/>
              <a:t>للعام الدراسي </a:t>
            </a:r>
          </a:p>
          <a:p>
            <a:pPr algn="r"/>
            <a:r>
              <a:rPr lang="ar-IQ" dirty="0"/>
              <a:t>2019م-2020م</a:t>
            </a:r>
          </a:p>
          <a:p>
            <a:pPr algn="r"/>
            <a:r>
              <a:rPr lang="ar-IQ" dirty="0"/>
              <a:t>د. نجاة علي محمد التميمي</a:t>
            </a:r>
          </a:p>
          <a:p>
            <a:endParaRPr lang="ar-IQ" dirty="0"/>
          </a:p>
        </p:txBody>
      </p:sp>
    </p:spTree>
    <p:extLst>
      <p:ext uri="{BB962C8B-B14F-4D97-AF65-F5344CB8AC3E}">
        <p14:creationId xmlns:p14="http://schemas.microsoft.com/office/powerpoint/2010/main" val="1310272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1028343"/>
            <a:ext cx="9144000" cy="4524315"/>
          </a:xfrm>
          <a:prstGeom prst="rect">
            <a:avLst/>
          </a:prstGeom>
        </p:spPr>
        <p:txBody>
          <a:bodyPr wrap="square">
            <a:spAutoFit/>
          </a:bodyPr>
          <a:lstStyle/>
          <a:p>
            <a:pPr algn="r"/>
            <a:r>
              <a:rPr lang="ar-IQ" sz="2400" dirty="0"/>
              <a:t>استأثرت دور الامارة والقصور في الاقاليم المحررة من العالم العربي والاسلامي </a:t>
            </a:r>
            <a:r>
              <a:rPr lang="ar-IQ" sz="2400" dirty="0" smtClean="0"/>
              <a:t>بالحظوة </a:t>
            </a:r>
            <a:r>
              <a:rPr lang="ar-IQ" sz="2400" dirty="0"/>
              <a:t>والعناية والاهتمام عند العرب والمسلمين منذ اواخر عصر الراشدين ولم يألوا جهداً في اختيار الموقع والتخطيط وانتقاء المواد البنائية والزخرفية ولا عجب في ذلك فهي مسكن لممثل الخليفة . </a:t>
            </a:r>
            <a:endParaRPr lang="ar-IQ" sz="2400" dirty="0" smtClean="0"/>
          </a:p>
          <a:p>
            <a:pPr algn="r"/>
            <a:r>
              <a:rPr lang="ar-IQ" sz="2400" dirty="0" smtClean="0"/>
              <a:t>وتضم </a:t>
            </a:r>
            <a:r>
              <a:rPr lang="ar-IQ" sz="2400" dirty="0"/>
              <a:t>مؤسسات الدولة المختلفة . </a:t>
            </a:r>
            <a:endParaRPr lang="ar-IQ" sz="2400" dirty="0" smtClean="0"/>
          </a:p>
          <a:p>
            <a:pPr algn="r"/>
            <a:r>
              <a:rPr lang="ar-IQ" sz="2400" dirty="0" smtClean="0"/>
              <a:t>وكانت </a:t>
            </a:r>
            <a:r>
              <a:rPr lang="ar-IQ" sz="2400" dirty="0"/>
              <a:t>دور الامارة تقع في ابرز مكان وسط المدينة قرب المسجد او ملاصقة له يصلهما ببعضهما ممر طويل عبر بوابة تفتح ليسهل على الامير الخروج الى بيت الصلاة ليئم المصلين في المسجد . </a:t>
            </a:r>
          </a:p>
          <a:p>
            <a:pPr algn="r"/>
            <a:r>
              <a:rPr lang="ar-IQ" sz="2400" dirty="0"/>
              <a:t>     وقد اظهرت التنقيبات الاثرية في مواقع المدن الاولى اجزاء كثيرة من دور الامارة فيه وتم التعرف على تخطيطها وزخارفها والتطورات التي طرأت عليها خلال العصور المختلفة في هذا المبحث ما يخص دار الامارة في كل من البصرة والكوفة وواسط في العصر الاموي بصورة خاصة . </a:t>
            </a:r>
          </a:p>
        </p:txBody>
      </p:sp>
    </p:spTree>
    <p:extLst>
      <p:ext uri="{BB962C8B-B14F-4D97-AF65-F5344CB8AC3E}">
        <p14:creationId xmlns:p14="http://schemas.microsoft.com/office/powerpoint/2010/main" val="401594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836712"/>
            <a:ext cx="8280920" cy="769441"/>
          </a:xfrm>
          <a:prstGeom prst="rect">
            <a:avLst/>
          </a:prstGeom>
        </p:spPr>
        <p:txBody>
          <a:bodyPr wrap="square">
            <a:spAutoFit/>
          </a:bodyPr>
          <a:lstStyle/>
          <a:p>
            <a:pPr algn="justLow" rtl="1"/>
            <a:r>
              <a:rPr lang="ar-IQ" sz="4400" dirty="0" smtClean="0">
                <a:latin typeface="Arabic Typesetting" panose="03020402040406030203" pitchFamily="66" charset="-78"/>
                <a:cs typeface="Arabic Typesetting" panose="03020402040406030203" pitchFamily="66" charset="-78"/>
              </a:rPr>
              <a:t> </a:t>
            </a:r>
            <a:endParaRPr lang="ar-IQ" sz="4400" dirty="0">
              <a:latin typeface="Arabic Typesetting" panose="03020402040406030203" pitchFamily="66" charset="-78"/>
              <a:cs typeface="Arabic Typesetting" panose="03020402040406030203" pitchFamily="66" charset="-78"/>
            </a:endParaRPr>
          </a:p>
        </p:txBody>
      </p:sp>
      <p:sp>
        <p:nvSpPr>
          <p:cNvPr id="2" name="مستطيل 1"/>
          <p:cNvSpPr/>
          <p:nvPr/>
        </p:nvSpPr>
        <p:spPr>
          <a:xfrm>
            <a:off x="0" y="19077"/>
            <a:ext cx="9144000" cy="5970865"/>
          </a:xfrm>
          <a:prstGeom prst="rect">
            <a:avLst/>
          </a:prstGeom>
        </p:spPr>
        <p:txBody>
          <a:bodyPr wrap="square">
            <a:spAutoFit/>
          </a:bodyPr>
          <a:lstStyle/>
          <a:p>
            <a:pPr algn="ctr"/>
            <a:r>
              <a:rPr lang="ar-IQ" sz="2800" dirty="0"/>
              <a:t>دار الامارة في </a:t>
            </a:r>
            <a:r>
              <a:rPr lang="ar-IQ" sz="2800" dirty="0" smtClean="0"/>
              <a:t>البصرة</a:t>
            </a:r>
            <a:endParaRPr lang="ar-IQ" sz="2800" dirty="0"/>
          </a:p>
          <a:p>
            <a:pPr algn="r"/>
            <a:r>
              <a:rPr lang="ar-IQ" dirty="0"/>
              <a:t>   </a:t>
            </a:r>
            <a:endParaRPr lang="ar-IQ" dirty="0" smtClean="0"/>
          </a:p>
          <a:p>
            <a:pPr algn="r"/>
            <a:endParaRPr lang="ar-IQ" dirty="0"/>
          </a:p>
          <a:p>
            <a:pPr algn="r"/>
            <a:endParaRPr lang="ar-IQ" dirty="0" smtClean="0"/>
          </a:p>
          <a:p>
            <a:pPr algn="r"/>
            <a:endParaRPr lang="ar-IQ" dirty="0"/>
          </a:p>
          <a:p>
            <a:pPr algn="r"/>
            <a:endParaRPr lang="ar-IQ" dirty="0" smtClean="0"/>
          </a:p>
          <a:p>
            <a:pPr algn="r"/>
            <a:r>
              <a:rPr lang="ar-IQ" dirty="0" smtClean="0"/>
              <a:t> </a:t>
            </a:r>
            <a:r>
              <a:rPr lang="ar-IQ" sz="2400" dirty="0"/>
              <a:t>كانت الدار التي سكنها عتبة بن غزوان مبنية بالقصب كغيرها من بيوت البصرة على الاغلب وكانت غير بعيدة عن شرقي المسجد الجامع . </a:t>
            </a:r>
            <a:endParaRPr lang="ar-IQ" sz="2400" dirty="0" smtClean="0"/>
          </a:p>
          <a:p>
            <a:pPr algn="r"/>
            <a:r>
              <a:rPr lang="ar-IQ" sz="2400" dirty="0" smtClean="0"/>
              <a:t>وعند  </a:t>
            </a:r>
            <a:r>
              <a:rPr lang="ar-IQ" sz="2400" dirty="0"/>
              <a:t>ولاية ابي موسى الاشعري بنيت هذه الدار باللبن . </a:t>
            </a:r>
          </a:p>
          <a:p>
            <a:pPr algn="r"/>
            <a:r>
              <a:rPr lang="ar-IQ" sz="2400" dirty="0"/>
              <a:t>    ولما وسع الوالي زياد بن ابيه مسجد البصرة جعل هذه الدار ملاصقة للمسجد وبناها باللبن والطين فكان الامام يخرج من الباب الذي فتح في جدار القبلة الى داخل بيت الصلاة دون ان يتخطى رقاب المصلين . </a:t>
            </a:r>
          </a:p>
          <a:p>
            <a:pPr algn="r"/>
            <a:r>
              <a:rPr lang="ar-IQ" sz="2400" dirty="0"/>
              <a:t>    وعندما بنى الحجاج قصره في البصرة هدم هذه الدار بحجة اعادة بنائها في محاولة منه لطمس ذكر زياد بن ابيه إلا انها تركت على حالها مهدمة حتى عهد سليمان بن عبد الملك الذي امر ببنائها </a:t>
            </a:r>
            <a:r>
              <a:rPr lang="ar-IQ" sz="2400" dirty="0" smtClean="0"/>
              <a:t> بمادة الأجر </a:t>
            </a:r>
            <a:r>
              <a:rPr lang="ar-IQ" sz="2400" dirty="0"/>
              <a:t>والجص فوق اسس الدار الاولى وجرت محاولة تعديل وتوسيع هذه الدار زمن الخليفة عمر بن عبدالعزيز الذي منع الوالي من ذلك .</a:t>
            </a:r>
            <a:r>
              <a:rPr lang="ar-IQ" dirty="0"/>
              <a:t> </a:t>
            </a:r>
          </a:p>
        </p:txBody>
      </p:sp>
    </p:spTree>
    <p:extLst>
      <p:ext uri="{BB962C8B-B14F-4D97-AF65-F5344CB8AC3E}">
        <p14:creationId xmlns:p14="http://schemas.microsoft.com/office/powerpoint/2010/main" val="3461449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79653"/>
            <a:ext cx="9036496" cy="5201424"/>
          </a:xfrm>
          <a:prstGeom prst="rect">
            <a:avLst/>
          </a:prstGeom>
        </p:spPr>
        <p:txBody>
          <a:bodyPr wrap="square">
            <a:spAutoFit/>
          </a:bodyPr>
          <a:lstStyle/>
          <a:p>
            <a:pPr algn="ctr"/>
            <a:r>
              <a:rPr lang="ar-IQ" sz="2000" dirty="0"/>
              <a:t>دار الامارة في </a:t>
            </a:r>
            <a:r>
              <a:rPr lang="ar-IQ" sz="2000" dirty="0" smtClean="0"/>
              <a:t>الكوفة</a:t>
            </a:r>
            <a:endParaRPr lang="ar-IQ" sz="2000" dirty="0"/>
          </a:p>
          <a:p>
            <a:pPr algn="r"/>
            <a:r>
              <a:rPr lang="ar-IQ" sz="2400" dirty="0"/>
              <a:t>   </a:t>
            </a:r>
            <a:endParaRPr lang="ar-IQ" sz="2400" dirty="0" smtClean="0"/>
          </a:p>
          <a:p>
            <a:pPr algn="r"/>
            <a:r>
              <a:rPr lang="ar-IQ" sz="2400" dirty="0" smtClean="0"/>
              <a:t> </a:t>
            </a:r>
            <a:r>
              <a:rPr lang="ar-IQ" sz="2400" dirty="0"/>
              <a:t>تعد هذه الدار من اقدم العمائر الاسلامية التي عثر عليها في العراق بل هي اقدم دار </a:t>
            </a:r>
            <a:r>
              <a:rPr lang="ar-IQ" sz="2400" dirty="0" smtClean="0"/>
              <a:t>الامارة </a:t>
            </a:r>
            <a:r>
              <a:rPr lang="ar-IQ" sz="2400" dirty="0"/>
              <a:t>كشفت عنها التنقيبات حتى الان في العالم الاسلامي . </a:t>
            </a:r>
          </a:p>
          <a:p>
            <a:pPr algn="r"/>
            <a:r>
              <a:rPr lang="ar-IQ" sz="2400" dirty="0"/>
              <a:t>    بنى سعد بن ابي وقاص هذه الدار على مقربة من الجامع يفصل بينهما شارع تمت ازالته فيما بعد ووصل بين البنائين بأمر من الخليفة عمر بن الخطاب (رض) بعد سرقة بيت المال من هذه الدار . وكشفت التنقيبات عن </a:t>
            </a:r>
            <a:r>
              <a:rPr lang="ar-IQ" sz="2400" dirty="0" smtClean="0"/>
              <a:t>مدخل  </a:t>
            </a:r>
            <a:r>
              <a:rPr lang="ar-IQ" sz="2400" dirty="0"/>
              <a:t>في جدار القبلة يصل بين المسجد والدار التي جددها الوالي زياد بن ابيه عندما اعاد بناء المسجد .</a:t>
            </a:r>
          </a:p>
          <a:p>
            <a:pPr algn="r"/>
            <a:r>
              <a:rPr lang="ar-IQ" sz="2400" dirty="0"/>
              <a:t>    وقد اهملت المراجع ذكر تخطيط الدار وما جرى عليها من اضافات خلال العصور التالية الا ان دائرة الاثار والتراث ومن خلال مواسم عديدة </a:t>
            </a:r>
            <a:r>
              <a:rPr lang="ar-IQ" sz="2400" dirty="0" smtClean="0"/>
              <a:t>ابتداء من </a:t>
            </a:r>
            <a:r>
              <a:rPr lang="ar-IQ" sz="2400" dirty="0"/>
              <a:t>عام </a:t>
            </a:r>
            <a:r>
              <a:rPr lang="ar-IQ" sz="2400" dirty="0" smtClean="0"/>
              <a:t>1938م </a:t>
            </a:r>
            <a:r>
              <a:rPr lang="ar-IQ" sz="2400" dirty="0"/>
              <a:t>وحتى الوقت الحاضر كشفت كثيراً من معالم تخطيطها وزخارفها والاضافات التي جرت </a:t>
            </a:r>
            <a:r>
              <a:rPr lang="ar-IQ" sz="2400" dirty="0" smtClean="0"/>
              <a:t>عليها</a:t>
            </a:r>
            <a:endParaRPr lang="en-US" sz="2400" dirty="0"/>
          </a:p>
        </p:txBody>
      </p:sp>
    </p:spTree>
    <p:extLst>
      <p:ext uri="{BB962C8B-B14F-4D97-AF65-F5344CB8AC3E}">
        <p14:creationId xmlns:p14="http://schemas.microsoft.com/office/powerpoint/2010/main" val="556488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8964488" cy="1631216"/>
          </a:xfrm>
          <a:prstGeom prst="rect">
            <a:avLst/>
          </a:prstGeom>
        </p:spPr>
        <p:txBody>
          <a:bodyPr wrap="square">
            <a:spAutoFit/>
          </a:bodyPr>
          <a:lstStyle/>
          <a:p>
            <a:pPr algn="r"/>
            <a:r>
              <a:rPr lang="ar-IQ" sz="2000" dirty="0"/>
              <a:t>وظهر ان الدار تتألف من وحدات بنائية عديدة لكل منها فناء واسع ويحيط بهذه الوحدات سوران ضخمان مربعاً الشكل احدهما داخل الاخر ، والخارجي منهما مربع طول ضلعه حوالي 170م مبني بالأجر والجص وسمكه 4م وارتفاعه حوالي 20م تدعمه ابراج نصف دائرية ستة في كل ضلع عدا الضلع الشمالي الذي يدعمه برجان فقط </a:t>
            </a:r>
            <a:br>
              <a:rPr lang="ar-IQ" sz="2000" dirty="0"/>
            </a:br>
            <a:endParaRPr lang="en-U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6946" y="2564904"/>
            <a:ext cx="4048125" cy="386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285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تنقيبات دار الامارة في الكوفة </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59832" y="548680"/>
            <a:ext cx="3672408" cy="3198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8603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62710"/>
            <a:ext cx="9144000" cy="6001643"/>
          </a:xfrm>
          <a:prstGeom prst="rect">
            <a:avLst/>
          </a:prstGeom>
        </p:spPr>
        <p:txBody>
          <a:bodyPr wrap="square">
            <a:spAutoFit/>
          </a:bodyPr>
          <a:lstStyle/>
          <a:p>
            <a:pPr algn="r"/>
            <a:r>
              <a:rPr lang="ar-IQ" sz="2400" dirty="0"/>
              <a:t>اما السور الداخلي فيتصل ببناية القصر الرئيسية </a:t>
            </a:r>
            <a:r>
              <a:rPr lang="ar-IQ" sz="2400" dirty="0" smtClean="0"/>
              <a:t>وتخطيطه  </a:t>
            </a:r>
            <a:r>
              <a:rPr lang="ar-IQ" sz="2400" dirty="0"/>
              <a:t>مربع طول ضلعه 110 م تقريباً وسمكه حوالي المترين ومدعم </a:t>
            </a:r>
            <a:r>
              <a:rPr lang="ar-IQ" sz="2400" dirty="0" smtClean="0"/>
              <a:t>بأبراج </a:t>
            </a:r>
            <a:r>
              <a:rPr lang="ar-IQ" sz="2400" dirty="0"/>
              <a:t>نصف دائرية : اربعة ابراج على كل من اضلاعه الاربعة كلها مبنية </a:t>
            </a:r>
            <a:r>
              <a:rPr lang="ar-IQ" sz="2400" dirty="0" smtClean="0"/>
              <a:t>بالأجر </a:t>
            </a:r>
            <a:r>
              <a:rPr lang="ar-IQ" sz="2400" dirty="0"/>
              <a:t>والجص </a:t>
            </a:r>
            <a:r>
              <a:rPr lang="ar-IQ" sz="2400" dirty="0" smtClean="0"/>
              <a:t>.</a:t>
            </a:r>
          </a:p>
          <a:p>
            <a:pPr algn="r"/>
            <a:r>
              <a:rPr lang="ar-IQ" sz="2400" dirty="0" smtClean="0"/>
              <a:t> </a:t>
            </a:r>
            <a:r>
              <a:rPr lang="ar-IQ" sz="2400" dirty="0"/>
              <a:t>وقد كشفت التنقيبات عن بعض الوحدات البنائية بين السورين . </a:t>
            </a:r>
          </a:p>
          <a:p>
            <a:pPr algn="r"/>
            <a:r>
              <a:rPr lang="ar-IQ" sz="2400" dirty="0"/>
              <a:t>    وفي كل ضلع من اضلاع السور الداخلي مدخل او مداخل بعضها اضيف </a:t>
            </a:r>
            <a:r>
              <a:rPr lang="ar-IQ" sz="2400" dirty="0" smtClean="0"/>
              <a:t>في مدد </a:t>
            </a:r>
            <a:r>
              <a:rPr lang="ar-IQ" sz="2400" dirty="0"/>
              <a:t>لاحقة</a:t>
            </a:r>
          </a:p>
          <a:p>
            <a:pPr algn="r"/>
            <a:r>
              <a:rPr lang="ar-IQ" sz="2400" dirty="0"/>
              <a:t> اما المدخل الرئيس فيقع في منتصف الضلع الشمالي </a:t>
            </a:r>
            <a:r>
              <a:rPr lang="ar-IQ" sz="2400" dirty="0" smtClean="0"/>
              <a:t>مواجهاً </a:t>
            </a:r>
            <a:r>
              <a:rPr lang="ar-IQ" sz="2400" dirty="0"/>
              <a:t>للمدخل الرئيس في السور الخارجي    </a:t>
            </a:r>
          </a:p>
          <a:p>
            <a:pPr algn="r"/>
            <a:r>
              <a:rPr lang="ar-IQ" sz="2400" dirty="0"/>
              <a:t>    ويحيط السور الداخلي بوحدات بنائية عديدة من بينها مخازن وحمامات ومرافق اخرى ولكل من هذه الوحدات فناء واسع مبلط تطل عليه بوائك متناظرة تقوم مقام المداخل الرئيسة الى هذه الوحدات . </a:t>
            </a:r>
          </a:p>
          <a:p>
            <a:pPr algn="r"/>
            <a:r>
              <a:rPr lang="ar-IQ" sz="2400" dirty="0"/>
              <a:t>    وقد اظهرت التنقيبات في بعض </a:t>
            </a:r>
            <a:r>
              <a:rPr lang="ar-IQ" sz="2400" dirty="0" smtClean="0"/>
              <a:t>الحجرات  </a:t>
            </a:r>
            <a:r>
              <a:rPr lang="ar-IQ" sz="2400" dirty="0"/>
              <a:t>زخارف مكونة بطريقة اختلاف وضع الاجر وقطع من الزخارف المحفورة على الجص وكذلك على زخارف مرسومة </a:t>
            </a:r>
            <a:r>
              <a:rPr lang="ar-IQ" sz="2400" dirty="0" smtClean="0"/>
              <a:t>بالألوان </a:t>
            </a:r>
            <a:r>
              <a:rPr lang="ar-IQ" sz="2400" dirty="0"/>
              <a:t>المائية وكتابات بالخط الكوفي </a:t>
            </a:r>
            <a:r>
              <a:rPr lang="ar-IQ" sz="2400" dirty="0" smtClean="0"/>
              <a:t> فضلا عن بعض </a:t>
            </a:r>
            <a:r>
              <a:rPr lang="ar-IQ" sz="2400" dirty="0"/>
              <a:t>اللقى من فخار وخزف وزجاج ومسكوكات ومعادن يرجع تاريخها الى المصرين الاموي والعباسي </a:t>
            </a:r>
            <a:r>
              <a:rPr lang="ar-IQ" sz="2400" dirty="0" smtClean="0"/>
              <a:t> بشكل  </a:t>
            </a:r>
            <a:r>
              <a:rPr lang="ar-IQ" sz="2400" dirty="0"/>
              <a:t>خاصة </a:t>
            </a:r>
            <a:r>
              <a:rPr lang="ar-IQ" dirty="0"/>
              <a:t>. </a:t>
            </a:r>
          </a:p>
        </p:txBody>
      </p:sp>
    </p:spTree>
    <p:extLst>
      <p:ext uri="{BB962C8B-B14F-4D97-AF65-F5344CB8AC3E}">
        <p14:creationId xmlns:p14="http://schemas.microsoft.com/office/powerpoint/2010/main" val="358790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97346"/>
            <a:ext cx="9036496" cy="6155531"/>
          </a:xfrm>
          <a:prstGeom prst="rect">
            <a:avLst/>
          </a:prstGeom>
        </p:spPr>
        <p:txBody>
          <a:bodyPr wrap="square">
            <a:spAutoFit/>
          </a:bodyPr>
          <a:lstStyle/>
          <a:p>
            <a:pPr algn="ctr"/>
            <a:r>
              <a:rPr lang="ar-IQ" sz="2800" dirty="0"/>
              <a:t>دار الامارة في </a:t>
            </a:r>
            <a:r>
              <a:rPr lang="ar-IQ" sz="2800" dirty="0" smtClean="0"/>
              <a:t>الموصل</a:t>
            </a:r>
            <a:endParaRPr lang="ar-IQ" sz="2800" dirty="0"/>
          </a:p>
          <a:p>
            <a:pPr algn="ctr"/>
            <a:endParaRPr lang="ar-IQ" sz="2800" dirty="0" smtClean="0"/>
          </a:p>
          <a:p>
            <a:pPr algn="r"/>
            <a:endParaRPr lang="ar-IQ" sz="2000" dirty="0"/>
          </a:p>
          <a:p>
            <a:pPr algn="r"/>
            <a:endParaRPr lang="ar-IQ" sz="2000" dirty="0" smtClean="0"/>
          </a:p>
          <a:p>
            <a:pPr algn="r"/>
            <a:endParaRPr lang="ar-IQ" sz="2000" dirty="0"/>
          </a:p>
          <a:p>
            <a:pPr algn="r"/>
            <a:r>
              <a:rPr lang="ar-IQ" sz="2000" dirty="0" smtClean="0"/>
              <a:t>ولا </a:t>
            </a:r>
            <a:r>
              <a:rPr lang="ar-IQ" sz="2000" dirty="0"/>
              <a:t>يفوتنا ونحن نتكلم عن دور الامارة في الامصار والمدن الجديدة في العراق ان نشير الى دار الامارة في مدينة الموصل التي فتحها عتبة بن فرقد السلمي سنة 16هـ / 637 م زمن الخليفة عمر بن الخطاب (رض) وبنى فيها داراً </a:t>
            </a:r>
            <a:r>
              <a:rPr lang="ar-IQ" sz="2000" dirty="0" smtClean="0"/>
              <a:t>للأمارة </a:t>
            </a:r>
            <a:r>
              <a:rPr lang="ar-IQ" sz="2000" dirty="0"/>
              <a:t>سنة 17هـ / 638م في مكان مجاور للمسجد الجامع . وقام بتوسعة هذه الدار والمسجد عرفجة بن هرثمة البارقي سنة 22هـ / 642م ثم وسعها الامويون وابقوها مقراً </a:t>
            </a:r>
            <a:r>
              <a:rPr lang="ar-IQ" sz="2000" dirty="0" smtClean="0"/>
              <a:t>للأمارة </a:t>
            </a:r>
            <a:r>
              <a:rPr lang="ar-IQ" sz="2000" dirty="0"/>
              <a:t>عدا الحر بن يوسف الذي اتخذ (المنقوشات) داراً </a:t>
            </a:r>
            <a:r>
              <a:rPr lang="ar-IQ" sz="2000" dirty="0" smtClean="0"/>
              <a:t>للأمارة </a:t>
            </a:r>
            <a:r>
              <a:rPr lang="ar-IQ" sz="2000" dirty="0"/>
              <a:t>ومسكناً له </a:t>
            </a:r>
            <a:r>
              <a:rPr lang="ar-IQ" sz="2000" dirty="0" smtClean="0"/>
              <a:t>ولأسرته </a:t>
            </a:r>
            <a:r>
              <a:rPr lang="ar-IQ" sz="2000" dirty="0"/>
              <a:t>سنة 106هـ / 724م . وسميت المنقوشة </a:t>
            </a:r>
            <a:r>
              <a:rPr lang="ar-IQ" sz="2000" dirty="0" smtClean="0"/>
              <a:t>لأنها </a:t>
            </a:r>
            <a:r>
              <a:rPr lang="ar-IQ" sz="2000" dirty="0"/>
              <a:t>كانت منقوشة بخشب الساج والرخام والفسيفساء </a:t>
            </a:r>
            <a:r>
              <a:rPr lang="ar-IQ" sz="2000" dirty="0" smtClean="0"/>
              <a:t>الملونة </a:t>
            </a:r>
            <a:r>
              <a:rPr lang="ar-IQ" sz="2000" dirty="0"/>
              <a:t>كما قيل ان هذه الدار شيدت بالرخام الابيض وزخرفت بالحجارة المنقوشة </a:t>
            </a:r>
            <a:r>
              <a:rPr lang="ar-IQ" sz="2000" dirty="0" smtClean="0"/>
              <a:t>بالألوان </a:t>
            </a:r>
            <a:r>
              <a:rPr lang="ar-IQ" sz="2000" dirty="0"/>
              <a:t>وحملت سقوفها على اكتاف واعمدة من الخشب . </a:t>
            </a:r>
          </a:p>
          <a:p>
            <a:pPr algn="r"/>
            <a:r>
              <a:rPr lang="ar-IQ" sz="2000" dirty="0"/>
              <a:t> وترك العباسيون المنقوشة واتخذوا من الدار الاولى دار امارة لولاتهم ولم يصلنا شيء من اثار هذه الدار كما لم تكشف التنقيبات عن تخطيطها وعن عناصرها </a:t>
            </a:r>
            <a:r>
              <a:rPr lang="ar-IQ" sz="2000" dirty="0" smtClean="0"/>
              <a:t>المعمارية </a:t>
            </a:r>
            <a:r>
              <a:rPr lang="ar-IQ" sz="2000" dirty="0"/>
              <a:t>والزخرفية .</a:t>
            </a:r>
          </a:p>
          <a:p>
            <a:pPr algn="r"/>
            <a:r>
              <a:rPr lang="ar-IQ" sz="2000" dirty="0"/>
              <a:t>	</a:t>
            </a:r>
          </a:p>
          <a:p>
            <a:endParaRPr lang="ar-IQ" dirty="0"/>
          </a:p>
        </p:txBody>
      </p:sp>
    </p:spTree>
    <p:extLst>
      <p:ext uri="{BB962C8B-B14F-4D97-AF65-F5344CB8AC3E}">
        <p14:creationId xmlns:p14="http://schemas.microsoft.com/office/powerpoint/2010/main" val="241728071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63</TotalTime>
  <Words>786</Words>
  <Application>Microsoft Office PowerPoint</Application>
  <PresentationFormat>عرض على الشاشة (3:4)‏</PresentationFormat>
  <Paragraphs>41</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Slice</vt:lpstr>
      <vt:lpstr>دور الامارة في العصر الاموي </vt:lpstr>
      <vt:lpstr>عرض تقديمي في PowerPoint</vt:lpstr>
      <vt:lpstr>عرض تقديمي في PowerPoint</vt:lpstr>
      <vt:lpstr>عرض تقديمي في PowerPoint</vt:lpstr>
      <vt:lpstr>عرض تقديمي في PowerPoint</vt:lpstr>
      <vt:lpstr>تنقيبات دار الامارة في الكوفة </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المسجد الاموي في دمشق</dc:title>
  <dc:creator>Najat</dc:creator>
  <cp:lastModifiedBy>Maher</cp:lastModifiedBy>
  <cp:revision>9</cp:revision>
  <dcterms:created xsi:type="dcterms:W3CDTF">2020-01-17T06:38:44Z</dcterms:created>
  <dcterms:modified xsi:type="dcterms:W3CDTF">2020-03-09T07:14:18Z</dcterms:modified>
</cp:coreProperties>
</file>