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59" r:id="rId6"/>
    <p:sldId id="264" r:id="rId7"/>
  </p:sldIdLst>
  <p:sldSz cx="12192000" cy="6858000"/>
  <p:notesSz cx="6858000" cy="9144000"/>
  <p:defaultTextStyle>
    <a:defPPr>
      <a:defRPr lang="ar-K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96" y="-5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5779911" y="1169931"/>
            <a:ext cx="6419780"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711201" y="533401"/>
            <a:ext cx="8206284"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11200" y="3843868"/>
            <a:ext cx="6605667"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15058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711200" y="533400"/>
            <a:ext cx="107696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1016003" y="3843867"/>
            <a:ext cx="9708443"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CC63B9C9-019F-47E3-9A22-332927113C67}"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258591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711200" y="533400"/>
            <a:ext cx="107696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11200" y="4114800"/>
            <a:ext cx="8511403"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979646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711" y="533400"/>
            <a:ext cx="9146383"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22401" y="3429000"/>
            <a:ext cx="8536623"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711201" y="4301070"/>
            <a:ext cx="8509815"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
        <p:nvSpPr>
          <p:cNvPr id="14" name="TextBox 13"/>
          <p:cNvSpPr txBox="1"/>
          <p:nvPr/>
        </p:nvSpPr>
        <p:spPr>
          <a:xfrm>
            <a:off x="304801" y="710624"/>
            <a:ext cx="60975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61601" y="2768601"/>
            <a:ext cx="60975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88714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711201" y="3429000"/>
            <a:ext cx="8509815"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11200" y="5132981"/>
            <a:ext cx="8511403"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4289229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712" y="533400"/>
            <a:ext cx="9146381"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711201" y="3886200"/>
            <a:ext cx="8509815"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711200" y="4953000"/>
            <a:ext cx="8509813"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
        <p:nvSpPr>
          <p:cNvPr id="14" name="TextBox 13"/>
          <p:cNvSpPr txBox="1"/>
          <p:nvPr/>
        </p:nvSpPr>
        <p:spPr>
          <a:xfrm>
            <a:off x="304801" y="710624"/>
            <a:ext cx="60975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61601" y="2768601"/>
            <a:ext cx="60975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62082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711200" y="533400"/>
            <a:ext cx="10034211"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711201" y="3928534"/>
            <a:ext cx="8509815"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711200" y="4766736"/>
            <a:ext cx="8509813"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2682653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11201" y="533401"/>
            <a:ext cx="8739823"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2305889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55208" y="533400"/>
            <a:ext cx="2725592"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11200" y="533400"/>
            <a:ext cx="7800016"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63391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711201" y="533400"/>
            <a:ext cx="8739823"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19453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1200" y="1981200"/>
            <a:ext cx="8536624"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11201" y="4487334"/>
            <a:ext cx="8536623"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96752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711201" y="533401"/>
            <a:ext cx="5266623"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6216483" y="533400"/>
            <a:ext cx="5264317"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63B9C9-019F-47E3-9A22-332927113C67}"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157038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016002" y="533400"/>
            <a:ext cx="4955821"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1199" y="1143001"/>
            <a:ext cx="5260623"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73355" y="566738"/>
            <a:ext cx="5018735"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6483" y="1143000"/>
            <a:ext cx="5275607"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63B9C9-019F-47E3-9A22-332927113C67}" type="datetimeFigureOut">
              <a:rPr lang="ar-IQ" smtClean="0"/>
              <a:t>13/07/1441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9209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63B9C9-019F-47E3-9A22-332927113C67}"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266354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63B9C9-019F-47E3-9A22-332927113C67}" type="datetimeFigureOut">
              <a:rPr lang="ar-IQ" smtClean="0"/>
              <a:t>13/07/1441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193327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24889" y="533400"/>
            <a:ext cx="42672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711199" y="533400"/>
            <a:ext cx="5918340"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24889" y="2209803"/>
            <a:ext cx="42672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63B9C9-019F-47E3-9A22-332927113C67}"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4966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94400" y="1447800"/>
            <a:ext cx="4751011"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1016000" y="914400"/>
            <a:ext cx="4374632"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994704" y="2743200"/>
            <a:ext cx="4752297"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63B9C9-019F-47E3-9A22-332927113C67}" type="datetimeFigureOut">
              <a:rPr lang="ar-IQ" smtClean="0"/>
              <a:t>13/07/1441</a:t>
            </a:fld>
            <a:endParaRPr lang="ar-IQ"/>
          </a:p>
        </p:txBody>
      </p:sp>
      <p:sp>
        <p:nvSpPr>
          <p:cNvPr id="6" name="Footer Placeholder 5"/>
          <p:cNvSpPr>
            <a:spLocks noGrp="1"/>
          </p:cNvSpPr>
          <p:nvPr>
            <p:ph type="ftr" sz="quarter" idx="11"/>
          </p:nvPr>
        </p:nvSpPr>
        <p:spPr>
          <a:xfrm>
            <a:off x="711200" y="6172201"/>
            <a:ext cx="7748965" cy="365125"/>
          </a:xfrm>
        </p:spPr>
        <p:txBody>
          <a:bodyPr/>
          <a:lstStyle/>
          <a:p>
            <a:endParaRPr lang="ar-IQ"/>
          </a:p>
        </p:txBody>
      </p:sp>
      <p:sp>
        <p:nvSpPr>
          <p:cNvPr id="7" name="Slide Number Placeholder 6"/>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65126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8894234" y="3894668"/>
            <a:ext cx="3293941"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711201" y="4495800"/>
            <a:ext cx="8739823"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1201" y="533401"/>
            <a:ext cx="8739823"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6994" y="6172204"/>
            <a:ext cx="1600617"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C63B9C9-019F-47E3-9A22-332927113C67}" type="datetimeFigureOut">
              <a:rPr lang="ar-IQ" smtClean="0"/>
              <a:t>13/07/1441</a:t>
            </a:fld>
            <a:endParaRPr lang="ar-IQ"/>
          </a:p>
        </p:txBody>
      </p:sp>
      <p:sp>
        <p:nvSpPr>
          <p:cNvPr id="5" name="Footer Placeholder 4"/>
          <p:cNvSpPr>
            <a:spLocks noGrp="1"/>
          </p:cNvSpPr>
          <p:nvPr>
            <p:ph type="ftr" sz="quarter" idx="3"/>
          </p:nvPr>
        </p:nvSpPr>
        <p:spPr>
          <a:xfrm>
            <a:off x="711200" y="6172201"/>
            <a:ext cx="7748965"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5902" y="5578479"/>
            <a:ext cx="1142543"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D0DD1BD-2FD1-4B4A-89DA-ACBFFE9781CF}" type="slidenum">
              <a:rPr lang="ar-IQ" smtClean="0"/>
              <a:t>‹#›</a:t>
            </a:fld>
            <a:endParaRPr lang="ar-IQ"/>
          </a:p>
        </p:txBody>
      </p:sp>
    </p:spTree>
    <p:extLst>
      <p:ext uri="{BB962C8B-B14F-4D97-AF65-F5344CB8AC3E}">
        <p14:creationId xmlns:p14="http://schemas.microsoft.com/office/powerpoint/2010/main" val="39334244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71665" y="1844825"/>
            <a:ext cx="6154713" cy="1684041"/>
          </a:xfrm>
        </p:spPr>
        <p:txBody>
          <a:bodyPr>
            <a:noAutofit/>
          </a:bodyPr>
          <a:lstStyle/>
          <a:p>
            <a:pPr algn="ctr"/>
            <a:r>
              <a:rPr lang="ar-IQ" sz="8000" dirty="0" smtClean="0"/>
              <a:t>فتح مصر</a:t>
            </a:r>
            <a:endParaRPr lang="ar-IQ" sz="8000" dirty="0"/>
          </a:p>
        </p:txBody>
      </p:sp>
      <p:sp>
        <p:nvSpPr>
          <p:cNvPr id="3" name="عنوان فرعي 2"/>
          <p:cNvSpPr>
            <a:spLocks noGrp="1"/>
          </p:cNvSpPr>
          <p:nvPr>
            <p:ph type="subTitle" idx="1"/>
          </p:nvPr>
        </p:nvSpPr>
        <p:spPr>
          <a:xfrm>
            <a:off x="2057400" y="3843868"/>
            <a:ext cx="4954250" cy="1313324"/>
          </a:xfrm>
        </p:spPr>
        <p:txBody>
          <a:bodyPr>
            <a:normAutofit fontScale="92500" lnSpcReduction="20000"/>
          </a:bodyPr>
          <a:lstStyle/>
          <a:p>
            <a:pPr algn="ctr"/>
            <a:r>
              <a:rPr lang="ar-IQ" dirty="0" smtClean="0">
                <a:solidFill>
                  <a:schemeClr val="tx1"/>
                </a:solidFill>
              </a:rPr>
              <a:t>محاضرة علمية لطلبة المرحلة الثانية الكورس الاول للعام الدراسي </a:t>
            </a:r>
          </a:p>
          <a:p>
            <a:pPr algn="ctr"/>
            <a:r>
              <a:rPr lang="ar-IQ" dirty="0" smtClean="0">
                <a:solidFill>
                  <a:schemeClr val="tx1"/>
                </a:solidFill>
              </a:rPr>
              <a:t>2019م-2020م</a:t>
            </a:r>
          </a:p>
          <a:p>
            <a:pPr algn="ctr"/>
            <a:r>
              <a:rPr lang="ar-IQ" dirty="0" smtClean="0">
                <a:solidFill>
                  <a:schemeClr val="tx1"/>
                </a:solidFill>
              </a:rPr>
              <a:t>د. نجاة علي محمد التميمي</a:t>
            </a:r>
            <a:endParaRPr lang="ar-IQ" dirty="0">
              <a:solidFill>
                <a:schemeClr val="tx1"/>
              </a:solidFill>
            </a:endParaRPr>
          </a:p>
        </p:txBody>
      </p:sp>
    </p:spTree>
    <p:extLst>
      <p:ext uri="{BB962C8B-B14F-4D97-AF65-F5344CB8AC3E}">
        <p14:creationId xmlns:p14="http://schemas.microsoft.com/office/powerpoint/2010/main" val="111141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1" y="4928260"/>
            <a:ext cx="8739823" cy="1091540"/>
          </a:xfrm>
        </p:spPr>
        <p:txBody>
          <a:bodyPr>
            <a:normAutofit/>
          </a:bodyPr>
          <a:lstStyle/>
          <a:p>
            <a:pPr algn="ctr"/>
            <a:r>
              <a:rPr lang="ar-IQ" sz="2800" dirty="0" smtClean="0"/>
              <a:t>خريطة توضح سير الفتح الاسلامي لمصر في عهد الخليفة عمر بن </a:t>
            </a:r>
            <a:r>
              <a:rPr lang="ar-IQ" sz="2800" dirty="0" smtClean="0"/>
              <a:t>الخطاب(رض) </a:t>
            </a:r>
            <a:r>
              <a:rPr lang="ar-IQ" sz="2800" dirty="0" smtClean="0"/>
              <a:t>بقيادة عمرو بن العاص</a:t>
            </a:r>
            <a:endParaRPr lang="ar-KW" sz="2800" dirty="0"/>
          </a:p>
        </p:txBody>
      </p:sp>
      <p:pic>
        <p:nvPicPr>
          <p:cNvPr id="4" name="Content Placeholder 3"/>
          <p:cNvPicPr>
            <a:picLocks noGrp="1" noChangeAspect="1"/>
          </p:cNvPicPr>
          <p:nvPr>
            <p:ph idx="1"/>
          </p:nvPr>
        </p:nvPicPr>
        <p:blipFill rotWithShape="1">
          <a:blip r:embed="rId2"/>
          <a:srcRect b="17889"/>
          <a:stretch/>
        </p:blipFill>
        <p:spPr>
          <a:xfrm>
            <a:off x="2074871" y="0"/>
            <a:ext cx="6266899" cy="4967162"/>
          </a:xfrm>
          <a:prstGeom prst="rect">
            <a:avLst/>
          </a:prstGeom>
        </p:spPr>
      </p:pic>
    </p:spTree>
    <p:extLst>
      <p:ext uri="{BB962C8B-B14F-4D97-AF65-F5344CB8AC3E}">
        <p14:creationId xmlns:p14="http://schemas.microsoft.com/office/powerpoint/2010/main" val="365446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2413338"/>
            <a:ext cx="12089080" cy="2677656"/>
          </a:xfrm>
          <a:prstGeom prst="rect">
            <a:avLst/>
          </a:prstGeom>
        </p:spPr>
        <p:txBody>
          <a:bodyPr wrap="square">
            <a:spAutoFit/>
          </a:bodyPr>
          <a:lstStyle/>
          <a:p>
            <a:pPr algn="ctr"/>
            <a:r>
              <a:rPr lang="ar-IQ" sz="2800" dirty="0"/>
              <a:t>بعد فتح بلاد الشام اخذ </a:t>
            </a:r>
            <a:r>
              <a:rPr lang="ar-IQ" sz="2800" dirty="0" smtClean="0"/>
              <a:t> القائد عمرو </a:t>
            </a:r>
            <a:r>
              <a:rPr lang="ar-IQ" sz="2800" dirty="0"/>
              <a:t>بن العاص يرغب </a:t>
            </a:r>
            <a:r>
              <a:rPr lang="ar-IQ" sz="2800" dirty="0" smtClean="0"/>
              <a:t> الخليفة عمر </a:t>
            </a:r>
            <a:r>
              <a:rPr lang="ar-IQ" sz="2800" dirty="0"/>
              <a:t>بن الخطاب </a:t>
            </a:r>
            <a:r>
              <a:rPr lang="ar-IQ" sz="2800" dirty="0" smtClean="0"/>
              <a:t>(رض)في </a:t>
            </a:r>
            <a:r>
              <a:rPr lang="ar-IQ" sz="2800" dirty="0"/>
              <a:t>فتح مصر الى ان اذن له وتقدم عمرو بجيشه في مصر الى ان وصل قرية ام دنين وانتظر عندها الى ان وصلت الامدادات التي كان قد ارسل في طلبها من المدينة ثم تقدم نحو حصن بابليون (قصر الشمع) في مصر القديمة حاليا حيث كان هذا الحصن يعتبر مركز قوة البيزنطيين في مصر وتتحصن فيه الحامية البيزنطية المستعمرة وتهدد منها اهل مصر</a:t>
            </a:r>
            <a:r>
              <a:rPr lang="ar-IQ" dirty="0"/>
              <a:t> </a:t>
            </a:r>
            <a:endParaRPr lang="en-US" dirty="0"/>
          </a:p>
        </p:txBody>
      </p:sp>
    </p:spTree>
    <p:extLst>
      <p:ext uri="{BB962C8B-B14F-4D97-AF65-F5344CB8AC3E}">
        <p14:creationId xmlns:p14="http://schemas.microsoft.com/office/powerpoint/2010/main" val="270868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59340"/>
            <a:ext cx="12192000" cy="3970318"/>
          </a:xfrm>
          <a:prstGeom prst="rect">
            <a:avLst/>
          </a:prstGeom>
        </p:spPr>
        <p:txBody>
          <a:bodyPr wrap="square">
            <a:spAutoFit/>
          </a:bodyPr>
          <a:lstStyle/>
          <a:p>
            <a:pPr algn="r"/>
            <a:r>
              <a:rPr lang="ar-IQ" sz="2800" dirty="0"/>
              <a:t>وفي شمال الحصن نصب عمرو </a:t>
            </a:r>
            <a:r>
              <a:rPr lang="ar-IQ" sz="2800" dirty="0" smtClean="0"/>
              <a:t>فسطاط </a:t>
            </a:r>
            <a:r>
              <a:rPr lang="ar-IQ" sz="2800" dirty="0"/>
              <a:t>(</a:t>
            </a:r>
            <a:r>
              <a:rPr lang="ar-IQ" sz="2800" dirty="0" smtClean="0"/>
              <a:t>مخيم) </a:t>
            </a:r>
            <a:r>
              <a:rPr lang="ar-IQ" sz="2800" dirty="0"/>
              <a:t>وظل محاصرا للحصن الى ان تم القضاء على مقاومة البيزنطيين واستسلمت حامية الحصن ودخل العرب الحصن في 9 نيسان 641م . وبعد ان ترك عمرو الحامية في حصن بابليون توجه بجيوشه الى مدينة الاسكندرية لفتحها حيث كانت تقيم بها حامية عسكرية قوية من البيزنطيين وكانت تشكل مصدر خطر على اهل مصر حيث كانوا يتلقون عن طريقها الامدادات فتمت محاصرتها وفتحها عنوة وانتهت بذلك فترة حكم الاستبداد والاستعمار البيزنطي الذي جثم على ارض مصر فترة طويلة من الزمن .</a:t>
            </a:r>
          </a:p>
          <a:p>
            <a:pPr algn="r"/>
            <a:r>
              <a:rPr lang="ar-IQ" sz="2800" dirty="0" smtClean="0"/>
              <a:t>و </a:t>
            </a:r>
            <a:r>
              <a:rPr lang="ar-IQ" sz="2800" dirty="0"/>
              <a:t>فقدت الاسكندرية اهميتها كمركز يتصل بحرا بالقسطنطينية عاصمة الامبراطورية البيزنطية .</a:t>
            </a:r>
          </a:p>
        </p:txBody>
      </p:sp>
    </p:spTree>
    <p:extLst>
      <p:ext uri="{BB962C8B-B14F-4D97-AF65-F5344CB8AC3E}">
        <p14:creationId xmlns:p14="http://schemas.microsoft.com/office/powerpoint/2010/main" val="111600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1911" y="5819775"/>
            <a:ext cx="8739823" cy="571500"/>
          </a:xfrm>
        </p:spPr>
        <p:txBody>
          <a:bodyPr>
            <a:normAutofit fontScale="90000"/>
          </a:bodyPr>
          <a:lstStyle/>
          <a:p>
            <a:pPr algn="ctr"/>
            <a:r>
              <a:rPr lang="ar-IQ" dirty="0" smtClean="0"/>
              <a:t>جامع </a:t>
            </a:r>
            <a:r>
              <a:rPr lang="ar-IQ" dirty="0" smtClean="0"/>
              <a:t>عمرو بن العاص</a:t>
            </a:r>
            <a:endParaRPr lang="ar-KW" dirty="0"/>
          </a:p>
        </p:txBody>
      </p:sp>
      <p:sp>
        <p:nvSpPr>
          <p:cNvPr id="3" name="Text Placeholder 2"/>
          <p:cNvSpPr>
            <a:spLocks noGrp="1"/>
          </p:cNvSpPr>
          <p:nvPr>
            <p:ph type="body" idx="1"/>
          </p:nvPr>
        </p:nvSpPr>
        <p:spPr/>
        <p:txBody>
          <a:bodyPr/>
          <a:lstStyle/>
          <a:p>
            <a:r>
              <a:rPr lang="ar-KW" dirty="0" smtClean="0"/>
              <a:t>الاضافات المتعاقبة التي طرأت عليه</a:t>
            </a:r>
            <a:endParaRPr lang="ar-KW" dirty="0"/>
          </a:p>
        </p:txBody>
      </p:sp>
      <p:pic>
        <p:nvPicPr>
          <p:cNvPr id="5" name="Content Placeholder 4"/>
          <p:cNvPicPr>
            <a:picLocks noGrp="1" noChangeAspect="1"/>
          </p:cNvPicPr>
          <p:nvPr>
            <p:ph sz="half" idx="2"/>
          </p:nvPr>
        </p:nvPicPr>
        <p:blipFill rotWithShape="1">
          <a:blip r:embed="rId2"/>
          <a:srcRect b="22172"/>
          <a:stretch/>
        </p:blipFill>
        <p:spPr>
          <a:xfrm>
            <a:off x="417055" y="1143000"/>
            <a:ext cx="6260987" cy="4200524"/>
          </a:xfrm>
          <a:prstGeom prst="rect">
            <a:avLst/>
          </a:prstGeom>
        </p:spPr>
      </p:pic>
      <p:sp>
        <p:nvSpPr>
          <p:cNvPr id="4" name="Text Placeholder 3"/>
          <p:cNvSpPr>
            <a:spLocks noGrp="1"/>
          </p:cNvSpPr>
          <p:nvPr>
            <p:ph type="body" sz="quarter" idx="3"/>
          </p:nvPr>
        </p:nvSpPr>
        <p:spPr/>
        <p:txBody>
          <a:bodyPr/>
          <a:lstStyle/>
          <a:p>
            <a:r>
              <a:rPr lang="ar-KW" dirty="0" smtClean="0"/>
              <a:t>الجامع بعد اضافة عبد الله بن طاهر</a:t>
            </a:r>
            <a:endParaRPr lang="ar-KW" dirty="0"/>
          </a:p>
        </p:txBody>
      </p:sp>
      <p:pic>
        <p:nvPicPr>
          <p:cNvPr id="6" name="Content Placeholder 5"/>
          <p:cNvPicPr>
            <a:picLocks noGrp="1" noChangeAspect="1"/>
          </p:cNvPicPr>
          <p:nvPr>
            <p:ph sz="quarter" idx="4"/>
          </p:nvPr>
        </p:nvPicPr>
        <p:blipFill rotWithShape="1">
          <a:blip r:embed="rId3"/>
          <a:srcRect b="12903"/>
          <a:stretch/>
        </p:blipFill>
        <p:spPr>
          <a:xfrm>
            <a:off x="7187538" y="1142999"/>
            <a:ext cx="4666846" cy="4200525"/>
          </a:xfrm>
          <a:prstGeom prst="rect">
            <a:avLst/>
          </a:prstGeom>
        </p:spPr>
      </p:pic>
    </p:spTree>
    <p:extLst>
      <p:ext uri="{BB962C8B-B14F-4D97-AF65-F5344CB8AC3E}">
        <p14:creationId xmlns:p14="http://schemas.microsoft.com/office/powerpoint/2010/main" val="1931351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76475" y="781049"/>
            <a:ext cx="7410449" cy="3462486"/>
          </a:xfrm>
          <a:prstGeom prst="rect">
            <a:avLst/>
          </a:prstGeom>
        </p:spPr>
        <p:txBody>
          <a:bodyPr wrap="square">
            <a:spAutoFit/>
          </a:bodyPr>
          <a:lstStyle/>
          <a:p>
            <a:pPr marR="0" lvl="0" algn="just" rtl="1">
              <a:lnSpc>
                <a:spcPct val="150000"/>
              </a:lnSpc>
              <a:spcBef>
                <a:spcPts val="600"/>
              </a:spcBef>
              <a:spcAft>
                <a:spcPts val="0"/>
              </a:spcAft>
            </a:pPr>
            <a:r>
              <a:rPr lang="ar-IQ" b="1" dirty="0" smtClean="0">
                <a:latin typeface="Times New Roman" panose="02020603050405020304" pitchFamily="18" charset="0"/>
                <a:ea typeface="Calibri" panose="020F0502020204030204" pitchFamily="34" charset="0"/>
                <a:cs typeface="Times New Roman" panose="02020603050405020304" pitchFamily="18" charset="0"/>
              </a:rPr>
              <a:t>المصادر والمراجع</a:t>
            </a:r>
          </a:p>
          <a:p>
            <a:pPr marL="342900" marR="0" lvl="0" indent="-342900" algn="just" rtl="1">
              <a:lnSpc>
                <a:spcPct val="150000"/>
              </a:lnSpc>
              <a:spcBef>
                <a:spcPts val="600"/>
              </a:spcBef>
              <a:spcAft>
                <a:spcPts val="0"/>
              </a:spcAft>
              <a:buFont typeface="+mj-lt"/>
              <a:buAutoNum type="arabicParenR"/>
            </a:pPr>
            <a:r>
              <a:rPr lang="ar-IQ" b="1" dirty="0" smtClean="0">
                <a:latin typeface="Times New Roman" panose="02020603050405020304" pitchFamily="18" charset="0"/>
                <a:ea typeface="Calibri" panose="020F0502020204030204" pitchFamily="34" charset="0"/>
                <a:cs typeface="Times New Roman" panose="02020603050405020304" pitchFamily="18" charset="0"/>
              </a:rPr>
              <a:t>خسرو</a:t>
            </a:r>
            <a:r>
              <a:rPr lang="ar-IQ" b="1" dirty="0">
                <a:latin typeface="Times New Roman" panose="02020603050405020304" pitchFamily="18" charset="0"/>
                <a:ea typeface="Calibri" panose="020F0502020204030204" pitchFamily="34" charset="0"/>
                <a:cs typeface="Times New Roman" panose="02020603050405020304" pitchFamily="18" charset="0"/>
              </a:rPr>
              <a:t>، ناصري، سفرنامه، ترجمة يحيى الخشاب، القاهرة، بدون سنة.</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600"/>
              </a:spcBef>
              <a:spcAft>
                <a:spcPts val="0"/>
              </a:spcAft>
              <a:buFont typeface="+mj-lt"/>
              <a:buAutoNum type="arabicParenR"/>
            </a:pPr>
            <a:r>
              <a:rPr lang="ar-IQ" b="1" dirty="0">
                <a:latin typeface="Times New Roman" panose="02020603050405020304" pitchFamily="18" charset="0"/>
                <a:ea typeface="Calibri" panose="020F0502020204030204" pitchFamily="34" charset="0"/>
                <a:cs typeface="Times New Roman" panose="02020603050405020304" pitchFamily="18" charset="0"/>
              </a:rPr>
              <a:t>شافعي، فريد، العمارة العربية في مصر الاسلامية، مصر، 1970.</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600"/>
              </a:spcBef>
              <a:spcAft>
                <a:spcPts val="0"/>
              </a:spcAft>
              <a:buFont typeface="+mj-lt"/>
              <a:buAutoNum type="arabicParenR"/>
            </a:pPr>
            <a:r>
              <a:rPr lang="ar-IQ" b="1" dirty="0">
                <a:latin typeface="Times New Roman" panose="02020603050405020304" pitchFamily="18" charset="0"/>
                <a:ea typeface="Calibri" panose="020F0502020204030204" pitchFamily="34" charset="0"/>
                <a:cs typeface="Times New Roman" panose="02020603050405020304" pitchFamily="18" charset="0"/>
              </a:rPr>
              <a:t>فكري، احمد، مساجد القاهرة ومدراسها (العصر العباسي)، مصر، 1965، ج1.</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600"/>
              </a:spcBef>
              <a:spcAft>
                <a:spcPts val="0"/>
              </a:spcAft>
              <a:buFont typeface="+mj-lt"/>
              <a:buAutoNum type="arabicParenR"/>
            </a:pPr>
            <a:r>
              <a:rPr lang="ar-IQ" b="1" dirty="0">
                <a:latin typeface="Times New Roman" panose="02020603050405020304" pitchFamily="18" charset="0"/>
                <a:ea typeface="Calibri" panose="020F0502020204030204" pitchFamily="34" charset="0"/>
                <a:cs typeface="Times New Roman" panose="02020603050405020304" pitchFamily="18" charset="0"/>
              </a:rPr>
              <a:t>فهمي، عبد الرحمن، القاهرة تاريخها فنونها آثارها، مصر، 1970.</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600"/>
              </a:spcBef>
              <a:spcAft>
                <a:spcPts val="0"/>
              </a:spcAft>
              <a:buFont typeface="+mj-lt"/>
              <a:buAutoNum type="arabicParenR"/>
            </a:pPr>
            <a:r>
              <a:rPr lang="ar-IQ" b="1" dirty="0">
                <a:latin typeface="Times New Roman" panose="02020603050405020304" pitchFamily="18" charset="0"/>
                <a:ea typeface="Calibri" panose="020F0502020204030204" pitchFamily="34" charset="0"/>
                <a:cs typeface="Times New Roman" panose="02020603050405020304" pitchFamily="18" charset="0"/>
              </a:rPr>
              <a:t>ناجي، عبد الجبار، دراسات في المدن العربية الإسلامية، البصرة.</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600"/>
              </a:spcBef>
              <a:spcAft>
                <a:spcPts val="0"/>
              </a:spcAft>
              <a:buFont typeface="+mj-lt"/>
              <a:buAutoNum type="arabicParenR"/>
            </a:pPr>
            <a:r>
              <a:rPr lang="ar-IQ" b="1" dirty="0">
                <a:latin typeface="Times New Roman" panose="02020603050405020304" pitchFamily="18" charset="0"/>
                <a:ea typeface="Calibri" panose="020F0502020204030204" pitchFamily="34" charset="0"/>
                <a:cs typeface="Times New Roman" panose="02020603050405020304" pitchFamily="18" charset="0"/>
              </a:rPr>
              <a:t>القلقشندي، صبح الأعشى، القاهرة، المطبعة الاميرية، ج3، (1332هـ/1914م).</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444524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219</TotalTime>
  <Words>319</Words>
  <Application>Microsoft Office PowerPoint</Application>
  <PresentationFormat>مخصص</PresentationFormat>
  <Paragraphs>18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Slice</vt:lpstr>
      <vt:lpstr>فتح مصر</vt:lpstr>
      <vt:lpstr>خريطة توضح سير الفتح الاسلامي لمصر في عهد الخليفة عمر بن الخطاب(رض) بقيادة عمرو بن العاص</vt:lpstr>
      <vt:lpstr>عرض تقديمي في PowerPoint</vt:lpstr>
      <vt:lpstr>عرض تقديمي في PowerPoint</vt:lpstr>
      <vt:lpstr>جامع عمرو بن العاص</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فتح مصر</dc:title>
  <dc:creator>Windows User</dc:creator>
  <cp:lastModifiedBy>Maher</cp:lastModifiedBy>
  <cp:revision>11</cp:revision>
  <dcterms:created xsi:type="dcterms:W3CDTF">2020-02-17T17:55:53Z</dcterms:created>
  <dcterms:modified xsi:type="dcterms:W3CDTF">2020-03-07T06:27:37Z</dcterms:modified>
</cp:coreProperties>
</file>