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Lst>
  <p:sldIdLst>
    <p:sldId id="256" r:id="rId2"/>
    <p:sldId id="274" r:id="rId3"/>
    <p:sldId id="284" r:id="rId4"/>
    <p:sldId id="285" r:id="rId5"/>
    <p:sldId id="286" r:id="rId6"/>
    <p:sldId id="278" r:id="rId7"/>
    <p:sldId id="277" r:id="rId8"/>
    <p:sldId id="259" r:id="rId9"/>
    <p:sldId id="291" r:id="rId10"/>
    <p:sldId id="275" r:id="rId11"/>
    <p:sldId id="288" r:id="rId12"/>
    <p:sldId id="262" r:id="rId13"/>
    <p:sldId id="290" r:id="rId14"/>
    <p:sldId id="289" r:id="rId15"/>
    <p:sldId id="260" r:id="rId16"/>
    <p:sldId id="264"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63B9C9-019F-47E3-9A22-332927113C67}" type="datetimeFigureOut">
              <a:rPr lang="ar-IQ" smtClean="0"/>
              <a:t>11/07/1441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188739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CC63B9C9-019F-47E3-9A22-332927113C67}" type="datetimeFigureOut">
              <a:rPr lang="ar-IQ" smtClean="0"/>
              <a:t>11/07/1441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39213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63B9C9-019F-47E3-9A22-332927113C67}" type="datetimeFigureOut">
              <a:rPr lang="ar-IQ" smtClean="0"/>
              <a:t>11/07/1441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3309546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63B9C9-019F-47E3-9A22-332927113C67}" type="datetimeFigureOut">
              <a:rPr lang="ar-IQ" smtClean="0"/>
              <a:t>11/07/1441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6371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63B9C9-019F-47E3-9A22-332927113C67}" type="datetimeFigureOut">
              <a:rPr lang="ar-IQ" smtClean="0"/>
              <a:t>11/07/1441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105356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63B9C9-019F-47E3-9A22-332927113C67}" type="datetimeFigureOut">
              <a:rPr lang="ar-IQ" smtClean="0"/>
              <a:t>11/07/1441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77777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63B9C9-019F-47E3-9A22-332927113C67}" type="datetimeFigureOut">
              <a:rPr lang="ar-IQ" smtClean="0"/>
              <a:t>11/07/1441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2415921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63B9C9-019F-47E3-9A22-332927113C67}" type="datetimeFigureOut">
              <a:rPr lang="ar-IQ" smtClean="0"/>
              <a:t>11/07/1441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153346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63B9C9-019F-47E3-9A22-332927113C67}" type="datetimeFigureOut">
              <a:rPr lang="ar-IQ" smtClean="0"/>
              <a:t>11/07/1441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375024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63B9C9-019F-47E3-9A22-332927113C67}" type="datetimeFigureOut">
              <a:rPr lang="ar-IQ" smtClean="0"/>
              <a:t>11/07/1441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374179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63B9C9-019F-47E3-9A22-332927113C67}" type="datetimeFigureOut">
              <a:rPr lang="ar-IQ" smtClean="0"/>
              <a:t>11/07/1441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185347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63B9C9-019F-47E3-9A22-332927113C67}" type="datetimeFigureOut">
              <a:rPr lang="ar-IQ" smtClean="0"/>
              <a:t>11/07/1441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27261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63B9C9-019F-47E3-9A22-332927113C67}" type="datetimeFigureOut">
              <a:rPr lang="ar-IQ" smtClean="0"/>
              <a:t>11/07/1441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171727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63B9C9-019F-47E3-9A22-332927113C67}" type="datetimeFigureOut">
              <a:rPr lang="ar-IQ" smtClean="0"/>
              <a:t>11/07/1441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356487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3B9C9-019F-47E3-9A22-332927113C67}" type="datetimeFigureOut">
              <a:rPr lang="ar-IQ" smtClean="0"/>
              <a:t>11/07/1441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377317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C63B9C9-019F-47E3-9A22-332927113C67}" type="datetimeFigureOut">
              <a:rPr lang="ar-IQ" smtClean="0"/>
              <a:t>11/07/1441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99792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C63B9C9-019F-47E3-9A22-332927113C67}" type="datetimeFigureOut">
              <a:rPr lang="ar-IQ" smtClean="0"/>
              <a:t>11/07/1441</a:t>
            </a:fld>
            <a:endParaRPr lang="ar-IQ"/>
          </a:p>
        </p:txBody>
      </p:sp>
      <p:sp>
        <p:nvSpPr>
          <p:cNvPr id="6" name="Footer Placeholder 5"/>
          <p:cNvSpPr>
            <a:spLocks noGrp="1"/>
          </p:cNvSpPr>
          <p:nvPr>
            <p:ph type="ftr" sz="quarter" idx="11"/>
          </p:nvPr>
        </p:nvSpPr>
        <p:spPr>
          <a:xfrm>
            <a:off x="533400" y="6172200"/>
            <a:ext cx="5811724" cy="365125"/>
          </a:xfrm>
        </p:spPr>
        <p:txBody>
          <a:bodyPr/>
          <a:lstStyle/>
          <a:p>
            <a:endParaRPr lang="ar-IQ"/>
          </a:p>
        </p:txBody>
      </p:sp>
      <p:sp>
        <p:nvSpPr>
          <p:cNvPr id="7" name="Slide Number Placeholder 6"/>
          <p:cNvSpPr>
            <a:spLocks noGrp="1"/>
          </p:cNvSpPr>
          <p:nvPr>
            <p:ph type="sldNum" sz="quarter" idx="12"/>
          </p:nvPr>
        </p:nvSpPr>
        <p:spPr/>
        <p:txBody>
          <a:bodyPr/>
          <a:lstStyle/>
          <a:p>
            <a:fld id="{6D0DD1BD-2FD1-4B4A-89DA-ACBFFE9781CF}" type="slidenum">
              <a:rPr lang="ar-IQ" smtClean="0"/>
              <a:t>‹#›</a:t>
            </a:fld>
            <a:endParaRPr lang="ar-IQ"/>
          </a:p>
        </p:txBody>
      </p:sp>
    </p:spTree>
    <p:extLst>
      <p:ext uri="{BB962C8B-B14F-4D97-AF65-F5344CB8AC3E}">
        <p14:creationId xmlns:p14="http://schemas.microsoft.com/office/powerpoint/2010/main" val="418169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C63B9C9-019F-47E3-9A22-332927113C67}" type="datetimeFigureOut">
              <a:rPr lang="ar-IQ" smtClean="0"/>
              <a:t>11/07/1441</a:t>
            </a:fld>
            <a:endParaRPr lang="ar-IQ"/>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ar-IQ"/>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6D0DD1BD-2FD1-4B4A-89DA-ACBFFE9781CF}" type="slidenum">
              <a:rPr lang="ar-IQ" smtClean="0"/>
              <a:t>‹#›</a:t>
            </a:fld>
            <a:endParaRPr lang="ar-IQ"/>
          </a:p>
        </p:txBody>
      </p:sp>
    </p:spTree>
    <p:extLst>
      <p:ext uri="{BB962C8B-B14F-4D97-AF65-F5344CB8AC3E}">
        <p14:creationId xmlns:p14="http://schemas.microsoft.com/office/powerpoint/2010/main" val="400464814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1" eaLnBrk="1" latinLnBrk="0" hangingPunct="1">
        <a:spcBef>
          <a:spcPct val="0"/>
        </a:spcBef>
        <a:buNone/>
        <a:defRPr sz="32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47664" y="1628800"/>
            <a:ext cx="6154713" cy="1900065"/>
          </a:xfrm>
        </p:spPr>
        <p:txBody>
          <a:bodyPr>
            <a:noAutofit/>
          </a:bodyPr>
          <a:lstStyle/>
          <a:p>
            <a:pPr algn="ctr"/>
            <a:r>
              <a:rPr lang="ar-IQ" sz="3600" dirty="0" smtClean="0"/>
              <a:t>العمارة العربية الاسلامية في العصر </a:t>
            </a:r>
            <a:r>
              <a:rPr lang="ar-IQ" sz="3600" dirty="0" smtClean="0"/>
              <a:t>الاموي قبة </a:t>
            </a:r>
            <a:r>
              <a:rPr lang="ar-IQ" sz="3600" dirty="0" smtClean="0"/>
              <a:t>الصخرة </a:t>
            </a:r>
            <a:endParaRPr lang="ar-IQ" sz="3600" dirty="0"/>
          </a:p>
        </p:txBody>
      </p:sp>
      <p:sp>
        <p:nvSpPr>
          <p:cNvPr id="3" name="عنوان فرعي 2"/>
          <p:cNvSpPr>
            <a:spLocks noGrp="1"/>
          </p:cNvSpPr>
          <p:nvPr>
            <p:ph type="subTitle" idx="1"/>
          </p:nvPr>
        </p:nvSpPr>
        <p:spPr>
          <a:xfrm>
            <a:off x="533400" y="3843868"/>
            <a:ext cx="4954250" cy="1313324"/>
          </a:xfrm>
        </p:spPr>
        <p:txBody>
          <a:bodyPr>
            <a:normAutofit fontScale="70000" lnSpcReduction="20000"/>
          </a:bodyPr>
          <a:lstStyle/>
          <a:p>
            <a:pPr algn="ctr"/>
            <a:r>
              <a:rPr lang="ar-IQ" dirty="0" smtClean="0">
                <a:solidFill>
                  <a:schemeClr val="tx1"/>
                </a:solidFill>
              </a:rPr>
              <a:t>محاضرة علمية لطلبة المرحلة الثانية الكورس الاول للعام الدراسي </a:t>
            </a:r>
          </a:p>
          <a:p>
            <a:pPr algn="ctr"/>
            <a:r>
              <a:rPr lang="ar-IQ" dirty="0" smtClean="0">
                <a:solidFill>
                  <a:schemeClr val="tx1"/>
                </a:solidFill>
              </a:rPr>
              <a:t>2019م-2020م</a:t>
            </a:r>
          </a:p>
          <a:p>
            <a:pPr algn="ctr"/>
            <a:r>
              <a:rPr lang="ar-IQ" dirty="0" smtClean="0">
                <a:solidFill>
                  <a:schemeClr val="tx1"/>
                </a:solidFill>
              </a:rPr>
              <a:t>قسم الحضارة والاثار الاسلامية </a:t>
            </a:r>
            <a:endParaRPr lang="ar-IQ" dirty="0" smtClean="0">
              <a:solidFill>
                <a:schemeClr val="tx1"/>
              </a:solidFill>
            </a:endParaRPr>
          </a:p>
          <a:p>
            <a:pPr algn="ctr"/>
            <a:r>
              <a:rPr lang="ar-IQ" dirty="0" smtClean="0">
                <a:solidFill>
                  <a:schemeClr val="tx1"/>
                </a:solidFill>
              </a:rPr>
              <a:t>د. نجاة علي محمد التميمي</a:t>
            </a:r>
            <a:endParaRPr lang="ar-IQ" dirty="0">
              <a:solidFill>
                <a:schemeClr val="tx1"/>
              </a:solidFill>
            </a:endParaRPr>
          </a:p>
        </p:txBody>
      </p:sp>
    </p:spTree>
    <p:extLst>
      <p:ext uri="{BB962C8B-B14F-4D97-AF65-F5344CB8AC3E}">
        <p14:creationId xmlns:p14="http://schemas.microsoft.com/office/powerpoint/2010/main" val="123704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548680"/>
            <a:ext cx="7632848" cy="5078313"/>
          </a:xfrm>
          <a:prstGeom prst="rect">
            <a:avLst/>
          </a:prstGeom>
        </p:spPr>
        <p:txBody>
          <a:bodyPr wrap="square">
            <a:spAutoFit/>
          </a:bodyPr>
          <a:lstStyle/>
          <a:p>
            <a:pPr algn="justLow" rtl="1"/>
            <a:r>
              <a:rPr lang="ar-IQ" sz="5400" dirty="0">
                <a:latin typeface="Arabic Typesetting" panose="03020402040406030203" pitchFamily="66" charset="-78"/>
                <a:cs typeface="Arabic Typesetting" panose="03020402040406030203" pitchFamily="66" charset="-78"/>
              </a:rPr>
              <a:t> وهي قبة ضخمة نصف كروية من الخشب تغطيها من الخارج صفائح الرصاص ومن الداخل طبقة من الجص المزخرف ؛ لقد شيدت هذه القبة لتعلوا الصخرة المقدسة ،والصخرة هذه غير منتظمة الشكل طولها 17 متراً  وعرضها 13 متراً واقصى ارتفاع لها عن الارض 1,5 متراً . </a:t>
            </a:r>
          </a:p>
        </p:txBody>
      </p:sp>
    </p:spTree>
    <p:extLst>
      <p:ext uri="{BB962C8B-B14F-4D97-AF65-F5344CB8AC3E}">
        <p14:creationId xmlns:p14="http://schemas.microsoft.com/office/powerpoint/2010/main" val="253764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1838483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764704"/>
            <a:ext cx="6984776" cy="5078313"/>
          </a:xfrm>
          <a:prstGeom prst="rect">
            <a:avLst/>
          </a:prstGeom>
        </p:spPr>
        <p:txBody>
          <a:bodyPr wrap="square">
            <a:spAutoFit/>
          </a:bodyPr>
          <a:lstStyle/>
          <a:p>
            <a:pPr algn="justLow" rtl="1"/>
            <a:r>
              <a:rPr lang="ar-IQ" sz="5400" dirty="0" smtClean="0">
                <a:latin typeface="Arabic Typesetting" panose="03020402040406030203" pitchFamily="66" charset="-78"/>
                <a:cs typeface="Arabic Typesetting" panose="03020402040406030203" pitchFamily="66" charset="-78"/>
              </a:rPr>
              <a:t>ان جميع </a:t>
            </a:r>
            <a:r>
              <a:rPr lang="ar-IQ" sz="5400" dirty="0" smtClean="0">
                <a:latin typeface="Arabic Typesetting" panose="03020402040406030203" pitchFamily="66" charset="-78"/>
                <a:cs typeface="Arabic Typesetting" panose="03020402040406030203" pitchFamily="66" charset="-78"/>
              </a:rPr>
              <a:t>العقود </a:t>
            </a:r>
            <a:r>
              <a:rPr lang="ar-IQ" sz="5400" dirty="0" smtClean="0">
                <a:latin typeface="Arabic Typesetting" panose="03020402040406030203" pitchFamily="66" charset="-78"/>
                <a:cs typeface="Arabic Typesetting" panose="03020402040406030203" pitchFamily="66" charset="-78"/>
              </a:rPr>
              <a:t>في قبة الصخرة بما فيها </a:t>
            </a:r>
            <a:r>
              <a:rPr lang="ar-IQ" sz="5400" dirty="0" smtClean="0">
                <a:latin typeface="Arabic Typesetting" panose="03020402040406030203" pitchFamily="66" charset="-78"/>
                <a:cs typeface="Arabic Typesetting" panose="03020402040406030203" pitchFamily="66" charset="-78"/>
              </a:rPr>
              <a:t>عقود </a:t>
            </a:r>
            <a:r>
              <a:rPr lang="ar-IQ" sz="5400" dirty="0" smtClean="0">
                <a:latin typeface="Arabic Typesetting" panose="03020402040406030203" pitchFamily="66" charset="-78"/>
                <a:cs typeface="Arabic Typesetting" panose="03020402040406030203" pitchFamily="66" charset="-78"/>
              </a:rPr>
              <a:t>النوافذ والمداخل </a:t>
            </a:r>
            <a:r>
              <a:rPr lang="ar-IQ" sz="5400" dirty="0" smtClean="0">
                <a:latin typeface="Arabic Typesetting" panose="03020402040406030203" pitchFamily="66" charset="-78"/>
                <a:cs typeface="Arabic Typesetting" panose="03020402040406030203" pitchFamily="66" charset="-78"/>
              </a:rPr>
              <a:t> هي عقود </a:t>
            </a:r>
            <a:r>
              <a:rPr lang="ar-IQ" sz="5400" dirty="0" smtClean="0">
                <a:latin typeface="Arabic Typesetting" panose="03020402040406030203" pitchFamily="66" charset="-78"/>
                <a:cs typeface="Arabic Typesetting" panose="03020402040406030203" pitchFamily="66" charset="-78"/>
              </a:rPr>
              <a:t>نصف دائرية  اما الاعمدة الرخامية المستخدمة في البناء فقد جلبت من عمائر قديمة ؛ والسبب الذي يحملنا على هذا الاعتقاد هو ان التيجان التي تعلو هذه </a:t>
            </a:r>
            <a:endParaRPr lang="ar-IQ" sz="5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4709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850" y="608013"/>
            <a:ext cx="4176713"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123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88640"/>
            <a:ext cx="5688631" cy="6669359"/>
          </a:xfrm>
        </p:spPr>
      </p:pic>
    </p:spTree>
    <p:extLst>
      <p:ext uri="{BB962C8B-B14F-4D97-AF65-F5344CB8AC3E}">
        <p14:creationId xmlns:p14="http://schemas.microsoft.com/office/powerpoint/2010/main" val="56206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404664"/>
            <a:ext cx="7920880" cy="6186309"/>
          </a:xfrm>
          <a:prstGeom prst="rect">
            <a:avLst/>
          </a:prstGeom>
        </p:spPr>
        <p:txBody>
          <a:bodyPr wrap="square">
            <a:spAutoFit/>
          </a:bodyPr>
          <a:lstStyle/>
          <a:p>
            <a:pPr algn="justLow" rtl="1"/>
            <a:r>
              <a:rPr lang="ar-IQ" sz="3600" dirty="0" smtClean="0">
                <a:latin typeface="Arabic Typesetting" panose="03020402040406030203" pitchFamily="66" charset="-78"/>
                <a:cs typeface="Arabic Typesetting" panose="03020402040406030203" pitchFamily="66" charset="-78"/>
              </a:rPr>
              <a:t> واذا انتقلنا الى دراسة الجدران الرئيسة الخارجية الثمانية للبناء نجد ان واجهات هذه الجدران قد زينت من الخارج بسبع حنايا كل حنية منها تنتهي في اعلاها  بعقد نصف دائري  يتوسط الحنية الوسطى من الجدران الاربعة الرئيسة ؛ أي الجدار الشمالي والجنوبي والشرقي والغربي ، باب بينما يحتل كل من الحنيتين والواقعتين على يمين ويسار كل مدخل نافذتان، وفي الجدران الاربعة الاخرى التي لا مداخل فيها نجد خمس نوافذ ، نافذة واحدة في كل حنية من الحنايا الخمس الوسطية ،اما الحنيتان الاخيرتان في كل جدار فقد تركت صماء ، أي خالية من النوافذ . </a:t>
            </a:r>
          </a:p>
          <a:p>
            <a:pPr algn="justLow" rtl="1"/>
            <a:r>
              <a:rPr lang="ar-IQ" sz="3600" dirty="0" smtClean="0">
                <a:latin typeface="Arabic Typesetting" panose="03020402040406030203" pitchFamily="66" charset="-78"/>
                <a:cs typeface="Arabic Typesetting" panose="03020402040406030203" pitchFamily="66" charset="-78"/>
              </a:rPr>
              <a:t>       ان جميع </a:t>
            </a:r>
            <a:r>
              <a:rPr lang="ar-IQ" sz="3600" dirty="0" smtClean="0">
                <a:latin typeface="Arabic Typesetting" panose="03020402040406030203" pitchFamily="66" charset="-78"/>
                <a:cs typeface="Arabic Typesetting" panose="03020402040406030203" pitchFamily="66" charset="-78"/>
              </a:rPr>
              <a:t>العقود في </a:t>
            </a:r>
            <a:r>
              <a:rPr lang="ar-IQ" sz="3600" dirty="0" smtClean="0">
                <a:latin typeface="Arabic Typesetting" panose="03020402040406030203" pitchFamily="66" charset="-78"/>
                <a:cs typeface="Arabic Typesetting" panose="03020402040406030203" pitchFamily="66" charset="-78"/>
              </a:rPr>
              <a:t>قبة الصخرة بما فيها </a:t>
            </a:r>
            <a:r>
              <a:rPr lang="ar-IQ" sz="3600" dirty="0" smtClean="0">
                <a:latin typeface="Arabic Typesetting" panose="03020402040406030203" pitchFamily="66" charset="-78"/>
                <a:cs typeface="Arabic Typesetting" panose="03020402040406030203" pitchFamily="66" charset="-78"/>
              </a:rPr>
              <a:t>عقود </a:t>
            </a:r>
            <a:r>
              <a:rPr lang="ar-IQ" sz="3600" dirty="0" smtClean="0">
                <a:latin typeface="Arabic Typesetting" panose="03020402040406030203" pitchFamily="66" charset="-78"/>
                <a:cs typeface="Arabic Typesetting" panose="03020402040406030203" pitchFamily="66" charset="-78"/>
              </a:rPr>
              <a:t>النوافذ والمداخل </a:t>
            </a:r>
            <a:r>
              <a:rPr lang="ar-IQ" sz="3600" dirty="0" smtClean="0">
                <a:latin typeface="Arabic Typesetting" panose="03020402040406030203" pitchFamily="66" charset="-78"/>
                <a:cs typeface="Arabic Typesetting" panose="03020402040406030203" pitchFamily="66" charset="-78"/>
              </a:rPr>
              <a:t>عقود </a:t>
            </a:r>
            <a:r>
              <a:rPr lang="ar-IQ" sz="3600" dirty="0" smtClean="0">
                <a:latin typeface="Arabic Typesetting" panose="03020402040406030203" pitchFamily="66" charset="-78"/>
                <a:cs typeface="Arabic Typesetting" panose="03020402040406030203" pitchFamily="66" charset="-78"/>
              </a:rPr>
              <a:t>نصف دائرية  اما الاعمدة الرخامية المستخدمة في البناء فقد جلبت من عمائر قديمة ؛ والسبب الذي يحملنا على هذا الاعتقاد هو ان التيجان التي تعلو هذه </a:t>
            </a:r>
            <a:endParaRPr lang="ar-IQ"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9561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784976" cy="6494085"/>
          </a:xfrm>
          <a:prstGeom prst="rect">
            <a:avLst/>
          </a:prstGeom>
        </p:spPr>
        <p:txBody>
          <a:bodyPr wrap="square">
            <a:spAutoFit/>
          </a:bodyPr>
          <a:lstStyle/>
          <a:p>
            <a:pPr algn="justLow" rtl="1"/>
            <a:r>
              <a:rPr lang="ar-IQ" sz="3200" dirty="0" smtClean="0">
                <a:latin typeface="Arabic Typesetting" panose="03020402040406030203" pitchFamily="66" charset="-78"/>
                <a:cs typeface="Arabic Typesetting" panose="03020402040406030203" pitchFamily="66" charset="-78"/>
              </a:rPr>
              <a:t>الاعمدة متنوعة الاشكال والانواع ، والواقع انه ليس في ذلك ما يعيب البناء في شيء ، اذ ان جلب الاعمدة الرخامية من مبان اقدم عهداً سنةً عرفتها جميع الحضارات القديمة بما فيها الحضارة اليونانية والرومانية ، فمن المعروف ان الاعمدة الرخامية غالية الثمن جداً وليست متوفرة دائماً خاصة في الاقطار التي تفتقر الى الرخام الجيد . </a:t>
            </a:r>
          </a:p>
          <a:p>
            <a:pPr algn="justLow" rtl="1"/>
            <a:r>
              <a:rPr lang="ar-IQ" sz="3200" dirty="0" smtClean="0">
                <a:latin typeface="Arabic Typesetting" panose="03020402040406030203" pitchFamily="66" charset="-78"/>
                <a:cs typeface="Arabic Typesetting" panose="03020402040406030203" pitchFamily="66" charset="-78"/>
              </a:rPr>
              <a:t>      لقد شدت الاعمدة الرخامية والاكتاف بعضها الى بعض بروابط خشبية وذلك لتزيد في قوة احتمال </a:t>
            </a:r>
            <a:r>
              <a:rPr lang="ar-IQ" sz="3200" dirty="0" smtClean="0">
                <a:latin typeface="Arabic Typesetting" panose="03020402040406030203" pitchFamily="66" charset="-78"/>
                <a:cs typeface="Arabic Typesetting" panose="03020402040406030203" pitchFamily="66" charset="-78"/>
              </a:rPr>
              <a:t>العقود  </a:t>
            </a:r>
            <a:r>
              <a:rPr lang="ar-IQ" sz="3200" dirty="0" smtClean="0">
                <a:latin typeface="Arabic Typesetting" panose="03020402040406030203" pitchFamily="66" charset="-78"/>
                <a:cs typeface="Arabic Typesetting" panose="03020402040406030203" pitchFamily="66" charset="-78"/>
              </a:rPr>
              <a:t>ومقاومتها للهزات الارضية ؛ وقد اصبحت فكرة استخدام الروابط الخشبية </a:t>
            </a:r>
            <a:r>
              <a:rPr lang="ar-IQ" sz="3200" dirty="0" smtClean="0">
                <a:latin typeface="Arabic Typesetting" panose="03020402040406030203" pitchFamily="66" charset="-78"/>
                <a:cs typeface="Arabic Typesetting" panose="03020402040406030203" pitchFamily="66" charset="-78"/>
              </a:rPr>
              <a:t>للعقود </a:t>
            </a:r>
            <a:r>
              <a:rPr lang="ar-IQ" sz="3200" dirty="0" smtClean="0">
                <a:latin typeface="Arabic Typesetting" panose="03020402040406030203" pitchFamily="66" charset="-78"/>
                <a:cs typeface="Arabic Typesetting" panose="03020402040406030203" pitchFamily="66" charset="-78"/>
              </a:rPr>
              <a:t>والاعمدة </a:t>
            </a:r>
            <a:r>
              <a:rPr lang="ar-IQ" sz="3200" dirty="0" smtClean="0">
                <a:latin typeface="Arabic Typesetting" panose="03020402040406030203" pitchFamily="66" charset="-78"/>
                <a:cs typeface="Arabic Typesetting" panose="03020402040406030203" pitchFamily="66" charset="-78"/>
              </a:rPr>
              <a:t>سنةٌ </a:t>
            </a:r>
            <a:r>
              <a:rPr lang="ar-IQ" sz="3200" dirty="0" smtClean="0">
                <a:latin typeface="Arabic Typesetting" panose="03020402040406030203" pitchFamily="66" charset="-78"/>
                <a:cs typeface="Arabic Typesetting" panose="03020402040406030203" pitchFamily="66" charset="-78"/>
              </a:rPr>
              <a:t>في الاسلام فهي ظاهرة في معظم المساجد الجامعة التي ترجع الى </a:t>
            </a:r>
            <a:r>
              <a:rPr lang="ar-IQ" sz="3200" dirty="0" smtClean="0">
                <a:latin typeface="Arabic Typesetting" panose="03020402040406030203" pitchFamily="66" charset="-78"/>
                <a:cs typeface="Arabic Typesetting" panose="03020402040406030203" pitchFamily="66" charset="-78"/>
              </a:rPr>
              <a:t>العصر العباسي </a:t>
            </a:r>
            <a:r>
              <a:rPr lang="ar-IQ" sz="3200" dirty="0" smtClean="0">
                <a:latin typeface="Arabic Typesetting" panose="03020402040406030203" pitchFamily="66" charset="-78"/>
                <a:cs typeface="Arabic Typesetting" panose="03020402040406030203" pitchFamily="66" charset="-78"/>
              </a:rPr>
              <a:t>والعصر الفاطمي في مصر . </a:t>
            </a:r>
          </a:p>
          <a:p>
            <a:pPr algn="justLow" rtl="1"/>
            <a:r>
              <a:rPr lang="ar-IQ" sz="3200" dirty="0" smtClean="0">
                <a:latin typeface="Arabic Typesetting" panose="03020402040406030203" pitchFamily="66" charset="-78"/>
                <a:cs typeface="Arabic Typesetting" panose="03020402040406030203" pitchFamily="66" charset="-78"/>
              </a:rPr>
              <a:t>     لقد زينت جدران قبة الصخرة من الداخل والخارج بالزخارف النباتية والهندسية الجميلة بالفسيفساء ؛ غير ان السلطان سليمان القانوني استبدل الفسيفساء التي كانت تزين الواجهات الخارجية للبناء بلوحات القاشاني وذلك في سنة( 952 ه /1545م). </a:t>
            </a:r>
          </a:p>
          <a:p>
            <a:pPr algn="justLow" rtl="1"/>
            <a:r>
              <a:rPr lang="ar-IQ" sz="3200" dirty="0" smtClean="0">
                <a:latin typeface="Arabic Typesetting" panose="03020402040406030203" pitchFamily="66" charset="-78"/>
                <a:cs typeface="Arabic Typesetting" panose="03020402040406030203" pitchFamily="66" charset="-78"/>
              </a:rPr>
              <a:t>اما الاقسام الداخلية فلا تزال قبة الصخرة غنية بها ،وقوام زخارف الفسيفساء هذه رسوم اشجار وفاكهة وزهريات وتفريعات نباتية بالإضافة الى الزخارف الهندسية المتنوعة.</a:t>
            </a:r>
            <a:endParaRPr lang="ar-IQ"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6618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332656"/>
            <a:ext cx="8136904" cy="6186309"/>
          </a:xfrm>
          <a:prstGeom prst="rect">
            <a:avLst/>
          </a:prstGeom>
        </p:spPr>
        <p:txBody>
          <a:bodyPr wrap="square">
            <a:spAutoFit/>
          </a:bodyPr>
          <a:lstStyle/>
          <a:p>
            <a:pPr algn="justLow" rtl="1"/>
            <a:r>
              <a:rPr lang="ar-IQ" sz="4400" dirty="0" smtClean="0">
                <a:latin typeface="Arabic Typesetting" panose="03020402040406030203" pitchFamily="66" charset="-78"/>
                <a:cs typeface="Arabic Typesetting" panose="03020402040406030203" pitchFamily="66" charset="-78"/>
              </a:rPr>
              <a:t> ان في قبة الصخرة شريطاً كتابياً بالخط الكوفي البسيط غير المنقط يحيط بالجزء الداخلي من التثمينة الداخلية،  وقوام هذه الكتابة آيات قرآنية وعبارة تشير الى تاريخ انشاء هذا البناء نصها : " بنى هذه القبة عبدالله الامام المأمون امير المؤمنين في سنة اثنتين وسبعون" . ويلاحظ ان اسم الخليفة المأمون العباسي  مكتوبة بخط ضيق قليلاً ، فضلاً عن ان سنة 73 هجرية (691م) لا تقع في حكم المأمون بل في زمن عبدالملك بن مروان والذي تنسب اليه جميع المراجع التاريخية تشييد هذا البناء  ؛ولا شك ان من عهد اليه تغيير هذا الجزء من الشريط الكتابي قد فاته ان يغير التاريخ.</a:t>
            </a:r>
            <a:endParaRPr lang="ar-IQ" sz="4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5640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548680"/>
            <a:ext cx="8424936" cy="6001643"/>
          </a:xfrm>
          <a:prstGeom prst="rect">
            <a:avLst/>
          </a:prstGeom>
        </p:spPr>
        <p:txBody>
          <a:bodyPr wrap="square">
            <a:spAutoFit/>
          </a:bodyPr>
          <a:lstStyle/>
          <a:p>
            <a:pPr algn="justLow" rtl="1"/>
            <a:r>
              <a:rPr lang="ar-IQ" sz="4800" dirty="0">
                <a:latin typeface="Arabic Typesetting" panose="03020402040406030203" pitchFamily="66" charset="-78"/>
                <a:cs typeface="Arabic Typesetting" panose="03020402040406030203" pitchFamily="66" charset="-78"/>
              </a:rPr>
              <a:t>في سنة (41هـ/661م) انتقلت خلافة المسلمين الى </a:t>
            </a:r>
            <a:r>
              <a:rPr lang="ar-IQ" sz="4800" dirty="0" smtClean="0">
                <a:latin typeface="Arabic Typesetting" panose="03020402040406030203" pitchFamily="66" charset="-78"/>
                <a:cs typeface="Arabic Typesetting" panose="03020402040406030203" pitchFamily="66" charset="-78"/>
              </a:rPr>
              <a:t> الخليفة معاوية </a:t>
            </a:r>
            <a:r>
              <a:rPr lang="ar-IQ" sz="4800" dirty="0">
                <a:latin typeface="Arabic Typesetting" panose="03020402040406030203" pitchFamily="66" charset="-78"/>
                <a:cs typeface="Arabic Typesetting" panose="03020402040406030203" pitchFamily="66" charset="-78"/>
              </a:rPr>
              <a:t>بن ابي سفيان (41-60هـ/661-680م) والذي اتخذ من  دمشق </a:t>
            </a:r>
            <a:r>
              <a:rPr lang="ar-IQ" sz="4800" dirty="0" smtClean="0">
                <a:latin typeface="Arabic Typesetting" panose="03020402040406030203" pitchFamily="66" charset="-78"/>
                <a:cs typeface="Arabic Typesetting" panose="03020402040406030203" pitchFamily="66" charset="-78"/>
              </a:rPr>
              <a:t>عاصمة  </a:t>
            </a:r>
            <a:r>
              <a:rPr lang="ar-IQ" sz="4800" dirty="0">
                <a:latin typeface="Arabic Typesetting" panose="03020402040406030203" pitchFamily="66" charset="-78"/>
                <a:cs typeface="Arabic Typesetting" panose="03020402040406030203" pitchFamily="66" charset="-78"/>
              </a:rPr>
              <a:t>للدولة الاسلامية،  والتي كانت قطرا واحد يشمل </a:t>
            </a:r>
            <a:r>
              <a:rPr lang="ar-IQ" sz="4800" dirty="0">
                <a:solidFill>
                  <a:schemeClr val="accent6">
                    <a:lumMod val="75000"/>
                  </a:schemeClr>
                </a:solidFill>
                <a:latin typeface="Arabic Typesetting" panose="03020402040406030203" pitchFamily="66" charset="-78"/>
                <a:cs typeface="Arabic Typesetting" panose="03020402040406030203" pitchFamily="66" charset="-78"/>
              </a:rPr>
              <a:t>فلسطين وشرق الاردن ولبنان وسوريا </a:t>
            </a:r>
            <a:r>
              <a:rPr lang="ar-IQ" sz="4800" dirty="0">
                <a:latin typeface="Arabic Typesetting" panose="03020402040406030203" pitchFamily="66" charset="-78"/>
                <a:cs typeface="Arabic Typesetting" panose="03020402040406030203" pitchFamily="66" charset="-78"/>
              </a:rPr>
              <a:t>، وقامت فيها الخلافة الاموية، وبانتقال الخلافة الى الاسرة الاموية انتهى العصر الذي غلب عليه التقشف فقد مال الخلفاء الامويون وولاتهم في الامصار بشكل عام بإضفاء طابع العظمة والابهة على ما شيدوه من مبان  دينية ومدنية . </a:t>
            </a:r>
          </a:p>
        </p:txBody>
      </p:sp>
    </p:spTree>
    <p:extLst>
      <p:ext uri="{BB962C8B-B14F-4D97-AF65-F5344CB8AC3E}">
        <p14:creationId xmlns:p14="http://schemas.microsoft.com/office/powerpoint/2010/main" val="231221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2690336"/>
            <a:ext cx="6912768" cy="2862322"/>
          </a:xfrm>
          <a:prstGeom prst="rect">
            <a:avLst/>
          </a:prstGeom>
        </p:spPr>
        <p:txBody>
          <a:bodyPr wrap="square">
            <a:spAutoFit/>
          </a:bodyPr>
          <a:lstStyle/>
          <a:p>
            <a:pPr algn="ctr"/>
            <a:r>
              <a:rPr lang="ar-IQ" sz="3600" dirty="0"/>
              <a:t>في عام (73هـ/691م)تم تشييد قبة الصخرة في الحرم الشريف بالقدس بأمر من الخليفة الاموي عبدالملك بن مروان (65ـ68هـ/685ـ 705م) . </a:t>
            </a:r>
            <a:br>
              <a:rPr lang="ar-IQ" sz="3600" dirty="0"/>
            </a:br>
            <a:endParaRPr lang="en-US" sz="3600" dirty="0"/>
          </a:p>
        </p:txBody>
      </p:sp>
    </p:spTree>
    <p:extLst>
      <p:ext uri="{BB962C8B-B14F-4D97-AF65-F5344CB8AC3E}">
        <p14:creationId xmlns:p14="http://schemas.microsoft.com/office/powerpoint/2010/main" val="208300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53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28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4495800"/>
            <a:ext cx="8287072" cy="1524000"/>
          </a:xfrm>
        </p:spPr>
        <p:txBody>
          <a:bodyPr/>
          <a:lstStyle/>
          <a:p>
            <a:r>
              <a:rPr lang="ar-IQ" dirty="0" smtClean="0"/>
              <a:t>منظر خارجي للقبة            مخطط داخلي للقبة </a:t>
            </a:r>
            <a:endParaRPr lang="en-US" dirty="0"/>
          </a:p>
        </p:txBody>
      </p:sp>
      <p:pic>
        <p:nvPicPr>
          <p:cNvPr id="4098" name="Picture 2"/>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533400" y="731883"/>
            <a:ext cx="3949700" cy="337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62488" y="697071"/>
            <a:ext cx="3948112" cy="343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86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4495800"/>
            <a:ext cx="8143056" cy="1524000"/>
          </a:xfrm>
        </p:spPr>
        <p:txBody>
          <a:bodyPr/>
          <a:lstStyle/>
          <a:p>
            <a:pPr algn="ctr"/>
            <a:r>
              <a:rPr lang="ar-IQ" dirty="0"/>
              <a:t>لا شك ان تشييد هذا البناء يعود لأسباب  منها</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548680"/>
            <a:ext cx="4930056" cy="376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19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1997839"/>
            <a:ext cx="4572000" cy="3139321"/>
          </a:xfrm>
          <a:prstGeom prst="rect">
            <a:avLst/>
          </a:prstGeom>
        </p:spPr>
        <p:txBody>
          <a:bodyPr>
            <a:spAutoFit/>
          </a:bodyPr>
          <a:lstStyle/>
          <a:p>
            <a:pPr marL="285750" indent="-285750" algn="justLow">
              <a:buFont typeface="Arial" pitchFamily="34" charset="0"/>
              <a:buChar char="•"/>
            </a:pPr>
            <a:r>
              <a:rPr lang="ar-IQ" dirty="0"/>
              <a:t>رغبة الخليفة  بإحاطة الصخرة المقدسة ببناء جليل والتي تحمل طبع  قدم رسول الله (ص) والتي يروى ان رسول الله وضع قدمه عليها لما عرج الى السماء  فلها مكانة دينية </a:t>
            </a:r>
            <a:r>
              <a:rPr lang="ar-IQ" dirty="0" smtClean="0"/>
              <a:t>خاصة</a:t>
            </a:r>
          </a:p>
          <a:p>
            <a:pPr marL="285750" indent="-285750" algn="r">
              <a:buFont typeface="Arial" pitchFamily="34" charset="0"/>
              <a:buChar char="•"/>
            </a:pPr>
            <a:endParaRPr lang="ar-IQ" dirty="0"/>
          </a:p>
          <a:p>
            <a:pPr marL="285750" indent="-285750" algn="justLow">
              <a:buFont typeface="Arial" pitchFamily="34" charset="0"/>
              <a:buChar char="•"/>
            </a:pPr>
            <a:r>
              <a:rPr lang="ar-IQ" dirty="0"/>
              <a:t>فضلا عن رغبة الخليفة عبدالملك بن مروان بأن  يكون للمسلمين عمائر دينية تضارع في البهاء والعظمة للكنائس المسيحية الشاخصة المنتشرة في بلاد الشام وفلسطين عصرئذ  ؛فبنى على الصخرة قبة وعلق عليها ستور الديباج وأقام لها سدنة " .</a:t>
            </a:r>
            <a:endParaRPr lang="en-US" dirty="0"/>
          </a:p>
        </p:txBody>
      </p:sp>
    </p:spTree>
    <p:extLst>
      <p:ext uri="{BB962C8B-B14F-4D97-AF65-F5344CB8AC3E}">
        <p14:creationId xmlns:p14="http://schemas.microsoft.com/office/powerpoint/2010/main" val="49659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4624"/>
            <a:ext cx="9036496" cy="6740307"/>
          </a:xfrm>
          <a:prstGeom prst="rect">
            <a:avLst/>
          </a:prstGeom>
        </p:spPr>
        <p:txBody>
          <a:bodyPr wrap="square">
            <a:spAutoFit/>
          </a:bodyPr>
          <a:lstStyle/>
          <a:p>
            <a:pPr algn="ctr" rtl="1"/>
            <a:r>
              <a:rPr lang="ar-IQ" sz="4800" dirty="0" smtClean="0">
                <a:latin typeface="Arabic Typesetting" panose="03020402040406030203" pitchFamily="66" charset="-78"/>
                <a:cs typeface="Arabic Typesetting" panose="03020402040406030203" pitchFamily="66" charset="-78"/>
              </a:rPr>
              <a:t>التخطيط العام للقبة </a:t>
            </a:r>
          </a:p>
          <a:p>
            <a:pPr algn="justLow" rtl="1"/>
            <a:r>
              <a:rPr lang="ar-IQ" sz="4800" dirty="0" smtClean="0">
                <a:latin typeface="Arabic Typesetting" panose="03020402040406030203" pitchFamily="66" charset="-78"/>
                <a:cs typeface="Arabic Typesetting" panose="03020402040406030203" pitchFamily="66" charset="-78"/>
              </a:rPr>
              <a:t> اقيمت القبة على تخطيط  مثمن الشكل ، طول كل ضلع من اضلاعه الثمانية 20,5 وارتفاعه 9,5م يلي الجدران الخارجية تثمينه  من الاعمدة والاكتاف ، وزعت في نمط خاص وهو ان يقع بين كل كتفين عمودان ، فيكون مجموع الاكتاف ثمانية ومجموع الاعمدة ستة عشر ، ويلي هذه الثمينة  رواق ثم دائرة من الاعمدة والاكتاف قوامها اربعة اكتاف واثنا عشر عمودا    ، وزعت في شكل خاص قوامه كل ثلاثة اعمدة محصورة بين كتفين ، ان هذه الدوائر من الاعمدة والاكتاف تحمل فوقها رقبة بنائية تنتهي بالقبة .</a:t>
            </a:r>
          </a:p>
        </p:txBody>
      </p:sp>
    </p:spTree>
    <p:extLst>
      <p:ext uri="{BB962C8B-B14F-4D97-AF65-F5344CB8AC3E}">
        <p14:creationId xmlns:p14="http://schemas.microsoft.com/office/powerpoint/2010/main" val="20718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504056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34706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1996</TotalTime>
  <Words>797</Words>
  <Application>Microsoft Office PowerPoint</Application>
  <PresentationFormat>عرض على الشاشة (3:4)‏</PresentationFormat>
  <Paragraphs>23</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Slice</vt:lpstr>
      <vt:lpstr>العمارة العربية الاسلامية في العصر الاموي قبة الصخرة </vt:lpstr>
      <vt:lpstr>عرض تقديمي في PowerPoint</vt:lpstr>
      <vt:lpstr>عرض تقديمي في PowerPoint</vt:lpstr>
      <vt:lpstr>عرض تقديمي في PowerPoint</vt:lpstr>
      <vt:lpstr>منظر خارجي للقبة            مخطط داخلي للقبة </vt:lpstr>
      <vt:lpstr>لا شك ان تشييد هذا البناء يعود لأسباب  منها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قبة الصخرة</dc:title>
  <dc:creator>Najat</dc:creator>
  <cp:lastModifiedBy>Maher</cp:lastModifiedBy>
  <cp:revision>23</cp:revision>
  <dcterms:created xsi:type="dcterms:W3CDTF">2020-01-06T17:30:06Z</dcterms:created>
  <dcterms:modified xsi:type="dcterms:W3CDTF">2020-03-05T05:58:36Z</dcterms:modified>
</cp:coreProperties>
</file>