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74" r:id="rId2"/>
    <p:sldId id="257" r:id="rId3"/>
    <p:sldId id="270" r:id="rId4"/>
    <p:sldId id="271" r:id="rId5"/>
    <p:sldId id="262" r:id="rId6"/>
    <p:sldId id="27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109E32B-8B75-4C4D-9F64-F0F8803AB788}" type="datetimeFigureOut">
              <a:rPr lang="ar-IQ" smtClean="0"/>
              <a:t>13/07/1441</a:t>
            </a:fld>
            <a:endParaRPr lang="ar-IQ"/>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IQ"/>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E65DD598-74AE-4B78-B0C4-F93A60A037F4}"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109E32B-8B75-4C4D-9F64-F0F8803AB788}" type="datetimeFigureOut">
              <a:rPr lang="ar-IQ" smtClean="0"/>
              <a:t>13/07/1441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65DD598-74AE-4B78-B0C4-F93A60A037F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D109E32B-8B75-4C4D-9F64-F0F8803AB788}" type="datetimeFigureOut">
              <a:rPr lang="ar-IQ" smtClean="0"/>
              <a:t>13/07/1441</a:t>
            </a:fld>
            <a:endParaRPr lang="ar-IQ"/>
          </a:p>
        </p:txBody>
      </p:sp>
      <p:sp>
        <p:nvSpPr>
          <p:cNvPr id="5" name="عنصر نائب للتذييل 4"/>
          <p:cNvSpPr>
            <a:spLocks noGrp="1"/>
          </p:cNvSpPr>
          <p:nvPr>
            <p:ph type="ftr" sz="quarter" idx="11"/>
          </p:nvPr>
        </p:nvSpPr>
        <p:spPr>
          <a:xfrm>
            <a:off x="457201" y="6248207"/>
            <a:ext cx="5573483" cy="365125"/>
          </a:xfrm>
        </p:spPr>
        <p:txBody>
          <a:bodyPr/>
          <a:lstStyle/>
          <a:p>
            <a:endParaRPr lang="ar-IQ"/>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E65DD598-74AE-4B78-B0C4-F93A60A037F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D109E32B-8B75-4C4D-9F64-F0F8803AB788}" type="datetimeFigureOut">
              <a:rPr lang="ar-IQ" smtClean="0"/>
              <a:t>13/07/1441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E65DD598-74AE-4B78-B0C4-F93A60A037F4}" type="slidenum">
              <a:rPr lang="ar-IQ" smtClean="0"/>
              <a:t>‹#›</a:t>
            </a:fld>
            <a:endParaRPr lang="ar-IQ"/>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D109E32B-8B75-4C4D-9F64-F0F8803AB788}" type="datetimeFigureOut">
              <a:rPr lang="ar-IQ" smtClean="0"/>
              <a:t>13/07/1441</a:t>
            </a:fld>
            <a:endParaRPr lang="ar-IQ"/>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65DD598-74AE-4B78-B0C4-F93A60A037F4}" type="slidenum">
              <a:rPr lang="ar-IQ" smtClean="0"/>
              <a:t>‹#›</a:t>
            </a:fld>
            <a:endParaRPr lang="ar-IQ"/>
          </a:p>
        </p:txBody>
      </p:sp>
      <p:sp>
        <p:nvSpPr>
          <p:cNvPr id="14" name="عنصر نائب للتذييل 13"/>
          <p:cNvSpPr>
            <a:spLocks noGrp="1"/>
          </p:cNvSpPr>
          <p:nvPr>
            <p:ph type="ftr" sz="quarter" idx="12"/>
          </p:nvPr>
        </p:nvSpPr>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D109E32B-8B75-4C4D-9F64-F0F8803AB788}" type="datetimeFigureOut">
              <a:rPr lang="ar-IQ" smtClean="0"/>
              <a:t>13/07/1441</a:t>
            </a:fld>
            <a:endParaRPr lang="ar-IQ"/>
          </a:p>
        </p:txBody>
      </p:sp>
      <p:sp>
        <p:nvSpPr>
          <p:cNvPr id="10" name="عنصر نائب لرقم الشريحة 9"/>
          <p:cNvSpPr>
            <a:spLocks noGrp="1"/>
          </p:cNvSpPr>
          <p:nvPr>
            <p:ph type="sldNum" sz="quarter" idx="16"/>
          </p:nvPr>
        </p:nvSpPr>
        <p:spPr/>
        <p:txBody>
          <a:bodyPr rtlCol="0"/>
          <a:lstStyle/>
          <a:p>
            <a:fld id="{E65DD598-74AE-4B78-B0C4-F93A60A037F4}" type="slidenum">
              <a:rPr lang="ar-IQ" smtClean="0"/>
              <a:t>‹#›</a:t>
            </a:fld>
            <a:endParaRPr lang="ar-IQ"/>
          </a:p>
        </p:txBody>
      </p:sp>
      <p:sp>
        <p:nvSpPr>
          <p:cNvPr id="12" name="عنصر نائب للتذييل 11"/>
          <p:cNvSpPr>
            <a:spLocks noGrp="1"/>
          </p:cNvSpPr>
          <p:nvPr>
            <p:ph type="ftr" sz="quarter" idx="17"/>
          </p:nvPr>
        </p:nvSpPr>
        <p:spPr/>
        <p:txBody>
          <a:bodyPr rtlCol="0"/>
          <a:lstStyle/>
          <a:p>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D109E32B-8B75-4C4D-9F64-F0F8803AB788}" type="datetimeFigureOut">
              <a:rPr lang="ar-IQ" smtClean="0"/>
              <a:t>13/07/1441</a:t>
            </a:fld>
            <a:endParaRPr lang="ar-IQ"/>
          </a:p>
        </p:txBody>
      </p:sp>
      <p:sp>
        <p:nvSpPr>
          <p:cNvPr id="12" name="عنصر نائب لرقم الشريحة 11"/>
          <p:cNvSpPr>
            <a:spLocks noGrp="1"/>
          </p:cNvSpPr>
          <p:nvPr>
            <p:ph type="sldNum" sz="quarter" idx="16"/>
          </p:nvPr>
        </p:nvSpPr>
        <p:spPr/>
        <p:txBody>
          <a:bodyPr rtlCol="0"/>
          <a:lstStyle/>
          <a:p>
            <a:fld id="{E65DD598-74AE-4B78-B0C4-F93A60A037F4}" type="slidenum">
              <a:rPr lang="ar-IQ" smtClean="0"/>
              <a:t>‹#›</a:t>
            </a:fld>
            <a:endParaRPr lang="ar-IQ"/>
          </a:p>
        </p:txBody>
      </p:sp>
      <p:sp>
        <p:nvSpPr>
          <p:cNvPr id="14" name="عنصر نائب للتذييل 13"/>
          <p:cNvSpPr>
            <a:spLocks noGrp="1"/>
          </p:cNvSpPr>
          <p:nvPr>
            <p:ph type="ftr" sz="quarter" idx="17"/>
          </p:nvPr>
        </p:nvSpPr>
        <p:spPr/>
        <p:txBody>
          <a:bodyPr rtlCol="0"/>
          <a:lstStyle/>
          <a:p>
            <a:endParaRPr lang="ar-IQ"/>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109E32B-8B75-4C4D-9F64-F0F8803AB788}" type="datetimeFigureOut">
              <a:rPr lang="ar-IQ" smtClean="0"/>
              <a:t>13/07/1441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E65DD598-74AE-4B78-B0C4-F93A60A037F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109E32B-8B75-4C4D-9F64-F0F8803AB788}" type="datetimeFigureOut">
              <a:rPr lang="ar-IQ" smtClean="0"/>
              <a:t>13/07/1441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E65DD598-74AE-4B78-B0C4-F93A60A037F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109E32B-8B75-4C4D-9F64-F0F8803AB788}" type="datetimeFigureOut">
              <a:rPr lang="ar-IQ" smtClean="0"/>
              <a:t>13/07/1441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E65DD598-74AE-4B78-B0C4-F93A60A037F4}" type="slidenum">
              <a:rPr lang="ar-IQ" smtClean="0"/>
              <a:t>‹#›</a:t>
            </a:fld>
            <a:endParaRPr lang="ar-IQ"/>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D109E32B-8B75-4C4D-9F64-F0F8803AB788}" type="datetimeFigureOut">
              <a:rPr lang="ar-IQ" smtClean="0"/>
              <a:t>13/07/1441</a:t>
            </a:fld>
            <a:endParaRPr lang="ar-IQ"/>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E65DD598-74AE-4B78-B0C4-F93A60A037F4}" type="slidenum">
              <a:rPr lang="ar-IQ" smtClean="0"/>
              <a:t>‹#›</a:t>
            </a:fld>
            <a:endParaRPr lang="ar-IQ"/>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IQ"/>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109E32B-8B75-4C4D-9F64-F0F8803AB788}" type="datetimeFigureOut">
              <a:rPr lang="ar-IQ" smtClean="0"/>
              <a:t>13/07/1441</a:t>
            </a:fld>
            <a:endParaRPr lang="ar-IQ"/>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IQ"/>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65DD598-74AE-4B78-B0C4-F93A60A037F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normAutofit fontScale="92500"/>
          </a:bodyPr>
          <a:lstStyle/>
          <a:p>
            <a:pPr algn="ctr"/>
            <a:r>
              <a:rPr lang="ar-IQ" dirty="0" smtClean="0"/>
              <a:t> جامعة بغداد – كلية العلوم الاسلامية /  قسم الحضارة والاثار الاسلامية محاضرة </a:t>
            </a:r>
            <a:r>
              <a:rPr lang="ar-IQ" dirty="0"/>
              <a:t>علمية لطلبة المرحلة </a:t>
            </a:r>
            <a:r>
              <a:rPr lang="ar-IQ" dirty="0" smtClean="0"/>
              <a:t>الرابعة  للعام </a:t>
            </a:r>
            <a:r>
              <a:rPr lang="ar-IQ" dirty="0"/>
              <a:t>الدراسي </a:t>
            </a:r>
          </a:p>
          <a:p>
            <a:pPr algn="ctr"/>
            <a:r>
              <a:rPr lang="ar-IQ" dirty="0"/>
              <a:t>2019م-2020م</a:t>
            </a:r>
          </a:p>
          <a:p>
            <a:endParaRPr lang="en-US" dirty="0"/>
          </a:p>
        </p:txBody>
      </p:sp>
      <p:sp>
        <p:nvSpPr>
          <p:cNvPr id="3" name="عنوان 2"/>
          <p:cNvSpPr>
            <a:spLocks noGrp="1"/>
          </p:cNvSpPr>
          <p:nvPr>
            <p:ph type="title"/>
          </p:nvPr>
        </p:nvSpPr>
        <p:spPr/>
        <p:txBody>
          <a:bodyPr/>
          <a:lstStyle/>
          <a:p>
            <a:r>
              <a:rPr lang="ar-IQ" dirty="0" smtClean="0"/>
              <a:t>مسجد الحاكم في القاهرة       </a:t>
            </a:r>
            <a:endParaRPr lang="en-US" dirty="0"/>
          </a:p>
        </p:txBody>
      </p:sp>
    </p:spTree>
    <p:extLst>
      <p:ext uri="{BB962C8B-B14F-4D97-AF65-F5344CB8AC3E}">
        <p14:creationId xmlns:p14="http://schemas.microsoft.com/office/powerpoint/2010/main" val="384916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7504" y="116632"/>
            <a:ext cx="8928992" cy="6555641"/>
          </a:xfrm>
          <a:prstGeom prst="rect">
            <a:avLst/>
          </a:prstGeom>
        </p:spPr>
        <p:txBody>
          <a:bodyPr wrap="square">
            <a:spAutoFit/>
          </a:bodyPr>
          <a:lstStyle/>
          <a:p>
            <a:pPr algn="justLow"/>
            <a:r>
              <a:rPr lang="ar-IQ" sz="2800" dirty="0"/>
              <a:t>بدأ </a:t>
            </a:r>
            <a:r>
              <a:rPr lang="ar-IQ" sz="2800" dirty="0" smtClean="0"/>
              <a:t>بو شر بناء </a:t>
            </a:r>
            <a:r>
              <a:rPr lang="ar-IQ" sz="2800" dirty="0"/>
              <a:t>جامع الحاكم في عهد العزيز بالله بن المعز سنة (380هـ 990م) وكان مبنيا في بادئ الامر خارج اسوار القاهرة التي اقامها جوهر </a:t>
            </a:r>
            <a:r>
              <a:rPr lang="ar-IQ" sz="2800" dirty="0" smtClean="0"/>
              <a:t>وملاصقا  </a:t>
            </a:r>
            <a:r>
              <a:rPr lang="ar-IQ" sz="2800" dirty="0"/>
              <a:t>لها </a:t>
            </a:r>
            <a:r>
              <a:rPr lang="ar-IQ" sz="2800" dirty="0" smtClean="0"/>
              <a:t>.</a:t>
            </a:r>
          </a:p>
          <a:p>
            <a:pPr algn="justLow"/>
            <a:r>
              <a:rPr lang="ar-IQ" sz="2800" dirty="0" smtClean="0"/>
              <a:t>ولما </a:t>
            </a:r>
            <a:r>
              <a:rPr lang="ar-IQ" sz="2800" dirty="0"/>
              <a:t>نقل بدر الجمالي سور القاهرة في سنة (485هـ 1092م) الى الشمال اصبح مسجد الحاكم داخل تلك الاسوار والتصق الجدار الشرقي منه </a:t>
            </a:r>
            <a:r>
              <a:rPr lang="ar-IQ" sz="2800" dirty="0" smtClean="0"/>
              <a:t>بها ، </a:t>
            </a:r>
            <a:r>
              <a:rPr lang="ar-IQ" sz="2800" dirty="0"/>
              <a:t>فيما بين بابي الفتوح </a:t>
            </a:r>
            <a:r>
              <a:rPr lang="ar-IQ" sz="2800" dirty="0" smtClean="0"/>
              <a:t>والنصر، ظل  </a:t>
            </a:r>
            <a:r>
              <a:rPr lang="ar-IQ" sz="2800" dirty="0"/>
              <a:t>المسجد محتفظا بمظهره ولم يجر فيه اية اعمال او ترميمات حتى سنة (703هـ 1303م) </a:t>
            </a:r>
            <a:r>
              <a:rPr lang="ar-IQ" sz="2800" dirty="0" smtClean="0"/>
              <a:t>.</a:t>
            </a:r>
          </a:p>
          <a:p>
            <a:pPr algn="justLow"/>
            <a:r>
              <a:rPr lang="ar-IQ" sz="2800" dirty="0" smtClean="0"/>
              <a:t>الا </a:t>
            </a:r>
            <a:r>
              <a:rPr lang="ar-IQ" sz="2800" dirty="0"/>
              <a:t>انه تعرض الى زلزال سنة (702هـ) وسقط كثير </a:t>
            </a:r>
            <a:r>
              <a:rPr lang="ar-IQ" sz="2800" dirty="0" smtClean="0"/>
              <a:t> منه وخرب </a:t>
            </a:r>
            <a:r>
              <a:rPr lang="ar-IQ" sz="2800" dirty="0"/>
              <a:t>اعالي المئذنتين </a:t>
            </a:r>
            <a:r>
              <a:rPr lang="ar-IQ" sz="2800" dirty="0" smtClean="0"/>
              <a:t>وتشققت  </a:t>
            </a:r>
            <a:r>
              <a:rPr lang="ar-IQ" sz="2800" dirty="0"/>
              <a:t>سقوفه وجدرانه </a:t>
            </a:r>
            <a:r>
              <a:rPr lang="ar-IQ" sz="2800" dirty="0" smtClean="0"/>
              <a:t>فأنتدب </a:t>
            </a:r>
            <a:r>
              <a:rPr lang="ar-IQ" sz="2800" dirty="0"/>
              <a:t>السلطان الملك (الناصر محمد الامين ركن الدين بيبرس </a:t>
            </a:r>
            <a:r>
              <a:rPr lang="ar-IQ" sz="2800" dirty="0" smtClean="0"/>
              <a:t>الجاشنكير</a:t>
            </a:r>
            <a:r>
              <a:rPr lang="ar-IQ" sz="2800" dirty="0"/>
              <a:t>) فنزل الى المسجد وكشف بنفسه وامر بترميم ما تهدم منه واعادة </a:t>
            </a:r>
            <a:r>
              <a:rPr lang="ar-IQ" sz="2800" dirty="0" smtClean="0"/>
              <a:t>ما سقط </a:t>
            </a:r>
            <a:r>
              <a:rPr lang="ar-IQ" sz="2800" dirty="0"/>
              <a:t>من البدنات فأعيدت وفي كل بدنة منها طاق واقام سقوف الجامع وبيضه حتى عاد جديدا </a:t>
            </a:r>
            <a:r>
              <a:rPr lang="ar-IQ" sz="2800" dirty="0" smtClean="0"/>
              <a:t>.</a:t>
            </a:r>
          </a:p>
          <a:p>
            <a:pPr algn="justLow"/>
            <a:r>
              <a:rPr lang="ar-IQ" sz="2800" dirty="0" smtClean="0"/>
              <a:t> </a:t>
            </a:r>
            <a:r>
              <a:rPr lang="ar-IQ" sz="2800" dirty="0"/>
              <a:t>وفي عهد الملك الناصر حسن في سنة (860هـ </a:t>
            </a:r>
            <a:r>
              <a:rPr lang="ar-IQ" sz="2800" dirty="0" smtClean="0"/>
              <a:t>1358م</a:t>
            </a:r>
            <a:r>
              <a:rPr lang="ar-IQ" sz="2800" dirty="0"/>
              <a:t>) اجريت بهذا المسجد ترميمات حيث </a:t>
            </a:r>
            <a:r>
              <a:rPr lang="ar-IQ" sz="2800" dirty="0" smtClean="0"/>
              <a:t> تم طلاء </a:t>
            </a:r>
            <a:r>
              <a:rPr lang="ar-IQ" sz="2800" dirty="0"/>
              <a:t>مئذنته شخص من الباعة يدعى بأبي كرسون </a:t>
            </a:r>
            <a:r>
              <a:rPr lang="ar-IQ" sz="2800" dirty="0" smtClean="0"/>
              <a:t>سنة </a:t>
            </a:r>
            <a:r>
              <a:rPr lang="ar-IQ" sz="2800" dirty="0"/>
              <a:t>(882هـ </a:t>
            </a:r>
            <a:r>
              <a:rPr lang="ar-IQ" sz="2800" dirty="0" smtClean="0"/>
              <a:t>1380م.</a:t>
            </a:r>
            <a:endParaRPr lang="en-US" sz="2800" dirty="0"/>
          </a:p>
        </p:txBody>
      </p:sp>
    </p:spTree>
    <p:extLst>
      <p:ext uri="{BB962C8B-B14F-4D97-AF65-F5344CB8AC3E}">
        <p14:creationId xmlns:p14="http://schemas.microsoft.com/office/powerpoint/2010/main" val="401594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5262979"/>
          </a:xfrm>
          <a:prstGeom prst="rect">
            <a:avLst/>
          </a:prstGeom>
        </p:spPr>
        <p:txBody>
          <a:bodyPr wrap="square">
            <a:spAutoFit/>
          </a:bodyPr>
          <a:lstStyle/>
          <a:p>
            <a:endParaRPr lang="ar-IQ" sz="2800" dirty="0"/>
          </a:p>
          <a:p>
            <a:r>
              <a:rPr lang="ar-IQ" sz="2800" dirty="0" smtClean="0"/>
              <a:t> تخطيط المسجد </a:t>
            </a:r>
          </a:p>
          <a:p>
            <a:r>
              <a:rPr lang="ar-IQ" sz="2800" dirty="0" smtClean="0"/>
              <a:t>يحتل </a:t>
            </a:r>
            <a:r>
              <a:rPr lang="ar-IQ" sz="2800" dirty="0"/>
              <a:t>جامع الحاكم مستطيلا طول جدار القبلة الخارجي فيه (120م) وطول كل من جداريه الشرقي والغربي (113م) وهو ثاني مساجد القاهرة اتساعا بعد مسجد ابن طولون وعمق بيت الصلاة فيه </a:t>
            </a:r>
            <a:r>
              <a:rPr lang="ar-IQ" sz="2800" dirty="0" smtClean="0"/>
              <a:t>(32 م).</a:t>
            </a:r>
          </a:p>
          <a:p>
            <a:r>
              <a:rPr lang="ar-IQ" sz="2800" dirty="0" smtClean="0"/>
              <a:t> </a:t>
            </a:r>
            <a:r>
              <a:rPr lang="ar-IQ" sz="2800" dirty="0"/>
              <a:t>ويتكون من خمسة اساكيب موازية لجدار القبلة تنقسم الى سبع عشرة بلاطة أي ان بهذا البيت خمسة صفوف من الدعامات بكل صف منها ست عشرة دعامة ويبلغ عرض الاسكوب الواحد حوالي خمسة امتار فيما عدا اسكوب المحراب فعرضه خمسة امتار ونصف </a:t>
            </a:r>
            <a:r>
              <a:rPr lang="ar-IQ" sz="2800" dirty="0" smtClean="0"/>
              <a:t>.</a:t>
            </a:r>
          </a:p>
          <a:p>
            <a:r>
              <a:rPr lang="ar-IQ" sz="2800" dirty="0" smtClean="0"/>
              <a:t>الدعامات </a:t>
            </a:r>
            <a:r>
              <a:rPr lang="ar-IQ" sz="2800" dirty="0"/>
              <a:t>التي تكون الاساكيب والبلاطات عريضة ضخمة تقوم عليها عقود موازية لجدار القبلة ولا تخترق بلاطة المحراب ،</a:t>
            </a:r>
            <a:r>
              <a:rPr lang="ar-IQ" sz="2800" dirty="0" smtClean="0"/>
              <a:t>فيما </a:t>
            </a:r>
            <a:r>
              <a:rPr lang="ar-IQ" sz="2800" dirty="0"/>
              <a:t>عدا عقود اسكوب المحراب</a:t>
            </a:r>
            <a:endParaRPr lang="en-US" sz="2800" dirty="0"/>
          </a:p>
        </p:txBody>
      </p:sp>
    </p:spTree>
    <p:extLst>
      <p:ext uri="{BB962C8B-B14F-4D97-AF65-F5344CB8AC3E}">
        <p14:creationId xmlns:p14="http://schemas.microsoft.com/office/powerpoint/2010/main" val="2066073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التكوين المعماري  لجامع الحاكم </a:t>
            </a:r>
            <a:endParaRPr lang="en-US" dirty="0"/>
          </a:p>
        </p:txBody>
      </p:sp>
      <p:sp>
        <p:nvSpPr>
          <p:cNvPr id="3" name="عنصر نائب للنص 2"/>
          <p:cNvSpPr>
            <a:spLocks noGrp="1"/>
          </p:cNvSpPr>
          <p:nvPr>
            <p:ph type="body" idx="2"/>
          </p:nvPr>
        </p:nvSpPr>
        <p:spPr/>
        <p:txBody>
          <a:bodyPr>
            <a:normAutofit/>
          </a:bodyPr>
          <a:lstStyle/>
          <a:p>
            <a:pPr algn="justLow"/>
            <a:r>
              <a:rPr lang="ar-IQ" sz="1200" dirty="0"/>
              <a:t>. وتحف ببلاطة المحراب من كل جانب بائكة من خمسة عقود قائمة على دعامات وعمودية على جدار القبلة . كما توجد ثلاث قباب بأسكوب المحراب على النمط الذي شاهدناه في رواق القبلة في جامع الازهر . وكان صحن الجامع مستطيلا طوله (78م) وعرضه (66م) وكانت تحف به مجنبتان واحدة في شرقه والاخرى في غربه وكان بكل مجنبة ثلاثة اروقة وكل منها تطل على الصحن ببائكة من تسعة عقود أي انه كان بكل من هذه الاروقة تسعة فواصل </a:t>
            </a:r>
            <a:endParaRPr lang="en-US" sz="1200" dirty="0"/>
          </a:p>
        </p:txBody>
      </p:sp>
      <p:pic>
        <p:nvPicPr>
          <p:cNvPr id="5" name="عنصر نائب للمحتوى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362200" y="1628800"/>
            <a:ext cx="6400800" cy="4896543"/>
          </a:xfrm>
        </p:spPr>
      </p:pic>
    </p:spTree>
    <p:extLst>
      <p:ext uri="{BB962C8B-B14F-4D97-AF65-F5344CB8AC3E}">
        <p14:creationId xmlns:p14="http://schemas.microsoft.com/office/powerpoint/2010/main" val="2606339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582341"/>
            <a:ext cx="8352928" cy="5262979"/>
          </a:xfrm>
          <a:prstGeom prst="rect">
            <a:avLst/>
          </a:prstGeom>
        </p:spPr>
        <p:txBody>
          <a:bodyPr wrap="square">
            <a:spAutoFit/>
          </a:bodyPr>
          <a:lstStyle/>
          <a:p>
            <a:r>
              <a:rPr lang="ar-IQ" sz="2800" dirty="0"/>
              <a:t>وكانت بوائك المجنبتين الشرقية والغربية وبائكتي بلاطة المحراب عموديتين باتجاه القبلة . </a:t>
            </a:r>
            <a:endParaRPr lang="ar-IQ" sz="2800" dirty="0" smtClean="0"/>
          </a:p>
          <a:p>
            <a:r>
              <a:rPr lang="ar-IQ" sz="2800" dirty="0" smtClean="0"/>
              <a:t>واما </a:t>
            </a:r>
            <a:r>
              <a:rPr lang="ar-IQ" sz="2800" dirty="0"/>
              <a:t>المؤخر فكان يتكون من رواقين بكل منهما سبعة عشر فاصلا وكانت واجهة هذا المؤخر تطل على الصحن ببائكة من احد عشر عقدا تناظر واجهة بيت الصلاة المطلة على الصحن وكانت جميع بوائك بيت الصلاة والمؤخرة موازية لجدار القبلة . </a:t>
            </a:r>
          </a:p>
          <a:p>
            <a:r>
              <a:rPr lang="ar-IQ" sz="2800" dirty="0" smtClean="0"/>
              <a:t>وللجامع مدخل واسع  </a:t>
            </a:r>
            <a:r>
              <a:rPr lang="ar-IQ" sz="2800" dirty="0"/>
              <a:t>في منتصف الجدار الشمالي مقابلا للمحراب ويحيط به من كل جانب برج ضخم يبرز ستة امتار خارج هذا </a:t>
            </a:r>
            <a:r>
              <a:rPr lang="ar-IQ" sz="2800" dirty="0" smtClean="0"/>
              <a:t>الجدار.</a:t>
            </a:r>
          </a:p>
          <a:p>
            <a:r>
              <a:rPr lang="ar-IQ" sz="2800" dirty="0" smtClean="0"/>
              <a:t> </a:t>
            </a:r>
            <a:r>
              <a:rPr lang="ar-IQ" sz="2800" dirty="0"/>
              <a:t>وتوجد اربعة ابواب اخرى على الجدار الشمالي وفي وسط المجنبتين الشرقية والغربية </a:t>
            </a:r>
            <a:r>
              <a:rPr lang="ar-IQ" sz="2800" dirty="0" smtClean="0"/>
              <a:t> مدخلان  </a:t>
            </a:r>
            <a:r>
              <a:rPr lang="ar-IQ" sz="2800" dirty="0"/>
              <a:t>وفي ركني الواجهة الشمالية (المؤخر) منارتان تحتل كل منهما ركنا بارزا وخارجا عن مستوى جدار الواجهة الشمالية وعن مستوى الجدارين الشرقي والغربي</a:t>
            </a:r>
          </a:p>
        </p:txBody>
      </p:sp>
    </p:spTree>
    <p:extLst>
      <p:ext uri="{BB962C8B-B14F-4D97-AF65-F5344CB8AC3E}">
        <p14:creationId xmlns:p14="http://schemas.microsoft.com/office/powerpoint/2010/main" val="312935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العناصر المعمارية في مسجد الحاكم </a:t>
            </a:r>
            <a:endParaRPr lang="en-US"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117600" y="1733550"/>
            <a:ext cx="7143750" cy="4229100"/>
          </a:xfrm>
        </p:spPr>
      </p:pic>
    </p:spTree>
    <p:extLst>
      <p:ext uri="{BB962C8B-B14F-4D97-AF65-F5344CB8AC3E}">
        <p14:creationId xmlns:p14="http://schemas.microsoft.com/office/powerpoint/2010/main" val="18678222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TotalTime>
  <Words>505</Words>
  <Application>Microsoft Office PowerPoint</Application>
  <PresentationFormat>عرض على الشاشة (3:4)‏</PresentationFormat>
  <Paragraphs>19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ألوان متوسطة</vt:lpstr>
      <vt:lpstr>مسجد الحاكم في القاهرة       </vt:lpstr>
      <vt:lpstr>عرض تقديمي في PowerPoint</vt:lpstr>
      <vt:lpstr>عرض تقديمي في PowerPoint</vt:lpstr>
      <vt:lpstr>التكوين المعماري  لجامع الحاكم </vt:lpstr>
      <vt:lpstr>عرض تقديمي في PowerPoint</vt:lpstr>
      <vt:lpstr>العناصر المعمارية في مسجد الحاكم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المسجد الاموي في دمشق</dc:title>
  <dc:creator>Najat</dc:creator>
  <cp:lastModifiedBy>Maher</cp:lastModifiedBy>
  <cp:revision>5</cp:revision>
  <dcterms:created xsi:type="dcterms:W3CDTF">2020-01-17T06:38:44Z</dcterms:created>
  <dcterms:modified xsi:type="dcterms:W3CDTF">2020-03-07T08:55:54Z</dcterms:modified>
</cp:coreProperties>
</file>