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66" r:id="rId4"/>
    <p:sldId id="258" r:id="rId5"/>
    <p:sldId id="268" r:id="rId6"/>
    <p:sldId id="267" r:id="rId7"/>
    <p:sldId id="259" r:id="rId8"/>
    <p:sldId id="260" r:id="rId9"/>
    <p:sldId id="262" r:id="rId10"/>
    <p:sldId id="263" r:id="rId11"/>
    <p:sldId id="264"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101" d="100"/>
          <a:sy n="101" d="100"/>
        </p:scale>
        <p:origin x="-174" y="-13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4334933" y="1169931"/>
            <a:ext cx="4814835" cy="4993802"/>
            <a:chOff x="4334933" y="1169931"/>
            <a:chExt cx="4814835" cy="4993802"/>
          </a:xfrm>
        </p:grpSpPr>
        <p:cxnSp>
          <p:nvCxnSpPr>
            <p:cNvPr id="17" name="Straight Connector 16"/>
            <p:cNvCxnSpPr/>
            <p:nvPr/>
          </p:nvCxnSpPr>
          <p:spPr>
            <a:xfrm flipH="1">
              <a:off x="6009259" y="1169931"/>
              <a:ext cx="3134741" cy="3134741"/>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4334933" y="1348898"/>
              <a:ext cx="4814835" cy="481483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5225595" y="1469269"/>
              <a:ext cx="3912054" cy="3912054"/>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flipH="1">
              <a:off x="5304588" y="1307856"/>
              <a:ext cx="3839412" cy="3839412"/>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5707078" y="1770196"/>
              <a:ext cx="3430571" cy="3430570"/>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ctrTitle"/>
          </p:nvPr>
        </p:nvSpPr>
        <p:spPr>
          <a:xfrm>
            <a:off x="533400" y="533400"/>
            <a:ext cx="6154713" cy="3124201"/>
          </a:xfrm>
        </p:spPr>
        <p:txBody>
          <a:bodyPr anchor="b">
            <a:normAutofit/>
          </a:bodyPr>
          <a:lstStyle>
            <a:lvl1pPr algn="l">
              <a:defRPr sz="44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533400" y="3843868"/>
            <a:ext cx="4954250" cy="1913466"/>
          </a:xfrm>
        </p:spPr>
        <p:txBody>
          <a:bodyPr anchor="t">
            <a:normAutofit/>
          </a:bodyPr>
          <a:lstStyle>
            <a:lvl1pPr marL="0" indent="0" algn="l">
              <a:buNone/>
              <a:defRPr sz="20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109E32B-8B75-4C4D-9F64-F0F8803AB788}" type="datetimeFigureOut">
              <a:rPr lang="ar-IQ" smtClean="0"/>
              <a:t>15/07/1441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E65DD598-74AE-4B78-B0C4-F93A60A037F4}" type="slidenum">
              <a:rPr lang="ar-IQ" smtClean="0"/>
              <a:t>‹#›</a:t>
            </a:fld>
            <a:endParaRPr lang="ar-IQ"/>
          </a:p>
        </p:txBody>
      </p:sp>
    </p:spTree>
    <p:extLst>
      <p:ext uri="{BB962C8B-B14F-4D97-AF65-F5344CB8AC3E}">
        <p14:creationId xmlns:p14="http://schemas.microsoft.com/office/powerpoint/2010/main" val="629603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en-US" smtClean="0"/>
              <a:t>Click to edit Master title style</a:t>
            </a:r>
            <a:endParaRPr lang="en-US" dirty="0"/>
          </a:p>
        </p:txBody>
      </p:sp>
      <p:sp>
        <p:nvSpPr>
          <p:cNvPr id="6" name="Picture Placeholder 2"/>
          <p:cNvSpPr>
            <a:spLocks noGrp="1" noChangeAspect="1"/>
          </p:cNvSpPr>
          <p:nvPr>
            <p:ph type="pic" idx="13"/>
          </p:nvPr>
        </p:nvSpPr>
        <p:spPr>
          <a:xfrm>
            <a:off x="533400" y="533400"/>
            <a:ext cx="8077200"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9" name="Text Placeholder 9"/>
          <p:cNvSpPr>
            <a:spLocks noGrp="1"/>
          </p:cNvSpPr>
          <p:nvPr>
            <p:ph type="body" sz="quarter" idx="14"/>
          </p:nvPr>
        </p:nvSpPr>
        <p:spPr>
          <a:xfrm>
            <a:off x="762002" y="3843867"/>
            <a:ext cx="7281332"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Date Placeholder 2"/>
          <p:cNvSpPr>
            <a:spLocks noGrp="1"/>
          </p:cNvSpPr>
          <p:nvPr>
            <p:ph type="dt" sz="half" idx="10"/>
          </p:nvPr>
        </p:nvSpPr>
        <p:spPr/>
        <p:txBody>
          <a:bodyPr/>
          <a:lstStyle/>
          <a:p>
            <a:fld id="{D109E32B-8B75-4C4D-9F64-F0F8803AB788}" type="datetimeFigureOut">
              <a:rPr lang="ar-IQ" smtClean="0"/>
              <a:t>15/07/1441</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E65DD598-74AE-4B78-B0C4-F93A60A037F4}" type="slidenum">
              <a:rPr lang="ar-IQ" smtClean="0"/>
              <a:t>‹#›</a:t>
            </a:fld>
            <a:endParaRPr lang="ar-IQ"/>
          </a:p>
        </p:txBody>
      </p:sp>
    </p:spTree>
    <p:extLst>
      <p:ext uri="{BB962C8B-B14F-4D97-AF65-F5344CB8AC3E}">
        <p14:creationId xmlns:p14="http://schemas.microsoft.com/office/powerpoint/2010/main" val="28054644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077200" cy="2895600"/>
          </a:xfrm>
        </p:spPr>
        <p:txBody>
          <a:bodyPr anchor="ctr">
            <a:normAutofit/>
          </a:bodyPr>
          <a:lstStyle>
            <a:lvl1pPr algn="l">
              <a:defRPr sz="2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533400" y="4114800"/>
            <a:ext cx="6383552" cy="1905000"/>
          </a:xfrm>
        </p:spPr>
        <p:txBody>
          <a:bodyPr anchor="ctr">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109E32B-8B75-4C4D-9F64-F0F8803AB788}" type="datetimeFigureOut">
              <a:rPr lang="ar-IQ" smtClean="0"/>
              <a:t>15/07/1441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E65DD598-74AE-4B78-B0C4-F93A60A037F4}" type="slidenum">
              <a:rPr lang="ar-IQ" smtClean="0"/>
              <a:t>‹#›</a:t>
            </a:fld>
            <a:endParaRPr lang="ar-IQ"/>
          </a:p>
        </p:txBody>
      </p:sp>
    </p:spTree>
    <p:extLst>
      <p:ext uri="{BB962C8B-B14F-4D97-AF65-F5344CB8AC3E}">
        <p14:creationId xmlns:p14="http://schemas.microsoft.com/office/powerpoint/2010/main" val="42578985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6283" y="533400"/>
            <a:ext cx="6859787" cy="2895600"/>
          </a:xfrm>
        </p:spPr>
        <p:txBody>
          <a:bodyPr anchor="ctr">
            <a:normAutofit/>
          </a:bodyPr>
          <a:lstStyle>
            <a:lvl1pPr algn="l">
              <a:defRPr sz="28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066800" y="3429000"/>
            <a:ext cx="6402467" cy="4826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533400" y="4301070"/>
            <a:ext cx="6382361" cy="171873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109E32B-8B75-4C4D-9F64-F0F8803AB788}" type="datetimeFigureOut">
              <a:rPr lang="ar-IQ" smtClean="0"/>
              <a:t>15/07/1441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E65DD598-74AE-4B78-B0C4-F93A60A037F4}" type="slidenum">
              <a:rPr lang="ar-IQ" smtClean="0"/>
              <a:t>‹#›</a:t>
            </a:fld>
            <a:endParaRPr lang="ar-IQ"/>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0668413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533400" y="3429000"/>
            <a:ext cx="6382361" cy="1697400"/>
          </a:xfrm>
        </p:spPr>
        <p:txBody>
          <a:bodyPr anchor="b">
            <a:normAutofit/>
          </a:bodyPr>
          <a:lstStyle>
            <a:lvl1pPr algn="l">
              <a:defRPr sz="2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533400" y="5132980"/>
            <a:ext cx="6383552" cy="886819"/>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109E32B-8B75-4C4D-9F64-F0F8803AB788}" type="datetimeFigureOut">
              <a:rPr lang="ar-IQ" smtClean="0"/>
              <a:t>15/07/1441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E65DD598-74AE-4B78-B0C4-F93A60A037F4}" type="slidenum">
              <a:rPr lang="ar-IQ" smtClean="0"/>
              <a:t>‹#›</a:t>
            </a:fld>
            <a:endParaRPr lang="ar-IQ"/>
          </a:p>
        </p:txBody>
      </p:sp>
    </p:spTree>
    <p:extLst>
      <p:ext uri="{BB962C8B-B14F-4D97-AF65-F5344CB8AC3E}">
        <p14:creationId xmlns:p14="http://schemas.microsoft.com/office/powerpoint/2010/main" val="257610602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856284" y="533400"/>
            <a:ext cx="6859786" cy="2895600"/>
          </a:xfrm>
        </p:spPr>
        <p:txBody>
          <a:bodyPr anchor="ctr">
            <a:normAutofit/>
          </a:bodyPr>
          <a:lstStyle>
            <a:lvl1pPr algn="l">
              <a:defRPr sz="28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533400" y="3886200"/>
            <a:ext cx="6382361" cy="1049866"/>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533400" y="4953000"/>
            <a:ext cx="6382360" cy="10668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109E32B-8B75-4C4D-9F64-F0F8803AB788}" type="datetimeFigureOut">
              <a:rPr lang="ar-IQ" smtClean="0"/>
              <a:t>15/07/1441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E65DD598-74AE-4B78-B0C4-F93A60A037F4}" type="slidenum">
              <a:rPr lang="ar-IQ" smtClean="0"/>
              <a:t>‹#›</a:t>
            </a:fld>
            <a:endParaRPr lang="ar-IQ"/>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7676546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7525658" cy="2895600"/>
          </a:xfrm>
        </p:spPr>
        <p:txBody>
          <a:bodyPr vert="horz" lIns="91440" tIns="45720" rIns="91440" bIns="45720" rtlCol="0" anchor="ctr">
            <a:normAutofit/>
          </a:bodyPr>
          <a:lstStyle>
            <a:lvl1pPr>
              <a:defRPr lang="en-US" sz="2800"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533400" y="3928534"/>
            <a:ext cx="6382361" cy="838200"/>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533400" y="4766735"/>
            <a:ext cx="6382360" cy="1253065"/>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109E32B-8B75-4C4D-9F64-F0F8803AB788}" type="datetimeFigureOut">
              <a:rPr lang="ar-IQ" smtClean="0"/>
              <a:t>15/07/1441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E65DD598-74AE-4B78-B0C4-F93A60A037F4}" type="slidenum">
              <a:rPr lang="ar-IQ" smtClean="0"/>
              <a:t>‹#›</a:t>
            </a:fld>
            <a:endParaRPr lang="ar-IQ"/>
          </a:p>
        </p:txBody>
      </p:sp>
    </p:spTree>
    <p:extLst>
      <p:ext uri="{BB962C8B-B14F-4D97-AF65-F5344CB8AC3E}">
        <p14:creationId xmlns:p14="http://schemas.microsoft.com/office/powerpoint/2010/main" val="42027414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lgn="l">
              <a:defRPr sz="2800"/>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33400" y="533401"/>
            <a:ext cx="6554867" cy="376767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109E32B-8B75-4C4D-9F64-F0F8803AB788}" type="datetimeFigureOut">
              <a:rPr lang="ar-IQ" smtClean="0"/>
              <a:t>15/07/1441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E65DD598-74AE-4B78-B0C4-F93A60A037F4}" type="slidenum">
              <a:rPr lang="ar-IQ" smtClean="0"/>
              <a:t>‹#›</a:t>
            </a:fld>
            <a:endParaRPr lang="ar-IQ"/>
          </a:p>
        </p:txBody>
      </p:sp>
    </p:spTree>
    <p:extLst>
      <p:ext uri="{BB962C8B-B14F-4D97-AF65-F5344CB8AC3E}">
        <p14:creationId xmlns:p14="http://schemas.microsoft.com/office/powerpoint/2010/main" val="367115302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6406" y="533400"/>
            <a:ext cx="2044194" cy="4419600"/>
          </a:xfrm>
        </p:spPr>
        <p:txBody>
          <a:bodyPr vert="eaVert">
            <a:normAutofit/>
          </a:bodyPr>
          <a:lstStyle>
            <a:lvl1pPr>
              <a:defRPr sz="2800"/>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33400" y="533400"/>
            <a:ext cx="5850012" cy="548640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109E32B-8B75-4C4D-9F64-F0F8803AB788}" type="datetimeFigureOut">
              <a:rPr lang="ar-IQ" smtClean="0"/>
              <a:t>15/07/1441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E65DD598-74AE-4B78-B0C4-F93A60A037F4}" type="slidenum">
              <a:rPr lang="ar-IQ" smtClean="0"/>
              <a:t>‹#›</a:t>
            </a:fld>
            <a:endParaRPr lang="ar-IQ"/>
          </a:p>
        </p:txBody>
      </p:sp>
    </p:spTree>
    <p:extLst>
      <p:ext uri="{BB962C8B-B14F-4D97-AF65-F5344CB8AC3E}">
        <p14:creationId xmlns:p14="http://schemas.microsoft.com/office/powerpoint/2010/main" val="14103441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533400" y="533400"/>
            <a:ext cx="6554867" cy="3767670"/>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109E32B-8B75-4C4D-9F64-F0F8803AB788}" type="datetimeFigureOut">
              <a:rPr lang="ar-IQ" smtClean="0"/>
              <a:t>15/07/1441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E65DD598-74AE-4B78-B0C4-F93A60A037F4}" type="slidenum">
              <a:rPr lang="ar-IQ" smtClean="0"/>
              <a:t>‹#›</a:t>
            </a:fld>
            <a:endParaRPr lang="ar-IQ"/>
          </a:p>
        </p:txBody>
      </p:sp>
    </p:spTree>
    <p:extLst>
      <p:ext uri="{BB962C8B-B14F-4D97-AF65-F5344CB8AC3E}">
        <p14:creationId xmlns:p14="http://schemas.microsoft.com/office/powerpoint/2010/main" val="4305568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3400" y="1981199"/>
            <a:ext cx="6402468" cy="2319867"/>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533400" y="4487333"/>
            <a:ext cx="6402467" cy="15324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109E32B-8B75-4C4D-9F64-F0F8803AB788}" type="datetimeFigureOut">
              <a:rPr lang="ar-IQ" smtClean="0"/>
              <a:t>15/07/1441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E65DD598-74AE-4B78-B0C4-F93A60A037F4}" type="slidenum">
              <a:rPr lang="ar-IQ" smtClean="0"/>
              <a:t>‹#›</a:t>
            </a:fld>
            <a:endParaRPr lang="ar-IQ"/>
          </a:p>
        </p:txBody>
      </p:sp>
    </p:spTree>
    <p:extLst>
      <p:ext uri="{BB962C8B-B14F-4D97-AF65-F5344CB8AC3E}">
        <p14:creationId xmlns:p14="http://schemas.microsoft.com/office/powerpoint/2010/main" val="5626605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smtClean="0"/>
              <a:t>Click to edit Master title style</a:t>
            </a:r>
            <a:endParaRPr lang="en-US" dirty="0"/>
          </a:p>
        </p:txBody>
      </p:sp>
      <p:sp>
        <p:nvSpPr>
          <p:cNvPr id="11" name="Content Placeholder 3"/>
          <p:cNvSpPr>
            <a:spLocks noGrp="1"/>
          </p:cNvSpPr>
          <p:nvPr>
            <p:ph sz="half" idx="13"/>
          </p:nvPr>
        </p:nvSpPr>
        <p:spPr>
          <a:xfrm>
            <a:off x="533400" y="533400"/>
            <a:ext cx="3949967" cy="3767667"/>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Content Placeholder 5"/>
          <p:cNvSpPr>
            <a:spLocks noGrp="1"/>
          </p:cNvSpPr>
          <p:nvPr>
            <p:ph sz="quarter" idx="4"/>
          </p:nvPr>
        </p:nvSpPr>
        <p:spPr>
          <a:xfrm>
            <a:off x="4662362" y="533400"/>
            <a:ext cx="3948238" cy="3759200"/>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109E32B-8B75-4C4D-9F64-F0F8803AB788}" type="datetimeFigureOut">
              <a:rPr lang="ar-IQ" smtClean="0"/>
              <a:t>15/07/1441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E65DD598-74AE-4B78-B0C4-F93A60A037F4}" type="slidenum">
              <a:rPr lang="ar-IQ" smtClean="0"/>
              <a:t>‹#›</a:t>
            </a:fld>
            <a:endParaRPr lang="ar-IQ"/>
          </a:p>
        </p:txBody>
      </p:sp>
    </p:spTree>
    <p:extLst>
      <p:ext uri="{BB962C8B-B14F-4D97-AF65-F5344CB8AC3E}">
        <p14:creationId xmlns:p14="http://schemas.microsoft.com/office/powerpoint/2010/main" val="1782301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smtClean="0"/>
              <a:t>Click to edit Master title style</a:t>
            </a:r>
            <a:endParaRPr lang="en-US" dirty="0"/>
          </a:p>
        </p:txBody>
      </p:sp>
      <p:sp>
        <p:nvSpPr>
          <p:cNvPr id="3" name="Text Placeholder 2"/>
          <p:cNvSpPr>
            <a:spLocks noGrp="1"/>
          </p:cNvSpPr>
          <p:nvPr>
            <p:ph type="body" idx="1"/>
          </p:nvPr>
        </p:nvSpPr>
        <p:spPr>
          <a:xfrm>
            <a:off x="762001" y="533400"/>
            <a:ext cx="3716866" cy="609600"/>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533399" y="1143000"/>
            <a:ext cx="3945467" cy="3158067"/>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855016" y="566738"/>
            <a:ext cx="3764051" cy="576262"/>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62362" y="1143000"/>
            <a:ext cx="3956705" cy="3149600"/>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109E32B-8B75-4C4D-9F64-F0F8803AB788}" type="datetimeFigureOut">
              <a:rPr lang="ar-IQ" smtClean="0"/>
              <a:t>15/07/1441</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E65DD598-74AE-4B78-B0C4-F93A60A037F4}" type="slidenum">
              <a:rPr lang="ar-IQ" smtClean="0"/>
              <a:t>‹#›</a:t>
            </a:fld>
            <a:endParaRPr lang="ar-IQ"/>
          </a:p>
        </p:txBody>
      </p:sp>
    </p:spTree>
    <p:extLst>
      <p:ext uri="{BB962C8B-B14F-4D97-AF65-F5344CB8AC3E}">
        <p14:creationId xmlns:p14="http://schemas.microsoft.com/office/powerpoint/2010/main" val="16443817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109E32B-8B75-4C4D-9F64-F0F8803AB788}" type="datetimeFigureOut">
              <a:rPr lang="ar-IQ" smtClean="0"/>
              <a:t>15/07/1441</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E65DD598-74AE-4B78-B0C4-F93A60A037F4}" type="slidenum">
              <a:rPr lang="ar-IQ" smtClean="0"/>
              <a:t>‹#›</a:t>
            </a:fld>
            <a:endParaRPr lang="ar-IQ"/>
          </a:p>
        </p:txBody>
      </p:sp>
    </p:spTree>
    <p:extLst>
      <p:ext uri="{BB962C8B-B14F-4D97-AF65-F5344CB8AC3E}">
        <p14:creationId xmlns:p14="http://schemas.microsoft.com/office/powerpoint/2010/main" val="11476034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09E32B-8B75-4C4D-9F64-F0F8803AB788}" type="datetimeFigureOut">
              <a:rPr lang="ar-IQ" smtClean="0"/>
              <a:t>15/07/1441</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E65DD598-74AE-4B78-B0C4-F93A60A037F4}" type="slidenum">
              <a:rPr lang="ar-IQ" smtClean="0"/>
              <a:t>‹#›</a:t>
            </a:fld>
            <a:endParaRPr lang="ar-IQ"/>
          </a:p>
        </p:txBody>
      </p:sp>
    </p:spTree>
    <p:extLst>
      <p:ext uri="{BB962C8B-B14F-4D97-AF65-F5344CB8AC3E}">
        <p14:creationId xmlns:p14="http://schemas.microsoft.com/office/powerpoint/2010/main" val="29989323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18667" y="533400"/>
            <a:ext cx="3200400" cy="1524000"/>
          </a:xfrm>
        </p:spPr>
        <p:txBody>
          <a:bodyPr anchor="b">
            <a:normAutofit/>
          </a:bodyPr>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533399" y="533400"/>
            <a:ext cx="4438755" cy="5486400"/>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418667" y="2209802"/>
            <a:ext cx="32004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D109E32B-8B75-4C4D-9F64-F0F8803AB788}" type="datetimeFigureOut">
              <a:rPr lang="ar-IQ" smtClean="0"/>
              <a:t>15/07/1441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E65DD598-74AE-4B78-B0C4-F93A60A037F4}" type="slidenum">
              <a:rPr lang="ar-IQ" smtClean="0"/>
              <a:t>‹#›</a:t>
            </a:fld>
            <a:endParaRPr lang="ar-IQ"/>
          </a:p>
        </p:txBody>
      </p:sp>
    </p:spTree>
    <p:extLst>
      <p:ext uri="{BB962C8B-B14F-4D97-AF65-F5344CB8AC3E}">
        <p14:creationId xmlns:p14="http://schemas.microsoft.com/office/powerpoint/2010/main" val="13882770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495800" y="1447800"/>
            <a:ext cx="3563258" cy="1143000"/>
          </a:xfrm>
        </p:spPr>
        <p:txBody>
          <a:bodyPr anchor="b">
            <a:normAutofit/>
          </a:bodyPr>
          <a:lstStyle>
            <a:lvl1pPr algn="l">
              <a:defRPr sz="2400" b="0"/>
            </a:lvl1p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762000" y="914400"/>
            <a:ext cx="3280974" cy="48006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4496027" y="2743200"/>
            <a:ext cx="3564223" cy="2082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D109E32B-8B75-4C4D-9F64-F0F8803AB788}" type="datetimeFigureOut">
              <a:rPr lang="ar-IQ" smtClean="0"/>
              <a:t>15/07/1441</a:t>
            </a:fld>
            <a:endParaRPr lang="ar-IQ"/>
          </a:p>
        </p:txBody>
      </p:sp>
      <p:sp>
        <p:nvSpPr>
          <p:cNvPr id="6" name="Footer Placeholder 5"/>
          <p:cNvSpPr>
            <a:spLocks noGrp="1"/>
          </p:cNvSpPr>
          <p:nvPr>
            <p:ph type="ftr" sz="quarter" idx="11"/>
          </p:nvPr>
        </p:nvSpPr>
        <p:spPr>
          <a:xfrm>
            <a:off x="533400" y="6172200"/>
            <a:ext cx="5811724" cy="365125"/>
          </a:xfrm>
        </p:spPr>
        <p:txBody>
          <a:bodyPr/>
          <a:lstStyle/>
          <a:p>
            <a:endParaRPr lang="ar-IQ"/>
          </a:p>
        </p:txBody>
      </p:sp>
      <p:sp>
        <p:nvSpPr>
          <p:cNvPr id="7" name="Slide Number Placeholder 6"/>
          <p:cNvSpPr>
            <a:spLocks noGrp="1"/>
          </p:cNvSpPr>
          <p:nvPr>
            <p:ph type="sldNum" sz="quarter" idx="12"/>
          </p:nvPr>
        </p:nvSpPr>
        <p:spPr/>
        <p:txBody>
          <a:bodyPr/>
          <a:lstStyle/>
          <a:p>
            <a:fld id="{E65DD598-74AE-4B78-B0C4-F93A60A037F4}" type="slidenum">
              <a:rPr lang="ar-IQ" smtClean="0"/>
              <a:t>‹#›</a:t>
            </a:fld>
            <a:endParaRPr lang="ar-IQ"/>
          </a:p>
        </p:txBody>
      </p:sp>
    </p:spTree>
    <p:extLst>
      <p:ext uri="{BB962C8B-B14F-4D97-AF65-F5344CB8AC3E}">
        <p14:creationId xmlns:p14="http://schemas.microsoft.com/office/powerpoint/2010/main" val="28952054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6670675" y="3894667"/>
            <a:ext cx="2470456" cy="2658533"/>
            <a:chOff x="6687077" y="3259666"/>
            <a:chExt cx="2981857" cy="3208867"/>
          </a:xfrm>
        </p:grpSpPr>
        <p:cxnSp>
          <p:nvCxnSpPr>
            <p:cNvPr id="8" name="Straight Connector 7"/>
            <p:cNvCxnSpPr/>
            <p:nvPr/>
          </p:nvCxnSpPr>
          <p:spPr>
            <a:xfrm flipH="1">
              <a:off x="8756120" y="3259666"/>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6687077" y="3486677"/>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7772400" y="3581400"/>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7923214" y="3433394"/>
              <a:ext cx="1739738" cy="173974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8398935" y="3985317"/>
              <a:ext cx="1264017" cy="1264016"/>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533400" y="4495800"/>
            <a:ext cx="6554867" cy="1524000"/>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33400" y="533401"/>
            <a:ext cx="6554867" cy="3767670"/>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430245" y="6172203"/>
            <a:ext cx="1200463"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D109E32B-8B75-4C4D-9F64-F0F8803AB788}" type="datetimeFigureOut">
              <a:rPr lang="ar-IQ" smtClean="0"/>
              <a:t>15/07/1441</a:t>
            </a:fld>
            <a:endParaRPr lang="ar-IQ"/>
          </a:p>
        </p:txBody>
      </p:sp>
      <p:sp>
        <p:nvSpPr>
          <p:cNvPr id="5" name="Footer Placeholder 4"/>
          <p:cNvSpPr>
            <a:spLocks noGrp="1"/>
          </p:cNvSpPr>
          <p:nvPr>
            <p:ph type="ftr" sz="quarter" idx="3"/>
          </p:nvPr>
        </p:nvSpPr>
        <p:spPr>
          <a:xfrm>
            <a:off x="533400" y="6172200"/>
            <a:ext cx="5811724"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ar-IQ"/>
          </a:p>
        </p:txBody>
      </p:sp>
      <p:sp>
        <p:nvSpPr>
          <p:cNvPr id="6" name="Slide Number Placeholder 5"/>
          <p:cNvSpPr>
            <a:spLocks noGrp="1"/>
          </p:cNvSpPr>
          <p:nvPr>
            <p:ph type="sldNum" sz="quarter" idx="4"/>
          </p:nvPr>
        </p:nvSpPr>
        <p:spPr>
          <a:xfrm>
            <a:off x="7774426" y="5578478"/>
            <a:ext cx="856907" cy="669925"/>
          </a:xfrm>
          <a:prstGeom prst="rect">
            <a:avLst/>
          </a:prstGeom>
        </p:spPr>
        <p:txBody>
          <a:bodyPr vert="horz" lIns="91440" tIns="45720" rIns="91440" bIns="45720" rtlCol="0" anchor="b"/>
          <a:lstStyle>
            <a:lvl1pPr algn="r">
              <a:defRPr sz="2800" b="0" i="0">
                <a:solidFill>
                  <a:schemeClr val="bg2">
                    <a:lumMod val="50000"/>
                  </a:schemeClr>
                </a:solidFill>
                <a:effectLst/>
                <a:latin typeface="+mn-lt"/>
              </a:defRPr>
            </a:lvl1pPr>
          </a:lstStyle>
          <a:p>
            <a:fld id="{E65DD598-74AE-4B78-B0C4-F93A60A037F4}" type="slidenum">
              <a:rPr lang="ar-IQ" smtClean="0"/>
              <a:t>‹#›</a:t>
            </a:fld>
            <a:endParaRPr lang="ar-IQ"/>
          </a:p>
        </p:txBody>
      </p:sp>
    </p:spTree>
    <p:extLst>
      <p:ext uri="{BB962C8B-B14F-4D97-AF65-F5344CB8AC3E}">
        <p14:creationId xmlns:p14="http://schemas.microsoft.com/office/powerpoint/2010/main" val="1248683611"/>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1" eaLnBrk="1" latinLnBrk="0" hangingPunct="1">
        <a:spcBef>
          <a:spcPct val="0"/>
        </a:spcBef>
        <a:buNone/>
        <a:defRPr sz="3200" kern="1200" cap="all">
          <a:ln w="3175" cmpd="sng">
            <a:noFill/>
          </a:ln>
          <a:solidFill>
            <a:schemeClr val="tx1"/>
          </a:solidFill>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857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533400" y="533401"/>
            <a:ext cx="8071048" cy="1023392"/>
          </a:xfrm>
        </p:spPr>
        <p:txBody>
          <a:bodyPr/>
          <a:lstStyle/>
          <a:p>
            <a:pPr algn="r"/>
            <a:r>
              <a:rPr lang="ar-IQ" dirty="0" smtClean="0"/>
              <a:t>مسجد الرسول  (ص)</a:t>
            </a:r>
            <a:endParaRPr lang="ar-IQ" dirty="0"/>
          </a:p>
        </p:txBody>
      </p:sp>
      <p:sp>
        <p:nvSpPr>
          <p:cNvPr id="3" name="عنوان فرعي 2"/>
          <p:cNvSpPr>
            <a:spLocks noGrp="1"/>
          </p:cNvSpPr>
          <p:nvPr>
            <p:ph type="subTitle" idx="1"/>
          </p:nvPr>
        </p:nvSpPr>
        <p:spPr/>
        <p:txBody>
          <a:bodyPr/>
          <a:lstStyle/>
          <a:p>
            <a:r>
              <a:rPr lang="ar-IQ" dirty="0"/>
              <a:t>محاضرة علمية لطلبة </a:t>
            </a:r>
            <a:r>
              <a:rPr lang="ar-IQ" dirty="0" smtClean="0"/>
              <a:t>المرحلة الاولى الكورس الثاني  </a:t>
            </a:r>
            <a:r>
              <a:rPr lang="ar-IQ" dirty="0"/>
              <a:t>للعام الدراسي </a:t>
            </a:r>
          </a:p>
          <a:p>
            <a:r>
              <a:rPr lang="ar-IQ" dirty="0"/>
              <a:t>2019م-2020م</a:t>
            </a:r>
          </a:p>
          <a:p>
            <a:r>
              <a:rPr lang="ar-IQ" dirty="0"/>
              <a:t>د. نجاة علي محمد التميمي</a:t>
            </a:r>
          </a:p>
          <a:p>
            <a:endParaRPr lang="ar-IQ" dirty="0"/>
          </a:p>
        </p:txBody>
      </p:sp>
    </p:spTree>
    <p:extLst>
      <p:ext uri="{BB962C8B-B14F-4D97-AF65-F5344CB8AC3E}">
        <p14:creationId xmlns:p14="http://schemas.microsoft.com/office/powerpoint/2010/main" val="13102726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286000" y="1443841"/>
            <a:ext cx="4572000" cy="4708981"/>
          </a:xfrm>
          <a:prstGeom prst="rect">
            <a:avLst/>
          </a:prstGeom>
        </p:spPr>
        <p:txBody>
          <a:bodyPr>
            <a:spAutoFit/>
          </a:bodyPr>
          <a:lstStyle/>
          <a:p>
            <a:pPr algn="r"/>
            <a:r>
              <a:rPr lang="ar-IQ" sz="2000" dirty="0"/>
              <a:t> لم تمض بضع سنوات حتى أصبح مسجد الرسول الأعظم ضيقاً، فعمل رسول الله () على توسيعه واعادة تسقيفه، فكانت الزيادة من جهته الشرقية بمقدار عشرة اذرع ومن جهته الغربية بمقدار عشرين ذراعاً ومن جهة الشمال بمقدار ثلاثين ذراعاً, وبهذه الزيادة الجديدة اصبح المسجد مربعاً تقريباً طول كل ضلع من اضلاعه مائة ذراع تقريباً، وقد كانت سقيفته تقوم على ثلاثة صفوف من جذوع النخل في كل صف منها تسعة وهكذا اصبح للمسجد ثلاثة </a:t>
            </a:r>
            <a:r>
              <a:rPr lang="ar-IQ" sz="2000" dirty="0" err="1"/>
              <a:t>اساكيب</a:t>
            </a:r>
            <a:r>
              <a:rPr lang="ar-IQ" sz="2000" dirty="0"/>
              <a:t> وتسع بلاطات، ولم يبق أثر عماري للمسجد الاول الذي كان على عهد الرسول () وذلك بسبب التجديدات والزيادات التي أُجريت على المسجد. </a:t>
            </a:r>
            <a:endParaRPr lang="en-US" sz="2000" dirty="0"/>
          </a:p>
        </p:txBody>
      </p:sp>
    </p:spTree>
    <p:extLst>
      <p:ext uri="{BB962C8B-B14F-4D97-AF65-F5344CB8AC3E}">
        <p14:creationId xmlns:p14="http://schemas.microsoft.com/office/powerpoint/2010/main" val="40241062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مخطط لمسجد الرسول </a:t>
            </a:r>
            <a:endParaRPr lang="en-US" dirty="0"/>
          </a:p>
        </p:txBody>
      </p:sp>
      <p:pic>
        <p:nvPicPr>
          <p:cNvPr id="3074"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3059832" y="188640"/>
            <a:ext cx="6480763" cy="29211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870689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764704"/>
            <a:ext cx="9036496" cy="5232202"/>
          </a:xfrm>
          <a:prstGeom prst="rect">
            <a:avLst/>
          </a:prstGeom>
        </p:spPr>
        <p:txBody>
          <a:bodyPr wrap="square">
            <a:spAutoFit/>
          </a:bodyPr>
          <a:lstStyle/>
          <a:p>
            <a:pPr algn="r"/>
            <a:r>
              <a:rPr lang="ar-IQ" sz="2800" dirty="0" smtClean="0"/>
              <a:t>اسس الرسول مسجده في </a:t>
            </a:r>
            <a:r>
              <a:rPr lang="ar-IQ" sz="2800" dirty="0"/>
              <a:t>المدينة </a:t>
            </a:r>
            <a:r>
              <a:rPr lang="ar-IQ" sz="2400" dirty="0"/>
              <a:t>بوحي من روح  الإسلام </a:t>
            </a:r>
            <a:r>
              <a:rPr lang="ar-IQ" sz="2400" dirty="0" smtClean="0"/>
              <a:t>،</a:t>
            </a:r>
          </a:p>
          <a:p>
            <a:pPr algn="r"/>
            <a:endParaRPr lang="ar-IQ" sz="2400" dirty="0"/>
          </a:p>
          <a:p>
            <a:pPr algn="r"/>
            <a:r>
              <a:rPr lang="ar-IQ" sz="2400" dirty="0" smtClean="0"/>
              <a:t> </a:t>
            </a:r>
            <a:r>
              <a:rPr lang="ar-IQ" sz="2400" dirty="0"/>
              <a:t>وجاء مسجده على بساطته، وافياً تماماً بكل ما </a:t>
            </a:r>
            <a:r>
              <a:rPr lang="ar-IQ" sz="2400" dirty="0" smtClean="0"/>
              <a:t>تطلبت </a:t>
            </a:r>
            <a:r>
              <a:rPr lang="ar-IQ" sz="2400" dirty="0"/>
              <a:t>المرحلة، وعُد المسجد الأول في الإسلام وكان وراء النظام الذي يحكم الشكل في المساجد الإسلامية فكان النمط  الروحي والعماري الذي تأصل في </a:t>
            </a:r>
            <a:endParaRPr lang="ar-IQ" sz="2400" dirty="0" smtClean="0"/>
          </a:p>
          <a:p>
            <a:pPr algn="r"/>
            <a:r>
              <a:rPr lang="ar-IQ" sz="2400" dirty="0" smtClean="0"/>
              <a:t>اعماق </a:t>
            </a:r>
            <a:r>
              <a:rPr lang="ar-IQ" sz="2400" dirty="0"/>
              <a:t>نفوس المسلمين.</a:t>
            </a:r>
          </a:p>
          <a:p>
            <a:pPr algn="r"/>
            <a:endParaRPr lang="ar-IQ" sz="2400" dirty="0" smtClean="0"/>
          </a:p>
          <a:p>
            <a:pPr algn="r"/>
            <a:r>
              <a:rPr lang="ar-IQ" sz="2400" dirty="0" smtClean="0"/>
              <a:t>فقد </a:t>
            </a:r>
            <a:r>
              <a:rPr lang="ar-IQ" sz="2400" dirty="0"/>
              <a:t>ابتدأ بناءً بسيطاً على قطعة أرض مربعة </a:t>
            </a:r>
            <a:r>
              <a:rPr lang="ar-IQ" sz="2400" dirty="0" smtClean="0"/>
              <a:t> الشكل تحيطها </a:t>
            </a:r>
            <a:r>
              <a:rPr lang="ar-IQ" sz="2400" dirty="0"/>
              <a:t>جدران </a:t>
            </a:r>
            <a:r>
              <a:rPr lang="ar-IQ" sz="2400" dirty="0" smtClean="0"/>
              <a:t>بسيطة </a:t>
            </a:r>
            <a:r>
              <a:rPr lang="ar-IQ" sz="2400" dirty="0"/>
              <a:t>من </a:t>
            </a:r>
            <a:r>
              <a:rPr lang="ar-IQ" sz="2400" dirty="0" smtClean="0"/>
              <a:t>اللبن  </a:t>
            </a:r>
            <a:r>
              <a:rPr lang="ar-IQ" sz="2400" dirty="0"/>
              <a:t>ويقام السقف على أعمدة من جذوع النخيل وهو على بساطته المتناهية كان وافياً تماماً لوظيفته، ومنه أصبح للمساجد الإسلامية نظاماً لا تخرج عنه مستمداً في أساسها من مسجد </a:t>
            </a:r>
            <a:r>
              <a:rPr lang="ar-IQ" sz="2400" dirty="0" smtClean="0"/>
              <a:t>الرسول،</a:t>
            </a:r>
          </a:p>
          <a:p>
            <a:pPr algn="r"/>
            <a:r>
              <a:rPr lang="ar-IQ" sz="2400" dirty="0" smtClean="0"/>
              <a:t> </a:t>
            </a:r>
            <a:r>
              <a:rPr lang="ar-IQ" sz="2400" dirty="0"/>
              <a:t>ومن هذه المساجد: </a:t>
            </a:r>
            <a:r>
              <a:rPr lang="ar-IQ" sz="2400" dirty="0">
                <a:solidFill>
                  <a:schemeClr val="accent2"/>
                </a:solidFill>
              </a:rPr>
              <a:t>مسجد البصرة ومسجد الكوفة في العراق ومسجد عمرو في مصر ومسجد القيروان في تونس .</a:t>
            </a:r>
          </a:p>
          <a:p>
            <a:pPr algn="r"/>
            <a:r>
              <a:rPr lang="ar-IQ" dirty="0" smtClean="0"/>
              <a:t>.</a:t>
            </a:r>
            <a:endParaRPr lang="ar-IQ" dirty="0"/>
          </a:p>
        </p:txBody>
      </p:sp>
    </p:spTree>
    <p:extLst>
      <p:ext uri="{BB962C8B-B14F-4D97-AF65-F5344CB8AC3E}">
        <p14:creationId xmlns:p14="http://schemas.microsoft.com/office/powerpoint/2010/main" val="41036062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07504" y="1196751"/>
            <a:ext cx="8928992" cy="2677656"/>
          </a:xfrm>
          <a:prstGeom prst="rect">
            <a:avLst/>
          </a:prstGeom>
        </p:spPr>
        <p:txBody>
          <a:bodyPr wrap="square">
            <a:spAutoFit/>
          </a:bodyPr>
          <a:lstStyle/>
          <a:p>
            <a:pPr algn="r"/>
            <a:r>
              <a:rPr lang="ar-IQ" sz="2400" dirty="0"/>
              <a:t> كان يراعى في تخطيط المسجد الجامع أن يكون موقعه وسط العمران ويتخذ من جدار القبلة قاعدة للتخطيط ويحاط بجدران سميكة تحصره في حدود مربعة أو مستطيلة يفتح فيها </a:t>
            </a:r>
            <a:r>
              <a:rPr lang="ar-IQ" sz="2400" dirty="0" smtClean="0"/>
              <a:t>مداخل حسب </a:t>
            </a:r>
            <a:r>
              <a:rPr lang="ar-IQ" sz="2400" dirty="0"/>
              <a:t>الحاجة اليها ولا تفتح فيها نوافذ الى الخارج إلا قليلاً </a:t>
            </a:r>
            <a:endParaRPr lang="ar-IQ" sz="2400" dirty="0" smtClean="0"/>
          </a:p>
          <a:p>
            <a:pPr algn="r"/>
            <a:r>
              <a:rPr lang="ar-IQ" sz="2400" dirty="0" smtClean="0"/>
              <a:t>والتي </a:t>
            </a:r>
            <a:r>
              <a:rPr lang="ar-IQ" sz="2400" dirty="0"/>
              <a:t>تعرف بأنها فتحات في الجدار؛ لنفوذ الضوء والهواء، ووظيفتها العمارية تخفيف الثقل والضغط على البناء، ولذلك اتجهت العناية إلى تصميم الصحن الداخلي الذي تفتح عليه الفتحات الهامة الرئيسة </a:t>
            </a:r>
            <a:endParaRPr lang="en-US" sz="2400" dirty="0"/>
          </a:p>
        </p:txBody>
      </p:sp>
    </p:spTree>
    <p:extLst>
      <p:ext uri="{BB962C8B-B14F-4D97-AF65-F5344CB8AC3E}">
        <p14:creationId xmlns:p14="http://schemas.microsoft.com/office/powerpoint/2010/main" val="10724053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764703"/>
            <a:ext cx="8784976" cy="3785652"/>
          </a:xfrm>
          <a:prstGeom prst="rect">
            <a:avLst/>
          </a:prstGeom>
        </p:spPr>
        <p:txBody>
          <a:bodyPr wrap="square">
            <a:spAutoFit/>
          </a:bodyPr>
          <a:lstStyle/>
          <a:p>
            <a:pPr algn="r"/>
            <a:r>
              <a:rPr lang="ar-IQ" sz="2400" dirty="0"/>
              <a:t>كان المسجد يشغل ارضاً مربعة طول كل ضلع من اضلاعه مائتا ذراع أي أكثر قليلاً من مائة متر، يشغل الجزء الشمالي منه سقيفة قائمة على سواري من جذوع النخل، </a:t>
            </a:r>
            <a:endParaRPr lang="ar-IQ" sz="2400" dirty="0" smtClean="0"/>
          </a:p>
          <a:p>
            <a:pPr algn="r"/>
            <a:r>
              <a:rPr lang="ar-IQ" sz="2400" dirty="0" smtClean="0"/>
              <a:t>وعلى </a:t>
            </a:r>
            <a:r>
              <a:rPr lang="ar-IQ" sz="2400" dirty="0"/>
              <a:t>الرغم من انه لم يبق منه اليوم أي أثر عماري، غير أن تخطيط هذا المسجد ظاهراً لدى المسلمين وبارز المعالم </a:t>
            </a:r>
            <a:r>
              <a:rPr lang="ar-IQ" sz="2400" dirty="0" smtClean="0"/>
              <a:t>؛</a:t>
            </a:r>
          </a:p>
          <a:p>
            <a:pPr algn="r"/>
            <a:r>
              <a:rPr lang="ar-IQ" sz="2400" dirty="0" smtClean="0"/>
              <a:t>وذلك </a:t>
            </a:r>
            <a:r>
              <a:rPr lang="ar-IQ" sz="2400" dirty="0"/>
              <a:t>لان المؤرخين العرب لم يغفلوا عن تسجيل أي شيء يتعلق بتأسيسه بطوره الاول في عهد الرسول الأعظم </a:t>
            </a:r>
            <a:r>
              <a:rPr lang="ar-IQ" sz="2400" dirty="0" smtClean="0"/>
              <a:t>(ص)وأصحابه(رض) </a:t>
            </a:r>
            <a:r>
              <a:rPr lang="ar-IQ" sz="2400" dirty="0"/>
              <a:t>من المهاجرين والأنصار وحتى يومنا هذا</a:t>
            </a:r>
            <a:r>
              <a:rPr lang="ar-IQ" sz="2400" dirty="0" smtClean="0"/>
              <a:t>،</a:t>
            </a:r>
          </a:p>
          <a:p>
            <a:pPr algn="r"/>
            <a:r>
              <a:rPr lang="ar-IQ" sz="2400" dirty="0" smtClean="0"/>
              <a:t> </a:t>
            </a:r>
            <a:r>
              <a:rPr lang="ar-IQ" sz="2400" dirty="0"/>
              <a:t>لقد كان الموضع قبل ان يكون مسجداً أرضاً شاغرة إلا من بضع نخلات لغلامين يتيمين من الأنصار ابتاعها منهما رسول </a:t>
            </a:r>
            <a:r>
              <a:rPr lang="ar-IQ" sz="2400" dirty="0" smtClean="0"/>
              <a:t>الله</a:t>
            </a:r>
            <a:endParaRPr lang="en-US" sz="2400" dirty="0"/>
          </a:p>
        </p:txBody>
      </p:sp>
    </p:spTree>
    <p:extLst>
      <p:ext uri="{BB962C8B-B14F-4D97-AF65-F5344CB8AC3E}">
        <p14:creationId xmlns:p14="http://schemas.microsoft.com/office/powerpoint/2010/main" val="2439854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286000" y="1859340"/>
            <a:ext cx="4572000" cy="3785652"/>
          </a:xfrm>
          <a:prstGeom prst="rect">
            <a:avLst/>
          </a:prstGeom>
        </p:spPr>
        <p:txBody>
          <a:bodyPr>
            <a:spAutoFit/>
          </a:bodyPr>
          <a:lstStyle/>
          <a:p>
            <a:pPr algn="r"/>
            <a:r>
              <a:rPr lang="ar-IQ" sz="2000" dirty="0"/>
              <a:t>ولم يكن للمسجد سقف أول الأمر، فلما شكى المؤمنون (من اهل الصفوة ) الى الرسول شدة الحر عُمل له سقيفة من جهته الشمالية قائمة على جذوع نخل طرح عليها سعف النخل والحصر والطين، والجهة الشمالية هي الجهة القبلية إذ أن القبلة كانت متجهة الى بيت المقدس، لقد كان سقف المسجد منخفضاً، </a:t>
            </a:r>
          </a:p>
          <a:p>
            <a:pPr algn="r"/>
            <a:r>
              <a:rPr lang="ar-IQ" sz="2000" dirty="0"/>
              <a:t>فقد ذُكر أن ارتفاع الجدران كان سبعة اذرع، أي ثلاثة امتار ونصف، </a:t>
            </a:r>
          </a:p>
          <a:p>
            <a:pPr algn="r"/>
            <a:r>
              <a:rPr lang="ar-IQ" sz="2000" dirty="0" smtClean="0"/>
              <a:t>عندما كانت  </a:t>
            </a:r>
            <a:r>
              <a:rPr lang="ar-IQ" sz="2000" dirty="0"/>
              <a:t>القبلة باتجاه بيت المقدس ستة عشر أو سبعة عشر </a:t>
            </a:r>
            <a:endParaRPr lang="en-US" sz="2000" dirty="0"/>
          </a:p>
        </p:txBody>
      </p:sp>
    </p:spTree>
    <p:extLst>
      <p:ext uri="{BB962C8B-B14F-4D97-AF65-F5344CB8AC3E}">
        <p14:creationId xmlns:p14="http://schemas.microsoft.com/office/powerpoint/2010/main" val="27644123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5496" y="1997839"/>
            <a:ext cx="9108504" cy="2677656"/>
          </a:xfrm>
          <a:prstGeom prst="rect">
            <a:avLst/>
          </a:prstGeom>
        </p:spPr>
        <p:txBody>
          <a:bodyPr wrap="square">
            <a:spAutoFit/>
          </a:bodyPr>
          <a:lstStyle/>
          <a:p>
            <a:pPr algn="r"/>
            <a:r>
              <a:rPr lang="ar-IQ" sz="2400" dirty="0"/>
              <a:t>ولم يكن للمسجد سقف أول الأمر، فلما شكى المؤمنون (من اهل الصفوة ) الى الرسول شدة الحر عُمل له سقيفة من جهته الشمالية قائمة على جذوع نخل طرح عليها سعف النخل والحصر والطين، والجهة الشمالية هي الجهة القبلية إذ أن القبلة كانت متجهة الى بيت المقدس، لقد كان سقف المسجد منخفضاً، </a:t>
            </a:r>
            <a:endParaRPr lang="ar-IQ" sz="2400" dirty="0" smtClean="0"/>
          </a:p>
          <a:p>
            <a:pPr algn="r"/>
            <a:r>
              <a:rPr lang="ar-IQ" sz="2400" dirty="0" smtClean="0"/>
              <a:t>فقد </a:t>
            </a:r>
            <a:r>
              <a:rPr lang="ar-IQ" sz="2400" dirty="0"/>
              <a:t>ذُكر أن ارتفاع الجدران كان سبعة اذرع، أي ثلاثة امتار ونصف، </a:t>
            </a:r>
            <a:endParaRPr lang="ar-IQ" sz="2400" dirty="0" smtClean="0"/>
          </a:p>
          <a:p>
            <a:pPr algn="r"/>
            <a:r>
              <a:rPr lang="ar-IQ" sz="2400" dirty="0" smtClean="0"/>
              <a:t>عندما </a:t>
            </a:r>
            <a:r>
              <a:rPr lang="ar-IQ" sz="2400" dirty="0"/>
              <a:t>القبلة باتجاه بيت المقدس ستة عشر أو سبعة عشر شهرا</a:t>
            </a:r>
            <a:endParaRPr lang="en-US" sz="2400" dirty="0"/>
          </a:p>
        </p:txBody>
      </p:sp>
    </p:spTree>
    <p:extLst>
      <p:ext uri="{BB962C8B-B14F-4D97-AF65-F5344CB8AC3E}">
        <p14:creationId xmlns:p14="http://schemas.microsoft.com/office/powerpoint/2010/main" val="7761453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286000" y="2274838"/>
            <a:ext cx="6246440" cy="2677656"/>
          </a:xfrm>
          <a:prstGeom prst="rect">
            <a:avLst/>
          </a:prstGeom>
        </p:spPr>
        <p:txBody>
          <a:bodyPr wrap="square">
            <a:spAutoFit/>
          </a:bodyPr>
          <a:lstStyle/>
          <a:p>
            <a:pPr algn="r"/>
            <a:r>
              <a:rPr lang="ar-IQ" sz="2400" dirty="0"/>
              <a:t>ثم حُولت بأمر من الله </a:t>
            </a:r>
            <a:r>
              <a:rPr lang="ar-IQ" sz="2400" dirty="0" smtClean="0"/>
              <a:t>عندما نزلت </a:t>
            </a:r>
            <a:r>
              <a:rPr lang="ar-IQ" sz="2400" dirty="0"/>
              <a:t>الآية القرآنية الكريمة: </a:t>
            </a:r>
            <a:r>
              <a:rPr lang="ar-IQ" sz="2400" dirty="0" smtClean="0"/>
              <a:t>فَلَنُوَلِّيَنَّكَ </a:t>
            </a:r>
            <a:r>
              <a:rPr lang="ar-IQ" sz="2400" dirty="0"/>
              <a:t>قِبْلَةً </a:t>
            </a:r>
            <a:r>
              <a:rPr lang="ar-IQ" sz="2400" dirty="0" smtClean="0"/>
              <a:t>ترضاها </a:t>
            </a:r>
            <a:r>
              <a:rPr lang="ar-IQ" sz="2400" dirty="0"/>
              <a:t>فَوَلِّ وَجْهَكَ </a:t>
            </a:r>
            <a:r>
              <a:rPr lang="ar-IQ" sz="2400" dirty="0" smtClean="0"/>
              <a:t>شَطْرَا فأقيمت </a:t>
            </a:r>
            <a:r>
              <a:rPr lang="ar-IQ" sz="2400" dirty="0"/>
              <a:t>سقيفة او ظلة ثانية في الجهة الجنوبية من المسجد، وبقيت السقيفة الاولى ليستظل بها فقراء المهاجرين والانصار، وكان بين السقيفتين فسحة كبيرة (الصحن) لذلك يدعى بمسجد القبلتين</a:t>
            </a:r>
            <a:r>
              <a:rPr lang="ar-IQ" dirty="0"/>
              <a:t>. </a:t>
            </a:r>
            <a:endParaRPr lang="en-US" dirty="0"/>
          </a:p>
        </p:txBody>
      </p:sp>
    </p:spTree>
    <p:extLst>
      <p:ext uri="{BB962C8B-B14F-4D97-AF65-F5344CB8AC3E}">
        <p14:creationId xmlns:p14="http://schemas.microsoft.com/office/powerpoint/2010/main" val="5029225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شكل مبسط للسقيفة </a:t>
            </a:r>
            <a:endParaRPr lang="en-US" dirty="0"/>
          </a:p>
        </p:txBody>
      </p:sp>
      <p:sp>
        <p:nvSpPr>
          <p:cNvPr id="3" name="عنصر نائب للنص 2"/>
          <p:cNvSpPr>
            <a:spLocks noGrp="1"/>
          </p:cNvSpPr>
          <p:nvPr>
            <p:ph type="body" idx="1"/>
          </p:nvPr>
        </p:nvSpPr>
        <p:spPr/>
        <p:txBody>
          <a:bodyPr/>
          <a:lstStyle/>
          <a:p>
            <a:r>
              <a:rPr lang="ar-IQ" dirty="0" smtClean="0"/>
              <a:t>سقف من السعف </a:t>
            </a:r>
            <a:endParaRPr lang="en-US" dirty="0"/>
          </a:p>
        </p:txBody>
      </p:sp>
      <p:sp>
        <p:nvSpPr>
          <p:cNvPr id="5" name="عنصر نائب للنص 4"/>
          <p:cNvSpPr>
            <a:spLocks noGrp="1"/>
          </p:cNvSpPr>
          <p:nvPr>
            <p:ph type="body" sz="quarter" idx="3"/>
          </p:nvPr>
        </p:nvSpPr>
        <p:spPr/>
        <p:txBody>
          <a:bodyPr/>
          <a:lstStyle/>
          <a:p>
            <a:r>
              <a:rPr lang="ar-IQ" dirty="0" smtClean="0"/>
              <a:t>جذوع نخل </a:t>
            </a:r>
            <a:endParaRPr lang="en-US" dirty="0"/>
          </a:p>
        </p:txBody>
      </p:sp>
      <p:pic>
        <p:nvPicPr>
          <p:cNvPr id="1026" name="Picture 2"/>
          <p:cNvPicPr>
            <a:picLocks noGrp="1" noChangeAspect="1" noChangeArrowheads="1"/>
          </p:cNvPicPr>
          <p:nvPr>
            <p:ph sz="quarter" idx="4"/>
          </p:nvPr>
        </p:nvPicPr>
        <p:blipFill>
          <a:blip r:embed="rId2">
            <a:extLst>
              <a:ext uri="{28A0092B-C50C-407E-A947-70E740481C1C}">
                <a14:useLocalDpi xmlns:a14="http://schemas.microsoft.com/office/drawing/2010/main" val="0"/>
              </a:ext>
            </a:extLst>
          </a:blip>
          <a:srcRect/>
          <a:stretch>
            <a:fillRect/>
          </a:stretch>
        </p:blipFill>
        <p:spPr bwMode="auto">
          <a:xfrm>
            <a:off x="5073846" y="1836847"/>
            <a:ext cx="3133333" cy="17619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1043964" y="1840816"/>
            <a:ext cx="2923809" cy="17619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304165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مخطط مبسط للمسجد </a:t>
            </a:r>
            <a:endParaRPr lang="en-US" dirty="0"/>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929841" y="945540"/>
            <a:ext cx="3761905" cy="29428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96215453"/>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3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2700"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xmlns=""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103</TotalTime>
  <Words>644</Words>
  <Application>Microsoft Office PowerPoint</Application>
  <PresentationFormat>عرض على الشاشة (3:4)‏</PresentationFormat>
  <Paragraphs>31</Paragraphs>
  <Slides>11</Slides>
  <Notes>0</Notes>
  <HiddenSlides>0</HiddenSlides>
  <MMClips>0</MMClips>
  <ScaleCrop>false</ScaleCrop>
  <HeadingPairs>
    <vt:vector size="4" baseType="variant">
      <vt:variant>
        <vt:lpstr>نسق</vt:lpstr>
      </vt:variant>
      <vt:variant>
        <vt:i4>1</vt:i4>
      </vt:variant>
      <vt:variant>
        <vt:lpstr>عناوين الشرائح</vt:lpstr>
      </vt:variant>
      <vt:variant>
        <vt:i4>11</vt:i4>
      </vt:variant>
    </vt:vector>
  </HeadingPairs>
  <TitlesOfParts>
    <vt:vector size="12" baseType="lpstr">
      <vt:lpstr>Slice</vt:lpstr>
      <vt:lpstr>مسجد الرسول  (ص)</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شكل مبسط للسقيفة </vt:lpstr>
      <vt:lpstr>مخطط مبسط للمسجد </vt:lpstr>
      <vt:lpstr>عرض تقديمي في PowerPoint</vt:lpstr>
      <vt:lpstr>مخطط لمسجد الرسول </vt:lpstr>
    </vt:vector>
  </TitlesOfParts>
  <Company>Microsoft (C)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المسجد الاموي في دمشق</dc:title>
  <dc:creator>Najat</dc:creator>
  <cp:lastModifiedBy>Maher</cp:lastModifiedBy>
  <cp:revision>11</cp:revision>
  <dcterms:created xsi:type="dcterms:W3CDTF">2020-01-17T06:38:44Z</dcterms:created>
  <dcterms:modified xsi:type="dcterms:W3CDTF">2020-03-09T08:21:38Z</dcterms:modified>
</cp:coreProperties>
</file>