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03F509-E243-4E69-9C39-A8A4AB1B78EA}" type="datetimeFigureOut">
              <a:rPr lang="ar-IQ" smtClean="0"/>
              <a:t>07/11/1441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7B8AC91-DBA2-4203-8470-16DE53EB881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35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3500" b="1" dirty="0" smtClean="0">
                <a:latin typeface="Simplified Arabic" pitchFamily="18" charset="-78"/>
                <a:cs typeface="Simplified Arabic" pitchFamily="18" charset="-78"/>
              </a:rPr>
              <a:t> محاضرات أ.م.د. لقاء عادل حسين </a:t>
            </a:r>
            <a:endParaRPr lang="ar-IQ" sz="35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التشبيه (1) </a:t>
            </a:r>
            <a:endParaRPr lang="ar-IQ" sz="40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09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980728"/>
            <a:ext cx="7272808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التشبيه لغة : 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التمثيل ، وهو مصدر مشتق من الفعل «شبَّه» ، يقال : شبهت هذا بهذا تشبيهًا ، أي مثلته به . </a:t>
            </a:r>
          </a:p>
          <a:p>
            <a:pPr marL="0" indent="0" algn="just">
              <a:buNone/>
            </a:pPr>
            <a:endParaRPr lang="ar-IQ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التشبيه اصطلاحًا : </a:t>
            </a:r>
          </a:p>
          <a:p>
            <a:pPr marL="0" indent="0" algn="just">
              <a:buNone/>
            </a:pP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ابن رشيق : 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التشبيه صفة الشيء بما قاربه كله من جهة واحدة أو من جهات كثيرة ، لا من جميع جهاته ، لأنه لو ناسبه مناسبة كلية لكان إياه . ألا ترى أن قولهم «خد كالورد» إنما أرادوا حمرة أوراق الورد وطراوتها ، لا ما سوى ذلك من صفرة وسطه وخضرة كمائمه .</a:t>
            </a:r>
          </a:p>
          <a:p>
            <a:pPr marL="0" indent="0" algn="just">
              <a:buNone/>
            </a:pP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أبو هلال العسكري : 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التشبيه الوصف بأن أحد الموصوفين ينوب مناب الآخر بأداة التشبيه ، ناب منابه أو لم ينب ، وقد جاء في الشعر وسائر الكلام بغير أداة التشبيه ، وذلك قولك : زيد شديد كالأسد ، فهذا القول هو الصواب في العرف وداخل في محمود المبالغة . 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000" b="1" dirty="0">
                <a:latin typeface="Simplified Arabic" pitchFamily="18" charset="-78"/>
                <a:cs typeface="Simplified Arabic" pitchFamily="18" charset="-78"/>
              </a:rPr>
              <a:t>الخطيب القزويني : </a:t>
            </a:r>
            <a:r>
              <a:rPr lang="ar-IQ" sz="1800" dirty="0">
                <a:latin typeface="Simplified Arabic" pitchFamily="18" charset="-78"/>
                <a:cs typeface="Simplified Arabic" pitchFamily="18" charset="-78"/>
              </a:rPr>
              <a:t>التشبيه هو الدلالة على مشاركة أمر لأمر في معنى . </a:t>
            </a:r>
          </a:p>
          <a:p>
            <a:pPr marL="0" indent="0" algn="just">
              <a:buNone/>
            </a:pPr>
            <a:r>
              <a:rPr lang="ar-IQ" sz="2000" b="1" dirty="0">
                <a:latin typeface="Simplified Arabic" pitchFamily="18" charset="-78"/>
                <a:cs typeface="Simplified Arabic" pitchFamily="18" charset="-78"/>
              </a:rPr>
              <a:t>التنوخي : </a:t>
            </a:r>
            <a:r>
              <a:rPr lang="ar-IQ" sz="1800" dirty="0">
                <a:latin typeface="Simplified Arabic" pitchFamily="18" charset="-78"/>
                <a:cs typeface="Simplified Arabic" pitchFamily="18" charset="-78"/>
              </a:rPr>
              <a:t>هو الإخبار بالشبه ، وهو اشتراك الشيئين في صفة أو أكثر ولا يستوعب جميع 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الصفات. </a:t>
            </a:r>
            <a:endParaRPr lang="ar-IQ" sz="1800" b="1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sz="2000" b="1" dirty="0">
                <a:latin typeface="Simplified Arabic" pitchFamily="18" charset="-78"/>
                <a:cs typeface="Simplified Arabic" pitchFamily="18" charset="-78"/>
              </a:rPr>
              <a:t>تعريف عام : </a:t>
            </a:r>
            <a:r>
              <a:rPr lang="ar-IQ" sz="1800" dirty="0">
                <a:latin typeface="Simplified Arabic" pitchFamily="18" charset="-78"/>
                <a:cs typeface="Simplified Arabic" pitchFamily="18" charset="-78"/>
              </a:rPr>
              <a:t>بيان أن شيئًا أو أشياء شاركت غيرها في صفة أو أكثر ، بأداة هي الكاف أو نحوها ملفوظة أو مقدرة ، تقرب بين المشبه والمشبه به في وجه الشبه . </a:t>
            </a:r>
          </a:p>
          <a:p>
            <a:pPr marL="0" indent="0" algn="just">
              <a:buNone/>
            </a:pPr>
            <a:endParaRPr lang="ar-IQ" sz="20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25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908720"/>
            <a:ext cx="734481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التمثيل : 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ضرب من ضروب التشبيه ، والتشبيه عام والتمثيل أخص منه ، فكل تمثيل تشبيه ، وليس كل تشبيه تمثيلا . 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مثل قول البحتري : 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هو بحر السماح والجود فازدد                            منه قربًا تزدد من الفقر بعدا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هذا تشبيه عند </a:t>
            </a:r>
            <a:r>
              <a:rPr lang="ar-IQ" sz="1800" b="1" dirty="0" smtClean="0">
                <a:latin typeface="Simplified Arabic" pitchFamily="18" charset="-78"/>
                <a:cs typeface="Simplified Arabic" pitchFamily="18" charset="-78"/>
              </a:rPr>
              <a:t>عبد القاهر 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فهو تشبيه الممدوح بالبحر في الجود والسماح ، ووجه الشبه مفرد (اشتراك الممدوح والبحر في صفة الجود) وهو مؤول . 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أما قول المتنبي : 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يهز الجيش حولك جانبيه      كما نفضت جناحيها العقاب 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عند عبد القاهر تشبيه تمثيل ، لأنه يشبه صورة جانبي الجيش (ميمنة وميسرة) وسيف الدولة بينهما وما فيهما ن حركة واضطراب بصورة عقاب (طائر) تنفض جناحيها وتحركهما ، ووجه الشبه ليس مفرد بل صورة منتزعة من متعدد وهي (وجود جانبين لشيء في حالة حركة وتموج) . </a:t>
            </a:r>
          </a:p>
          <a:p>
            <a:pPr marL="0" indent="0" algn="just">
              <a:buNone/>
            </a:pPr>
            <a:r>
              <a:rPr lang="ar-IQ" sz="1800" b="1" dirty="0" smtClean="0">
                <a:latin typeface="Simplified Arabic" pitchFamily="18" charset="-78"/>
                <a:cs typeface="Simplified Arabic" pitchFamily="18" charset="-78"/>
              </a:rPr>
              <a:t>اما ابن الأثير فيقول 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: وجدت علماء البيان قد فرقوا بين التشبيه والتمثيل ، وجعلوا لهذا  بابًا ولهذا بابًا مفردًا ، وهما شيء واحد لا فرق بينهما في أصل الوضع ، يقال شبهت هذا الشيء بهذا الشيء ، كما يقال مثلته به .</a:t>
            </a:r>
          </a:p>
        </p:txBody>
      </p:sp>
    </p:spTree>
    <p:extLst>
      <p:ext uri="{BB962C8B-B14F-4D97-AF65-F5344CB8AC3E}">
        <p14:creationId xmlns:p14="http://schemas.microsoft.com/office/powerpoint/2010/main" val="24445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80728"/>
            <a:ext cx="7128792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IQ" sz="1800" b="1" dirty="0" smtClean="0">
                <a:latin typeface="Simplified Arabic" pitchFamily="18" charset="-78"/>
                <a:cs typeface="Simplified Arabic" pitchFamily="18" charset="-78"/>
              </a:rPr>
              <a:t>ركان التشبيه : </a:t>
            </a:r>
            <a:endParaRPr lang="ar-IQ" sz="1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المشبه والمشبه به (طرفي التشبيه) وهما ركناه الأساسيان و بدونهما لا يكون تشبيه 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أداة التشبيه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وجه الشبه : وهو الصفة أو الصفات التي تجمع بين الطرفين. 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ar-IQ" sz="1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 أ</a:t>
            </a:r>
            <a:r>
              <a:rPr lang="ar-IQ" sz="1800" b="1" dirty="0" smtClean="0">
                <a:latin typeface="Simplified Arabic" pitchFamily="18" charset="-78"/>
                <a:cs typeface="Simplified Arabic" pitchFamily="18" charset="-78"/>
              </a:rPr>
              <a:t>نواع الطرفين :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IQ" sz="1800" b="1" dirty="0" smtClean="0">
                <a:latin typeface="Simplified Arabic" pitchFamily="18" charset="-78"/>
                <a:cs typeface="Simplified Arabic" pitchFamily="18" charset="-78"/>
              </a:rPr>
              <a:t>حسيان : 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ما يدرك هو أو مادته بإحدى الحواس الخمس الظاهرة ، المبصرات ، المسموعات ، المذوقات ، المشمومات ، الملموسات .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مثل : قوله تعالى «كأنهن الياقوت والمرجان» فالجامع البياض والحمرة (مبصرات ألوان)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وقول الشاعر: أنت نجم في رفعة وضياء    تجتليك العيون شرقًا وغربا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شبه الممدوح بالنجم في الرفعة والضياء (مبصرات)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وقول امرىء القيس :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يغط غطيط البكر شد خناقه       ليقتلني والمرء ليس بقتال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صور غضب رجل أظهرت امرأته ميلا نحو الشاعر فشبه غطيط أو صوت هذا الزوج بغطيط البكر (الفتي من الإبل) الذي يشد حبل في خناقه لترويضه وتذليله . (مسموعات)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800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1052736"/>
            <a:ext cx="6912768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1900" dirty="0" smtClean="0">
                <a:latin typeface="Simplified Arabic" pitchFamily="18" charset="-78"/>
                <a:cs typeface="Simplified Arabic" pitchFamily="18" charset="-78"/>
              </a:rPr>
              <a:t>وقول الشاعر : </a:t>
            </a:r>
          </a:p>
          <a:p>
            <a:pPr marL="0" indent="0" algn="just">
              <a:buNone/>
            </a:pPr>
            <a:r>
              <a:rPr lang="ar-IQ" sz="1900" dirty="0" smtClean="0">
                <a:latin typeface="Simplified Arabic" pitchFamily="18" charset="-78"/>
                <a:cs typeface="Simplified Arabic" pitchFamily="18" charset="-78"/>
              </a:rPr>
              <a:t>كأن المدام وصوب الغمام         وريح الخزامى وذوب العسل </a:t>
            </a:r>
          </a:p>
          <a:p>
            <a:pPr marL="0" indent="0" algn="just">
              <a:buNone/>
            </a:pPr>
            <a:r>
              <a:rPr lang="ar-IQ" sz="1900" dirty="0" smtClean="0">
                <a:latin typeface="Simplified Arabic" pitchFamily="18" charset="-78"/>
                <a:cs typeface="Simplified Arabic" pitchFamily="18" charset="-78"/>
              </a:rPr>
              <a:t>يعل به برد أنيابهـــــــــــــــــــــــــــــــــا        إذا النجم وسط السماء اعتدل </a:t>
            </a:r>
          </a:p>
          <a:p>
            <a:pPr marL="0" indent="0" algn="just">
              <a:buNone/>
            </a:pPr>
            <a:r>
              <a:rPr lang="ar-IQ" sz="1900" dirty="0" smtClean="0">
                <a:latin typeface="Simplified Arabic" pitchFamily="18" charset="-78"/>
                <a:cs typeface="Simplified Arabic" pitchFamily="18" charset="-78"/>
              </a:rPr>
              <a:t>شبه الريق بالشهد والخمر (مذوقات) ، ومن المشمومات (تشبيه أنفاس الطفل بعطر الزهر) ، ومن الملموسات قول الشاعر : </a:t>
            </a:r>
          </a:p>
          <a:p>
            <a:pPr marL="0" indent="0" algn="just">
              <a:buNone/>
            </a:pPr>
            <a:r>
              <a:rPr lang="ar-IQ" sz="1900" dirty="0" smtClean="0">
                <a:latin typeface="Simplified Arabic" pitchFamily="18" charset="-78"/>
                <a:cs typeface="Simplified Arabic" pitchFamily="18" charset="-78"/>
              </a:rPr>
              <a:t>لها بِشر مثل الحرير ومنطق         رخيم الحواشي لا هراءٌ ولا نزر </a:t>
            </a:r>
          </a:p>
          <a:p>
            <a:pPr marL="0" indent="0" algn="just">
              <a:buNone/>
            </a:pPr>
            <a:r>
              <a:rPr lang="ar-IQ" sz="1900" dirty="0" smtClean="0">
                <a:latin typeface="Simplified Arabic" pitchFamily="18" charset="-78"/>
                <a:cs typeface="Simplified Arabic" pitchFamily="18" charset="-78"/>
              </a:rPr>
              <a:t>فشبه الجسم بالحرير . </a:t>
            </a:r>
            <a:endParaRPr lang="ar-IQ" sz="19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endParaRPr lang="ar-IQ" sz="19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ClrTx/>
              <a:buFont typeface="Wingdings" pitchFamily="2" charset="2"/>
              <a:buChar char="v"/>
            </a:pPr>
            <a:r>
              <a:rPr lang="ar-IQ" sz="1900" b="1" dirty="0" smtClean="0">
                <a:latin typeface="Simplified Arabic" pitchFamily="18" charset="-78"/>
                <a:cs typeface="Simplified Arabic" pitchFamily="18" charset="-78"/>
              </a:rPr>
              <a:t>عقليان : </a:t>
            </a:r>
            <a:r>
              <a:rPr lang="ar-IQ" sz="1900" dirty="0" smtClean="0">
                <a:latin typeface="Simplified Arabic" pitchFamily="18" charset="-78"/>
                <a:cs typeface="Simplified Arabic" pitchFamily="18" charset="-78"/>
              </a:rPr>
              <a:t>وهما مالا يدرك بالحس بل بالعقل كتشبيه العلم بالحياة والجهل بالموت . </a:t>
            </a:r>
            <a:endParaRPr lang="ar-IQ" sz="19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ClrTx/>
              <a:buNone/>
            </a:pPr>
            <a:endParaRPr lang="ar-IQ" sz="19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ClrTx/>
              <a:buFont typeface="Wingdings" pitchFamily="2" charset="2"/>
              <a:buChar char="v"/>
            </a:pPr>
            <a:r>
              <a:rPr lang="ar-IQ" sz="1900" b="1" dirty="0" smtClean="0">
                <a:latin typeface="Simplified Arabic" pitchFamily="18" charset="-78"/>
                <a:cs typeface="Simplified Arabic" pitchFamily="18" charset="-78"/>
              </a:rPr>
              <a:t>مختلفان : </a:t>
            </a:r>
            <a:r>
              <a:rPr lang="ar-IQ" sz="1900" dirty="0" smtClean="0">
                <a:latin typeface="Simplified Arabic" pitchFamily="18" charset="-78"/>
                <a:cs typeface="Simplified Arabic" pitchFamily="18" charset="-78"/>
              </a:rPr>
              <a:t>بأن يكون أحدهما عقلي والآخر حسي . مثل : تشبيه المنية بالسبع ، فالمشبه (المنية ) معقول والمشبه به (السبع) محسوس بالبصر، ومثل العطر كالخُلق الكريم ، فالمشبه (العطر) محسوس مشموم ، والمشبه به (الخلق) عقلي .  </a:t>
            </a:r>
            <a:endParaRPr lang="ar-IQ" sz="19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endParaRPr lang="ar-IQ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39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1052736"/>
            <a:ext cx="6912768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1800" b="1" dirty="0" smtClean="0">
                <a:latin typeface="Simplified Arabic" pitchFamily="18" charset="-78"/>
                <a:cs typeface="Simplified Arabic" pitchFamily="18" charset="-78"/>
              </a:rPr>
              <a:t>التشبيه الخيالي :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 ملحق بالتشبيه الحسي مركب من أمور كل واحد منها موجود يدرك بالحس لكن هيئته التركيبية ليس لها وجود حقيقي في عالم الواقع ، وإنما لها وجود متخيل أو خيالي . كقول الشاعر :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وكأن محمر الشقيـــــ        ــــق إذا تصوب أو تصعد 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أعلام ياقوت نشر          ن على رماح من زبرجد 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فالهيئة التركيبية للتشبيه وهي نشر أعلام من الياقوت على رماح من الزبرجد لم تشاهد قط لعدم وجودها في عالم الحس والواقع ، لكن عناصرها (الأعلام ن الرماح ، الزبرجد ، الياقوت) موجودة في الواقع مدركة بالحس ، لذا يسمى خيالي لأن الصورة خيالية غير واقعية . </a:t>
            </a:r>
            <a:endParaRPr lang="ar-IQ" sz="1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endParaRPr lang="ar-IQ" sz="1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sz="1800" b="1" dirty="0" smtClean="0">
                <a:latin typeface="Simplified Arabic" pitchFamily="18" charset="-78"/>
                <a:cs typeface="Simplified Arabic" pitchFamily="18" charset="-78"/>
              </a:rPr>
              <a:t>التشبيه الوهمي :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 ملحق بالتشبيه العقلي وهو ما ليس مدركًا بإحدى الحواس الخمس ولكنه لو وجد فأدرك لكان مدركًا بها . كقوله تعالى «طلعها كأنه رؤوس الشياطين» شبه ثمرة شجرة الزقوم في الجحيم برؤوس الشياطين وهو تشبيه وهمي ملحق بالعقل لكنه لو كان حقيقة لأدرك بإحدى الحواس (شجرة ، ثمرة) ، وقول امرىء القيس :</a:t>
            </a:r>
          </a:p>
          <a:p>
            <a:pPr marL="0" indent="0" algn="just">
              <a:buNone/>
            </a:pPr>
            <a:r>
              <a:rPr lang="ar-IQ" sz="1800" dirty="0"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يقتلني والمشرفي مُضاجعي       ومسنونة زرق بأنياب أغوال؟ </a:t>
            </a:r>
          </a:p>
          <a:p>
            <a:pPr marL="0" indent="0" algn="just">
              <a:buNone/>
            </a:pPr>
            <a:r>
              <a:rPr lang="ar-IQ" sz="1800" dirty="0" smtClean="0">
                <a:latin typeface="Simplified Arabic" pitchFamily="18" charset="-78"/>
                <a:cs typeface="Simplified Arabic" pitchFamily="18" charset="-78"/>
              </a:rPr>
              <a:t>فأنياب الغول وهم عقلا لكنها لو وجدت لأدركت بالحواس ؟          </a:t>
            </a:r>
            <a:endParaRPr lang="ar-IQ" sz="1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58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247</TotalTime>
  <Words>818</Words>
  <Application>Microsoft Office PowerPoint</Application>
  <PresentationFormat>عرض على الشاشة (3:4)‏</PresentationFormat>
  <Paragraphs>52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دبوس تثبيت</vt:lpstr>
      <vt:lpstr>  محاضرات أ.م.د. لقاء عادل حسين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أ.م.د. لقاء عادل حسين</dc:title>
  <dc:creator>App store mobile</dc:creator>
  <cp:lastModifiedBy>App store mobile</cp:lastModifiedBy>
  <cp:revision>26</cp:revision>
  <dcterms:created xsi:type="dcterms:W3CDTF">2020-06-27T09:28:36Z</dcterms:created>
  <dcterms:modified xsi:type="dcterms:W3CDTF">2020-06-27T13:52:56Z</dcterms:modified>
</cp:coreProperties>
</file>