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62" r:id="rId2"/>
    <p:sldId id="256" r:id="rId3"/>
    <p:sldId id="257" r:id="rId4"/>
    <p:sldId id="258" r:id="rId5"/>
    <p:sldId id="259"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0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222234-23F3-40A5-8B03-13C5A5F6FD3E}" type="datetimeFigureOut">
              <a:rPr lang="ar-IQ" smtClean="0"/>
              <a:t>07/11/1441</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DE233B-C8B6-4A8F-93B5-6508F3EF395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t>07/11/1441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t>07/11/1441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t>07/11/1441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A222234-23F3-40A5-8B03-13C5A5F6FD3E}" type="datetimeFigureOut">
              <a:rPr lang="ar-IQ" smtClean="0"/>
              <a:t>07/11/1441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A222234-23F3-40A5-8B03-13C5A5F6FD3E}" type="datetimeFigureOut">
              <a:rPr lang="ar-IQ" smtClean="0"/>
              <a:t>07/11/1441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3DE233B-C8B6-4A8F-93B5-6508F3EF3959}"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A222234-23F3-40A5-8B03-13C5A5F6FD3E}" type="datetimeFigureOut">
              <a:rPr lang="ar-IQ" smtClean="0"/>
              <a:t>07/11/1441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3DE233B-C8B6-4A8F-93B5-6508F3EF3959}"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A222234-23F3-40A5-8B03-13C5A5F6FD3E}" type="datetimeFigureOut">
              <a:rPr lang="ar-IQ" smtClean="0"/>
              <a:t>07/11/1441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22234-23F3-40A5-8B03-13C5A5F6FD3E}" type="datetimeFigureOut">
              <a:rPr lang="ar-IQ" smtClean="0"/>
              <a:t>07/11/1441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3DE233B-C8B6-4A8F-93B5-6508F3EF395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A222234-23F3-40A5-8B03-13C5A5F6FD3E}" type="datetimeFigureOut">
              <a:rPr lang="ar-IQ" smtClean="0"/>
              <a:t>07/11/1441</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13DE233B-C8B6-4A8F-93B5-6508F3EF395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A222234-23F3-40A5-8B03-13C5A5F6FD3E}" type="datetimeFigureOut">
              <a:rPr lang="ar-IQ" smtClean="0"/>
              <a:t>07/11/1441</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13DE233B-C8B6-4A8F-93B5-6508F3EF395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A222234-23F3-40A5-8B03-13C5A5F6FD3E}" type="datetimeFigureOut">
              <a:rPr lang="ar-IQ" smtClean="0"/>
              <a:t>07/11/1441</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DE233B-C8B6-4A8F-93B5-6508F3EF395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500" b="1" dirty="0">
                <a:latin typeface="Simplified Arabic" pitchFamily="18" charset="-78"/>
                <a:cs typeface="Simplified Arabic" pitchFamily="18" charset="-78"/>
              </a:rPr>
              <a:t> </a:t>
            </a:r>
            <a:r>
              <a:rPr lang="ar-IQ" sz="3500" b="1" dirty="0" smtClean="0">
                <a:latin typeface="Simplified Arabic" pitchFamily="18" charset="-78"/>
                <a:cs typeface="Simplified Arabic" pitchFamily="18" charset="-78"/>
              </a:rPr>
              <a:t> محاضرات أ.م.د. لقاء عادل حسين </a:t>
            </a:r>
            <a:endParaRPr lang="ar-IQ" sz="3500" b="1" dirty="0">
              <a:latin typeface="Simplified Arabic" pitchFamily="18" charset="-78"/>
              <a:cs typeface="Simplified Arabic" pitchFamily="18" charset="-78"/>
            </a:endParaRPr>
          </a:p>
        </p:txBody>
      </p:sp>
      <p:sp>
        <p:nvSpPr>
          <p:cNvPr id="3" name="عنوان فرعي 2"/>
          <p:cNvSpPr>
            <a:spLocks noGrp="1"/>
          </p:cNvSpPr>
          <p:nvPr>
            <p:ph type="subTitle" idx="1"/>
          </p:nvPr>
        </p:nvSpPr>
        <p:spPr/>
        <p:txBody>
          <a:bodyPr>
            <a:normAutofit/>
          </a:bodyPr>
          <a:lstStyle/>
          <a:p>
            <a:r>
              <a:rPr lang="ar-IQ" sz="4000" b="1" dirty="0" smtClean="0">
                <a:solidFill>
                  <a:schemeClr val="tx1"/>
                </a:solidFill>
                <a:latin typeface="Simplified Arabic" pitchFamily="18" charset="-78"/>
                <a:cs typeface="Simplified Arabic" pitchFamily="18" charset="-78"/>
              </a:rPr>
              <a:t>التشبيه (2) </a:t>
            </a:r>
            <a:endParaRPr lang="ar-IQ" sz="40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518656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08720"/>
            <a:ext cx="6984776" cy="5112568"/>
          </a:xfrm>
        </p:spPr>
        <p:txBody>
          <a:bodyPr>
            <a:normAutofit/>
          </a:bodyPr>
          <a:lstStyle/>
          <a:p>
            <a:pPr marL="0" indent="0" algn="just">
              <a:buNone/>
            </a:pPr>
            <a:r>
              <a:rPr lang="ar-IQ" b="1" dirty="0" smtClean="0">
                <a:latin typeface="Simplified Arabic" pitchFamily="18" charset="-78"/>
                <a:cs typeface="Simplified Arabic" pitchFamily="18" charset="-78"/>
              </a:rPr>
              <a:t>أداة التشبيه : </a:t>
            </a:r>
            <a:r>
              <a:rPr lang="ar-IQ" sz="2000" dirty="0" smtClean="0">
                <a:latin typeface="Simplified Arabic" pitchFamily="18" charset="-78"/>
                <a:cs typeface="Simplified Arabic" pitchFamily="18" charset="-78"/>
              </a:rPr>
              <a:t>كل لفظ دل على المماثلة والاشتراك ، وهي حرفان ، وأسماء ، وأفعال ، وكلها تفيد قرب المشبه من المشبه به في صفته . </a:t>
            </a:r>
          </a:p>
          <a:p>
            <a:pPr algn="just">
              <a:buClr>
                <a:schemeClr val="tx1"/>
              </a:buClr>
              <a:buFont typeface="Wingdings" pitchFamily="2" charset="2"/>
              <a:buChar char="v"/>
            </a:pPr>
            <a:r>
              <a:rPr lang="ar-IQ" b="1" dirty="0" smtClean="0">
                <a:latin typeface="Simplified Arabic" pitchFamily="18" charset="-78"/>
                <a:cs typeface="Simplified Arabic" pitchFamily="18" charset="-78"/>
              </a:rPr>
              <a:t>الحرفان : </a:t>
            </a:r>
            <a:r>
              <a:rPr lang="ar-IQ" sz="2000" b="1" dirty="0" smtClean="0">
                <a:latin typeface="Simplified Arabic" pitchFamily="18" charset="-78"/>
                <a:cs typeface="Simplified Arabic" pitchFamily="18" charset="-78"/>
              </a:rPr>
              <a:t>الكاف </a:t>
            </a:r>
            <a:r>
              <a:rPr lang="ar-IQ" sz="2000" dirty="0" smtClean="0">
                <a:latin typeface="Simplified Arabic" pitchFamily="18" charset="-78"/>
                <a:cs typeface="Simplified Arabic" pitchFamily="18" charset="-78"/>
              </a:rPr>
              <a:t>(وهي الأصل لبساطتها ، والأصل فيها أن يليها المشبه به) كقول الشاعر : </a:t>
            </a:r>
          </a:p>
          <a:p>
            <a:pPr marL="0" indent="0" algn="just">
              <a:buClr>
                <a:schemeClr val="tx1"/>
              </a:buClr>
              <a:buNone/>
            </a:pPr>
            <a:r>
              <a:rPr lang="ar-IQ" sz="2000" dirty="0" smtClean="0">
                <a:latin typeface="Simplified Arabic" pitchFamily="18" charset="-78"/>
                <a:cs typeface="Simplified Arabic" pitchFamily="18" charset="-78"/>
              </a:rPr>
              <a:t>أنت كالليث في الشجاعة والإقدام       والسيف في قراع الخطوب </a:t>
            </a:r>
          </a:p>
          <a:p>
            <a:pPr marL="0" indent="0" algn="just">
              <a:buClr>
                <a:schemeClr val="tx1"/>
              </a:buClr>
              <a:buNone/>
            </a:pPr>
            <a:r>
              <a:rPr lang="ar-IQ" sz="2000" dirty="0" smtClean="0">
                <a:latin typeface="Simplified Arabic" pitchFamily="18" charset="-78"/>
                <a:cs typeface="Simplified Arabic" pitchFamily="18" charset="-78"/>
              </a:rPr>
              <a:t>و</a:t>
            </a:r>
            <a:r>
              <a:rPr lang="ar-IQ" sz="2000" b="1" dirty="0" smtClean="0">
                <a:latin typeface="Simplified Arabic" pitchFamily="18" charset="-78"/>
                <a:cs typeface="Simplified Arabic" pitchFamily="18" charset="-78"/>
              </a:rPr>
              <a:t>كأن</a:t>
            </a:r>
            <a:r>
              <a:rPr lang="ar-IQ" sz="2000" dirty="0" smtClean="0">
                <a:latin typeface="Simplified Arabic" pitchFamily="18" charset="-78"/>
                <a:cs typeface="Simplified Arabic" pitchFamily="18" charset="-78"/>
              </a:rPr>
              <a:t> (وتدخل على المشبه أو يليها المشبه) كقول الشاعر : </a:t>
            </a:r>
          </a:p>
          <a:p>
            <a:pPr marL="0" indent="0" algn="just">
              <a:buClr>
                <a:schemeClr val="tx1"/>
              </a:buClr>
              <a:buNone/>
            </a:pPr>
            <a:r>
              <a:rPr lang="ar-IQ" sz="2000" dirty="0" smtClean="0">
                <a:latin typeface="Simplified Arabic" pitchFamily="18" charset="-78"/>
                <a:cs typeface="Simplified Arabic" pitchFamily="18" charset="-78"/>
              </a:rPr>
              <a:t>كأن أخلاقك في لطفها       ورقة فيها نسيم الصباح </a:t>
            </a:r>
          </a:p>
          <a:p>
            <a:pPr marL="0" indent="0" algn="just">
              <a:buClr>
                <a:schemeClr val="tx1"/>
              </a:buClr>
              <a:buNone/>
            </a:pPr>
            <a:endParaRPr lang="ar-IQ" sz="2000" dirty="0" smtClean="0">
              <a:latin typeface="Simplified Arabic" pitchFamily="18" charset="-78"/>
              <a:cs typeface="Simplified Arabic" pitchFamily="18" charset="-78"/>
            </a:endParaRPr>
          </a:p>
          <a:p>
            <a:pPr algn="just">
              <a:buClr>
                <a:schemeClr val="tx1"/>
              </a:buClr>
              <a:buFont typeface="Wingdings" pitchFamily="2" charset="2"/>
              <a:buChar char="v"/>
            </a:pPr>
            <a:r>
              <a:rPr lang="ar-IQ" b="1" dirty="0" smtClean="0">
                <a:latin typeface="Simplified Arabic" pitchFamily="18" charset="-78"/>
                <a:cs typeface="Simplified Arabic" pitchFamily="18" charset="-78"/>
              </a:rPr>
              <a:t>أدوات التشبيه (أسماء وأفعال) : </a:t>
            </a:r>
            <a:r>
              <a:rPr lang="ar-IQ" sz="2000" b="1" dirty="0" smtClean="0">
                <a:latin typeface="Simplified Arabic" pitchFamily="18" charset="-78"/>
                <a:cs typeface="Simplified Arabic" pitchFamily="18" charset="-78"/>
              </a:rPr>
              <a:t>أسماء </a:t>
            </a:r>
            <a:r>
              <a:rPr lang="ar-IQ" sz="2000" dirty="0" smtClean="0">
                <a:latin typeface="Simplified Arabic" pitchFamily="18" charset="-78"/>
                <a:cs typeface="Simplified Arabic" pitchFamily="18" charset="-78"/>
              </a:rPr>
              <a:t>(من أدوات التشبيه (مثل) وما في معناها كلفظة (نحو) وما يشتق من لفظة (مثل) و(شبه) «مماثل ، مشابه)  ، </a:t>
            </a:r>
            <a:r>
              <a:rPr lang="ar-IQ" sz="2000" b="1" dirty="0" smtClean="0">
                <a:latin typeface="Simplified Arabic" pitchFamily="18" charset="-78"/>
                <a:cs typeface="Simplified Arabic" pitchFamily="18" charset="-78"/>
              </a:rPr>
              <a:t>أفعال </a:t>
            </a:r>
            <a:r>
              <a:rPr lang="ar-IQ" sz="2000" dirty="0" smtClean="0">
                <a:latin typeface="Simplified Arabic" pitchFamily="18" charset="-78"/>
                <a:cs typeface="Simplified Arabic" pitchFamily="18" charset="-78"/>
              </a:rPr>
              <a:t>(يشبه ، يشابه ، يماثل ، يضارع ، يحاكي ، يضاهي) ، وقد ينبئ عن التشبيه كالفعل (علم) علمت زيدًا أسدًا ، هذا أذا كان تشبيه قريب أي وجه الشبه قريب الإدراك . </a:t>
            </a:r>
            <a:r>
              <a:rPr lang="ar-IQ" sz="2000" b="1" dirty="0" smtClean="0">
                <a:latin typeface="Simplified Arabic" pitchFamily="18" charset="-78"/>
                <a:cs typeface="Simplified Arabic" pitchFamily="18" charset="-78"/>
              </a:rPr>
              <a:t> </a:t>
            </a:r>
          </a:p>
          <a:p>
            <a:pPr marL="0" indent="0" algn="just">
              <a:buClr>
                <a:schemeClr val="tx1"/>
              </a:buClr>
              <a:buNone/>
            </a:pPr>
            <a:r>
              <a:rPr lang="ar-IQ" sz="2000" dirty="0" smtClean="0">
                <a:latin typeface="Simplified Arabic" pitchFamily="18" charset="-78"/>
                <a:cs typeface="Simplified Arabic" pitchFamily="18" charset="-78"/>
              </a:rPr>
              <a:t>أما إن كان بعيدًا قيل (خلته ، حسبته) ونحوهما . </a:t>
            </a:r>
          </a:p>
        </p:txBody>
      </p:sp>
    </p:spTree>
    <p:extLst>
      <p:ext uri="{BB962C8B-B14F-4D97-AF65-F5344CB8AC3E}">
        <p14:creationId xmlns:p14="http://schemas.microsoft.com/office/powerpoint/2010/main" val="2640840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908720"/>
            <a:ext cx="7200800" cy="5184576"/>
          </a:xfrm>
        </p:spPr>
        <p:txBody>
          <a:bodyPr>
            <a:noAutofit/>
          </a:bodyPr>
          <a:lstStyle/>
          <a:p>
            <a:pPr marL="0" indent="0" algn="just">
              <a:buNone/>
            </a:pPr>
            <a:r>
              <a:rPr lang="ar-IQ" sz="2000" b="1" dirty="0" smtClean="0">
                <a:latin typeface="Simplified Arabic" pitchFamily="18" charset="-78"/>
                <a:cs typeface="Simplified Arabic" pitchFamily="18" charset="-78"/>
              </a:rPr>
              <a:t>التشبيه باعتبار الأداة :</a:t>
            </a:r>
            <a:r>
              <a:rPr lang="ar-IQ" sz="2000" dirty="0" smtClean="0">
                <a:latin typeface="Simplified Arabic" pitchFamily="18" charset="-78"/>
                <a:cs typeface="Simplified Arabic" pitchFamily="18" charset="-78"/>
              </a:rPr>
              <a:t> </a:t>
            </a:r>
          </a:p>
          <a:p>
            <a:pPr marL="457200" indent="-457200" algn="just">
              <a:buClr>
                <a:schemeClr val="tx1"/>
              </a:buClr>
              <a:buFont typeface="+mj-lt"/>
              <a:buAutoNum type="arabicPeriod"/>
            </a:pPr>
            <a:r>
              <a:rPr lang="ar-IQ" sz="2000" b="1" dirty="0" smtClean="0">
                <a:latin typeface="Simplified Arabic" pitchFamily="18" charset="-78"/>
                <a:cs typeface="Simplified Arabic" pitchFamily="18" charset="-78"/>
              </a:rPr>
              <a:t>مرسل (مظهرا) : </a:t>
            </a:r>
            <a:r>
              <a:rPr lang="ar-IQ" sz="1800" dirty="0" smtClean="0">
                <a:latin typeface="Simplified Arabic" pitchFamily="18" charset="-78"/>
                <a:cs typeface="Simplified Arabic" pitchFamily="18" charset="-78"/>
              </a:rPr>
              <a:t>ما ذكرت فيه أداة التشبيه . كقول الشاعر : </a:t>
            </a:r>
          </a:p>
          <a:p>
            <a:pPr marL="0" indent="0" algn="just">
              <a:buNone/>
            </a:pPr>
            <a:r>
              <a:rPr lang="ar-IQ" sz="1800" dirty="0" smtClean="0">
                <a:latin typeface="Simplified Arabic" pitchFamily="18" charset="-78"/>
                <a:cs typeface="Simplified Arabic" pitchFamily="18" charset="-78"/>
              </a:rPr>
              <a:t>العمر مثل الضيف أو        كالطيف ليس له </a:t>
            </a:r>
            <a:r>
              <a:rPr lang="ar-IQ" sz="1800" dirty="0" smtClean="0">
                <a:latin typeface="Simplified Arabic" pitchFamily="18" charset="-78"/>
                <a:cs typeface="Simplified Arabic" pitchFamily="18" charset="-78"/>
              </a:rPr>
              <a:t>إقامة</a:t>
            </a:r>
          </a:p>
          <a:p>
            <a:pPr marL="457200" indent="-457200" algn="just">
              <a:buClr>
                <a:schemeClr val="tx1"/>
              </a:buClr>
              <a:buFont typeface="+mj-lt"/>
              <a:buAutoNum type="arabicPeriod" startAt="2"/>
            </a:pPr>
            <a:r>
              <a:rPr lang="ar-IQ" sz="2000" b="1" dirty="0" smtClean="0">
                <a:latin typeface="Simplified Arabic" pitchFamily="18" charset="-78"/>
                <a:cs typeface="Simplified Arabic" pitchFamily="18" charset="-78"/>
              </a:rPr>
              <a:t>مؤكد </a:t>
            </a:r>
            <a:r>
              <a:rPr lang="ar-IQ" sz="2000" b="1" dirty="0" smtClean="0">
                <a:latin typeface="Simplified Arabic" pitchFamily="18" charset="-78"/>
                <a:cs typeface="Simplified Arabic" pitchFamily="18" charset="-78"/>
              </a:rPr>
              <a:t>(مضمرا) : </a:t>
            </a:r>
            <a:r>
              <a:rPr lang="ar-IQ" sz="1800" dirty="0" smtClean="0">
                <a:latin typeface="Simplified Arabic" pitchFamily="18" charset="-78"/>
                <a:cs typeface="Simplified Arabic" pitchFamily="18" charset="-78"/>
              </a:rPr>
              <a:t>ما حذفت منه أداة التشبيه ، وتأكيد التشبيه حاصل من ادعاء ان المشبه عين المشبه به . كقوله تعالى : «وترى الجبال تحسبها جامدة وهي تمر مر السحاب» ، أي الجبال تُرى يوم النفخ في الصور تسير في الهواء كسير السحاب الذي تسوقه الرياح . </a:t>
            </a:r>
          </a:p>
          <a:p>
            <a:pPr marL="0" indent="0" algn="just">
              <a:buNone/>
            </a:pPr>
            <a:endParaRPr lang="ar-IQ" sz="1800" dirty="0">
              <a:latin typeface="Simplified Arabic" pitchFamily="18" charset="-78"/>
              <a:cs typeface="Simplified Arabic" pitchFamily="18" charset="-78"/>
            </a:endParaRPr>
          </a:p>
          <a:p>
            <a:pPr marL="0" indent="0" algn="just">
              <a:buNone/>
            </a:pPr>
            <a:r>
              <a:rPr lang="ar-IQ" sz="2000" b="1" u="sng" dirty="0" smtClean="0">
                <a:latin typeface="Simplified Arabic" pitchFamily="18" charset="-78"/>
                <a:cs typeface="Simplified Arabic" pitchFamily="18" charset="-78"/>
              </a:rPr>
              <a:t>وجه الشبه : </a:t>
            </a:r>
            <a:r>
              <a:rPr lang="ar-IQ" sz="1800" dirty="0" smtClean="0">
                <a:latin typeface="Simplified Arabic" pitchFamily="18" charset="-78"/>
                <a:cs typeface="Simplified Arabic" pitchFamily="18" charset="-78"/>
              </a:rPr>
              <a:t>هو المعنى الذي يشترك فيه طرفا التشبيه تحقيقا او تخييلا ، والتحقيق ان يتفرر المعنى المشترك في كل من الطرفين على وجه التحقيق كتشبيه الرجل بالأسد ، والتخييل ان لا يمكن وجوده في الشبه به إلا على سبيل التأويل والتخييل كقول الرسول «صلى الله عليه وسلم» «أتيتكم بالحنيفية البيضاء» لتخيل أن السُنن من جنس الإشراق أو الإبيضاض في العين . </a:t>
            </a:r>
            <a:endParaRPr lang="ar-IQ" sz="1800" b="1" dirty="0" smtClean="0">
              <a:latin typeface="Simplified Arabic" pitchFamily="18" charset="-78"/>
              <a:cs typeface="Simplified Arabic" pitchFamily="18" charset="-78"/>
            </a:endParaRPr>
          </a:p>
          <a:p>
            <a:pPr marL="0" indent="0" algn="just">
              <a:buNone/>
            </a:pPr>
            <a:r>
              <a:rPr lang="ar-IQ" sz="2000" b="1" dirty="0" smtClean="0">
                <a:latin typeface="Simplified Arabic" pitchFamily="18" charset="-78"/>
                <a:cs typeface="Simplified Arabic" pitchFamily="18" charset="-78"/>
              </a:rPr>
              <a:t>والتشبيه باعتبار الوجه :</a:t>
            </a:r>
          </a:p>
          <a:p>
            <a:pPr marL="457200" indent="-457200" algn="just">
              <a:buClr>
                <a:schemeClr val="tx1"/>
              </a:buClr>
              <a:buFont typeface="+mj-cs"/>
              <a:buAutoNum type="arabic1Minus"/>
            </a:pPr>
            <a:r>
              <a:rPr lang="ar-IQ" sz="2000" b="1" dirty="0" smtClean="0">
                <a:latin typeface="Simplified Arabic" pitchFamily="18" charset="-78"/>
                <a:cs typeface="Simplified Arabic" pitchFamily="18" charset="-78"/>
              </a:rPr>
              <a:t>مفصل : </a:t>
            </a:r>
            <a:r>
              <a:rPr lang="ar-IQ" sz="1800" dirty="0" smtClean="0">
                <a:latin typeface="Simplified Arabic" pitchFamily="18" charset="-78"/>
                <a:cs typeface="Simplified Arabic" pitchFamily="18" charset="-78"/>
              </a:rPr>
              <a:t>ما ذكر فيه وجه الشبه . كقول ابن الرومي : </a:t>
            </a:r>
          </a:p>
          <a:p>
            <a:pPr marL="0" indent="0" algn="just">
              <a:buNone/>
            </a:pPr>
            <a:r>
              <a:rPr lang="ar-IQ" sz="1800" dirty="0" smtClean="0">
                <a:latin typeface="Simplified Arabic" pitchFamily="18" charset="-78"/>
                <a:cs typeface="Simplified Arabic" pitchFamily="18" charset="-78"/>
              </a:rPr>
              <a:t>يا شبيه البدر في الحســــ    ــــــن وفي بعد المنال </a:t>
            </a:r>
          </a:p>
          <a:p>
            <a:pPr marL="0" indent="0" algn="just">
              <a:buNone/>
            </a:pPr>
            <a:r>
              <a:rPr lang="ar-IQ" sz="1800" dirty="0" smtClean="0">
                <a:latin typeface="Simplified Arabic" pitchFamily="18" charset="-78"/>
                <a:cs typeface="Simplified Arabic" pitchFamily="18" charset="-78"/>
              </a:rPr>
              <a:t>فشبه الحبيب بالبدر ووجه الشبه الحسن وبعد المنال وهو مذكور في البيت . </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4606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08720"/>
            <a:ext cx="6984776" cy="5040560"/>
          </a:xfrm>
        </p:spPr>
        <p:txBody>
          <a:bodyPr>
            <a:normAutofit fontScale="92500"/>
          </a:bodyPr>
          <a:lstStyle/>
          <a:p>
            <a:pPr marL="457200" indent="-457200" algn="just">
              <a:buClr>
                <a:schemeClr val="tx1"/>
              </a:buClr>
              <a:buFont typeface="+mj-cs"/>
              <a:buAutoNum type="arabic1Minus" startAt="2"/>
            </a:pPr>
            <a:r>
              <a:rPr lang="ar-IQ" b="1" dirty="0" smtClean="0">
                <a:latin typeface="Simplified Arabic" pitchFamily="18" charset="-78"/>
                <a:cs typeface="Simplified Arabic" pitchFamily="18" charset="-78"/>
              </a:rPr>
              <a:t>مجمل </a:t>
            </a:r>
            <a:r>
              <a:rPr lang="ar-IQ" b="1" dirty="0">
                <a:latin typeface="Simplified Arabic" pitchFamily="18" charset="-78"/>
                <a:cs typeface="Simplified Arabic" pitchFamily="18" charset="-78"/>
              </a:rPr>
              <a:t>:</a:t>
            </a:r>
            <a:r>
              <a:rPr lang="ar-IQ" dirty="0">
                <a:latin typeface="Simplified Arabic" pitchFamily="18" charset="-78"/>
                <a:cs typeface="Simplified Arabic" pitchFamily="18" charset="-78"/>
              </a:rPr>
              <a:t> ما حذف منه وجه الشبه . كقول النابغة الذبياني : </a:t>
            </a:r>
          </a:p>
          <a:p>
            <a:pPr marL="0" indent="0" algn="just">
              <a:buNone/>
            </a:pPr>
            <a:r>
              <a:rPr lang="ar-IQ" dirty="0">
                <a:latin typeface="Simplified Arabic" pitchFamily="18" charset="-78"/>
                <a:cs typeface="Simplified Arabic" pitchFamily="18" charset="-78"/>
              </a:rPr>
              <a:t>فإنك شمس والملوك كواكب        إذا طلعت لم يبد منهن كوكب </a:t>
            </a:r>
          </a:p>
          <a:p>
            <a:pPr marL="0" indent="0" algn="just">
              <a:buNone/>
            </a:pPr>
            <a:r>
              <a:rPr lang="ar-IQ" dirty="0">
                <a:latin typeface="Simplified Arabic" pitchFamily="18" charset="-78"/>
                <a:cs typeface="Simplified Arabic" pitchFamily="18" charset="-78"/>
              </a:rPr>
              <a:t>فشبه ممدوحه بالشمس التي تدور حولها الكواكب ولم يذكر وجه الشبه في البيت لكنه مؤول من خلال المعنى  بالقوة والإحاطة والسيطرة والإعجاب .  </a:t>
            </a:r>
            <a:endParaRPr lang="ar-IQ" dirty="0" smtClean="0">
              <a:latin typeface="Simplified Arabic" pitchFamily="18" charset="-78"/>
              <a:cs typeface="Simplified Arabic" pitchFamily="18" charset="-78"/>
            </a:endParaRPr>
          </a:p>
          <a:p>
            <a:pPr marL="0" indent="0" algn="just">
              <a:buNone/>
            </a:pPr>
            <a:r>
              <a:rPr lang="ar-IQ" dirty="0" smtClean="0">
                <a:latin typeface="Simplified Arabic" pitchFamily="18" charset="-78"/>
                <a:cs typeface="Simplified Arabic" pitchFamily="18" charset="-78"/>
              </a:rPr>
              <a:t> </a:t>
            </a:r>
            <a:endParaRPr lang="ar-IQ" dirty="0">
              <a:latin typeface="Simplified Arabic" pitchFamily="18" charset="-78"/>
              <a:cs typeface="Simplified Arabic" pitchFamily="18" charset="-78"/>
            </a:endParaRPr>
          </a:p>
          <a:p>
            <a:pPr marL="0" indent="0" algn="just">
              <a:buNone/>
            </a:pPr>
            <a:r>
              <a:rPr lang="ar-IQ" b="1" dirty="0" smtClean="0">
                <a:latin typeface="Simplified Arabic" pitchFamily="18" charset="-78"/>
                <a:cs typeface="Simplified Arabic" pitchFamily="18" charset="-78"/>
              </a:rPr>
              <a:t>التشبيه المقلوب : </a:t>
            </a:r>
            <a:r>
              <a:rPr lang="ar-IQ" dirty="0" smtClean="0">
                <a:latin typeface="Simplified Arabic" pitchFamily="18" charset="-78"/>
                <a:cs typeface="Simplified Arabic" pitchFamily="18" charset="-78"/>
              </a:rPr>
              <a:t>هو جعل المشبه مشبهًا به بادعاء ان وجه الشبه فيه أقوى وأظهر . </a:t>
            </a:r>
          </a:p>
          <a:p>
            <a:pPr marL="0" indent="0" algn="just">
              <a:buNone/>
            </a:pPr>
            <a:r>
              <a:rPr lang="ar-IQ" dirty="0" smtClean="0">
                <a:latin typeface="Simplified Arabic" pitchFamily="18" charset="-78"/>
                <a:cs typeface="Simplified Arabic" pitchFamily="18" charset="-78"/>
              </a:rPr>
              <a:t>كقول ذي الرمة : </a:t>
            </a:r>
          </a:p>
          <a:p>
            <a:pPr marL="0" indent="0" algn="just">
              <a:buNone/>
            </a:pPr>
            <a:r>
              <a:rPr lang="ar-IQ" dirty="0" smtClean="0">
                <a:latin typeface="Simplified Arabic" pitchFamily="18" charset="-78"/>
                <a:cs typeface="Simplified Arabic" pitchFamily="18" charset="-78"/>
              </a:rPr>
              <a:t>ورملٍ كأوراك العذارى قطعته      إذا ألبسَته المُظلمات الحنادسُ </a:t>
            </a:r>
          </a:p>
          <a:p>
            <a:pPr marL="0" indent="0" algn="just">
              <a:buNone/>
            </a:pPr>
            <a:r>
              <a:rPr lang="ar-IQ" dirty="0" smtClean="0">
                <a:latin typeface="Simplified Arabic" pitchFamily="18" charset="-78"/>
                <a:cs typeface="Simplified Arabic" pitchFamily="18" charset="-78"/>
              </a:rPr>
              <a:t>فجعل الأصل فرعًا والفرع أصلًا ، فالعادة والعرف أن تشبه أعجاز النساء بكثبان الأنقاء (الرمال) فقلب الشاعر العادة وشبه كثبان الرمال بأعجاز النساء فبالغ وقلب فسمي تشبيه مقلوب . وسماه ابن الأثير (الطرد والعكس) وسماه ابن جني (غلبة الفروع على الأصول) . </a:t>
            </a:r>
          </a:p>
          <a:p>
            <a:pPr marL="0" indent="0" algn="just">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032446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08720"/>
            <a:ext cx="7056784" cy="5040560"/>
          </a:xfrm>
        </p:spPr>
        <p:txBody>
          <a:bodyPr>
            <a:normAutofit/>
          </a:bodyPr>
          <a:lstStyle/>
          <a:p>
            <a:pPr marL="0" indent="0" algn="just">
              <a:buNone/>
            </a:pPr>
            <a:r>
              <a:rPr lang="ar-IQ" b="1" dirty="0">
                <a:latin typeface="Simplified Arabic" pitchFamily="18" charset="-78"/>
                <a:cs typeface="Simplified Arabic" pitchFamily="18" charset="-78"/>
              </a:rPr>
              <a:t>التشبيه الضمني :</a:t>
            </a:r>
            <a:r>
              <a:rPr lang="ar-IQ" dirty="0">
                <a:latin typeface="Simplified Arabic" pitchFamily="18" charset="-78"/>
                <a:cs typeface="Simplified Arabic" pitchFamily="18" charset="-78"/>
              </a:rPr>
              <a:t> </a:t>
            </a:r>
            <a:r>
              <a:rPr lang="ar-IQ" sz="2000" dirty="0">
                <a:latin typeface="Simplified Arabic" pitchFamily="18" charset="-78"/>
                <a:cs typeface="Simplified Arabic" pitchFamily="18" charset="-78"/>
              </a:rPr>
              <a:t>تشبيه لا يوضع فيه المشبه والمشبه به في صورة من صور التشبيه المعروفة بل يلمحان في التركيب . ويؤتى به ليفيد أن الحكم الذي أسند إلى المشبه ممكن . كقول أبي فراس الحمداني : </a:t>
            </a:r>
          </a:p>
          <a:p>
            <a:pPr marL="0" indent="0" algn="just">
              <a:buNone/>
            </a:pPr>
            <a:r>
              <a:rPr lang="ar-IQ" sz="2000" dirty="0">
                <a:latin typeface="Simplified Arabic" pitchFamily="18" charset="-78"/>
                <a:cs typeface="Simplified Arabic" pitchFamily="18" charset="-78"/>
              </a:rPr>
              <a:t>سيذكرني قومي إذا جد جدهم        وفي الليلة الظلماء يفتقد البدر </a:t>
            </a:r>
          </a:p>
          <a:p>
            <a:pPr marL="0" indent="0" algn="just">
              <a:buNone/>
            </a:pPr>
            <a:r>
              <a:rPr lang="ar-IQ" sz="2000" dirty="0">
                <a:latin typeface="Simplified Arabic" pitchFamily="18" charset="-78"/>
                <a:cs typeface="Simplified Arabic" pitchFamily="18" charset="-78"/>
              </a:rPr>
              <a:t>هنا أراد أن يقول أن قومه سيذكرونه في الخطوب والأهوال ويطلبونه فلا يجدونه كالبدر يُفتقد ويطلب عند اشتداد الظلام ، فتضمن تشبيه غير مصرح به ، فحال الشاعر مع قومه كحال البدر يطلب عند الظلام ، (تشبيه ضمني) .  </a:t>
            </a:r>
            <a:endParaRPr lang="ar-IQ" sz="2000" dirty="0" smtClean="0">
              <a:latin typeface="Simplified Arabic" pitchFamily="18" charset="-78"/>
              <a:cs typeface="Simplified Arabic" pitchFamily="18" charset="-78"/>
            </a:endParaRPr>
          </a:p>
          <a:p>
            <a:pPr marL="0" indent="0" algn="just">
              <a:buNone/>
            </a:pPr>
            <a:endParaRPr lang="ar-IQ" sz="2000" dirty="0">
              <a:latin typeface="Simplified Arabic" pitchFamily="18" charset="-78"/>
              <a:cs typeface="Simplified Arabic" pitchFamily="18" charset="-78"/>
            </a:endParaRPr>
          </a:p>
          <a:p>
            <a:pPr marL="0" indent="0" algn="just">
              <a:buNone/>
            </a:pPr>
            <a:r>
              <a:rPr lang="ar-IQ" b="1" dirty="0" smtClean="0">
                <a:latin typeface="Simplified Arabic" pitchFamily="18" charset="-78"/>
                <a:cs typeface="Simplified Arabic" pitchFamily="18" charset="-78"/>
              </a:rPr>
              <a:t>التشبيه البليغ : </a:t>
            </a:r>
            <a:r>
              <a:rPr lang="ar-IQ" sz="2000" dirty="0" smtClean="0">
                <a:latin typeface="Simplified Arabic" pitchFamily="18" charset="-78"/>
                <a:cs typeface="Simplified Arabic" pitchFamily="18" charset="-78"/>
              </a:rPr>
              <a:t>ما حذفت منه الأداة ووجه الشبه . وهو أعلى مراتب التشبيه في البلاغة . كقول أبي فراس : </a:t>
            </a:r>
          </a:p>
          <a:p>
            <a:pPr marL="0" indent="0" algn="just">
              <a:buNone/>
            </a:pPr>
            <a:r>
              <a:rPr lang="ar-IQ" sz="2000" dirty="0" smtClean="0">
                <a:latin typeface="Simplified Arabic" pitchFamily="18" charset="-78"/>
                <a:cs typeface="Simplified Arabic" pitchFamily="18" charset="-78"/>
              </a:rPr>
              <a:t>إذا نلت منك الود فالكل هين          وكل الذي فوق التراب تراب </a:t>
            </a:r>
          </a:p>
          <a:p>
            <a:pPr marL="0" indent="0" algn="just">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4067286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908720"/>
            <a:ext cx="7128792" cy="5040560"/>
          </a:xfrm>
        </p:spPr>
        <p:txBody>
          <a:bodyPr>
            <a:normAutofit/>
          </a:bodyPr>
          <a:lstStyle/>
          <a:p>
            <a:pPr marL="0" indent="0" algn="just">
              <a:buNone/>
            </a:pPr>
            <a:r>
              <a:rPr lang="ar-IQ" sz="2000" b="1" dirty="0" smtClean="0">
                <a:latin typeface="Simplified Arabic" pitchFamily="18" charset="-78"/>
                <a:cs typeface="Simplified Arabic" pitchFamily="18" charset="-78"/>
              </a:rPr>
              <a:t>التشبيه الملفوف والتشبيه المفروق : </a:t>
            </a:r>
          </a:p>
          <a:p>
            <a:pPr marL="0" indent="0" algn="just">
              <a:buNone/>
            </a:pPr>
            <a:r>
              <a:rPr lang="ar-IQ" sz="1800" b="1" dirty="0" smtClean="0">
                <a:latin typeface="Simplified Arabic" pitchFamily="18" charset="-78"/>
                <a:cs typeface="Simplified Arabic" pitchFamily="18" charset="-78"/>
              </a:rPr>
              <a:t>الملفوف :</a:t>
            </a:r>
            <a:r>
              <a:rPr lang="ar-IQ" sz="1800" dirty="0" smtClean="0">
                <a:latin typeface="Simplified Arabic" pitchFamily="18" charset="-78"/>
                <a:cs typeface="Simplified Arabic" pitchFamily="18" charset="-78"/>
              </a:rPr>
              <a:t> أن يأتي الأديب بأكثر من مشبه ويأتي بعد ذلك لكل واحد بمشبه به . كقول امرىْ القيس : </a:t>
            </a:r>
          </a:p>
          <a:p>
            <a:pPr marL="0" indent="0" algn="just">
              <a:buNone/>
            </a:pPr>
            <a:r>
              <a:rPr lang="ar-IQ" sz="1800" dirty="0" smtClean="0">
                <a:latin typeface="Simplified Arabic" pitchFamily="18" charset="-78"/>
                <a:cs typeface="Simplified Arabic" pitchFamily="18" charset="-78"/>
              </a:rPr>
              <a:t>كأن قلوب الطير رطبًا ويابسًا        لدى وكرها العناب والحشف البالي </a:t>
            </a:r>
          </a:p>
          <a:p>
            <a:pPr marL="0" indent="0" algn="just">
              <a:buNone/>
            </a:pPr>
            <a:r>
              <a:rPr lang="ar-IQ" sz="1800" dirty="0" smtClean="0">
                <a:latin typeface="Simplified Arabic" pitchFamily="18" charset="-78"/>
                <a:cs typeface="Simplified Arabic" pitchFamily="18" charset="-78"/>
              </a:rPr>
              <a:t>فجاء أولًا بمشبهين (القلوب الرطبة ، والقلوب اليابسة) من قلوب الطير ، ثم جاء بعد ذلك بمشبه به لكل واحدة منهما (العناب (ثمر أحمر) ، الحشف البالي (التمر اليابس)) . </a:t>
            </a:r>
          </a:p>
          <a:p>
            <a:pPr marL="0" indent="0" algn="just">
              <a:buNone/>
            </a:pPr>
            <a:endParaRPr lang="ar-IQ" sz="1800" dirty="0" smtClean="0">
              <a:latin typeface="Simplified Arabic" pitchFamily="18" charset="-78"/>
              <a:cs typeface="Simplified Arabic" pitchFamily="18" charset="-78"/>
            </a:endParaRPr>
          </a:p>
          <a:p>
            <a:pPr marL="0" indent="0" algn="just">
              <a:buNone/>
            </a:pPr>
            <a:r>
              <a:rPr lang="ar-IQ" sz="1800" b="1" dirty="0" smtClean="0">
                <a:latin typeface="Simplified Arabic" pitchFamily="18" charset="-78"/>
                <a:cs typeface="Simplified Arabic" pitchFamily="18" charset="-78"/>
              </a:rPr>
              <a:t>المفروق :</a:t>
            </a:r>
            <a:r>
              <a:rPr lang="ar-IQ" sz="1800" dirty="0" smtClean="0">
                <a:latin typeface="Simplified Arabic" pitchFamily="18" charset="-78"/>
                <a:cs typeface="Simplified Arabic" pitchFamily="18" charset="-78"/>
              </a:rPr>
              <a:t> أن يتفنن الأديب فيأتي بمشبه ومشبه به ، ثم مشبه ومشبه به آخر ، وقد يزيد في كلام متتابع دون فواصل . كقول المرقش الأكبر : </a:t>
            </a:r>
          </a:p>
          <a:p>
            <a:pPr marL="0" indent="0" algn="just">
              <a:buNone/>
            </a:pPr>
            <a:r>
              <a:rPr lang="ar-IQ" sz="1800" dirty="0" smtClean="0">
                <a:latin typeface="Simplified Arabic" pitchFamily="18" charset="-78"/>
                <a:cs typeface="Simplified Arabic" pitchFamily="18" charset="-78"/>
              </a:rPr>
              <a:t>النَشر مسك والوجوه دنا               نير وأطراف الأكف عنم </a:t>
            </a:r>
          </a:p>
          <a:p>
            <a:pPr marL="0" indent="0" algn="just">
              <a:buNone/>
            </a:pPr>
            <a:r>
              <a:rPr lang="ar-IQ" sz="1800" dirty="0" smtClean="0">
                <a:latin typeface="Simplified Arabic" pitchFamily="18" charset="-78"/>
                <a:cs typeface="Simplified Arabic" pitchFamily="18" charset="-78"/>
              </a:rPr>
              <a:t>شبه النشر بالمسك ، أي رائحتها بالمسك ، والوجوه دنانير أي الوجه مدور كالدينار ، وأطراف الأكف عنم أي أطراف أصابعها </a:t>
            </a:r>
          </a:p>
          <a:p>
            <a:pPr marL="0" indent="0" algn="just">
              <a:buNone/>
            </a:pP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8679178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41</TotalTime>
  <Words>726</Words>
  <Application>Microsoft Office PowerPoint</Application>
  <PresentationFormat>عرض على الشاشة (3:4)‏</PresentationFormat>
  <Paragraphs>42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دبوس تثبيت</vt:lpstr>
      <vt:lpstr>  محاضرات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أ.م.د. لقاء عادل حسين</dc:title>
  <dc:creator>App store mobile</dc:creator>
  <cp:lastModifiedBy>App store mobile</cp:lastModifiedBy>
  <cp:revision>5</cp:revision>
  <dcterms:created xsi:type="dcterms:W3CDTF">2020-06-27T13:29:07Z</dcterms:created>
  <dcterms:modified xsi:type="dcterms:W3CDTF">2020-06-27T16:56:29Z</dcterms:modified>
</cp:coreProperties>
</file>