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4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7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9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6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6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54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33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90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5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8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5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500" b="1" dirty="0" smtClean="0">
                <a:latin typeface="Simplified Arabic" pitchFamily="18" charset="-78"/>
                <a:cs typeface="Simplified Arabic" pitchFamily="18" charset="-78"/>
              </a:rPr>
              <a:t> محاضرات أ.م.د. لقاء عادل حسين </a:t>
            </a:r>
            <a:endParaRPr lang="ar-IQ" sz="35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التورية</a:t>
            </a:r>
            <a:endParaRPr lang="ar-IQ" sz="4000" b="1" dirty="0" smtClean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19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836712"/>
            <a:ext cx="7056784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التورية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لغة/</a:t>
            </a:r>
            <a:r>
              <a:rPr lang="ar-IQ" dirty="0">
                <a:latin typeface="Calibri"/>
                <a:ea typeface="Calibri"/>
                <a:cs typeface="Simplified Arabic"/>
              </a:rPr>
              <a:t>مصدر وريت الحديث إذا أخفيته وأظهرت غيره ، أو جعله وراءه بحيث لا يظهر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اصطلاحًا/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يذكر لها معنيان : أما بالاشتراك أو التواطؤ ، أو الحقيقة والمجاز أحدهما قريب ودلالة اللفظ عليه ظاهرة ، والآخر بعيد ودلالة اللفظ عليه خفية فيقصد المتكلم المعنى البعيد ويوري عنه بالقريب فيتوهم السامع أنه يريد القريب من أول وهلة لهذا سمي إيهام وتوجيه وتخيل وتورية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أمثلة :</a:t>
            </a:r>
            <a:r>
              <a:rPr lang="ar-IQ" dirty="0">
                <a:latin typeface="Calibri"/>
                <a:ea typeface="Calibri"/>
                <a:cs typeface="Simplified Arabic"/>
              </a:rPr>
              <a:t> قوله تعالى "قالوا تالله إنك لفي ضلالك القديم" ، فالضلال يحتمل الحب </a:t>
            </a:r>
            <a:r>
              <a:rPr lang="ar-IQ" dirty="0" smtClean="0">
                <a:latin typeface="Calibri"/>
                <a:ea typeface="Calibri"/>
                <a:cs typeface="Simplified Arabic"/>
              </a:rPr>
              <a:t>، ويحتل </a:t>
            </a:r>
            <a:r>
              <a:rPr lang="ar-IQ" dirty="0">
                <a:latin typeface="Calibri"/>
                <a:ea typeface="Calibri"/>
                <a:cs typeface="Simplified Arabic"/>
              </a:rPr>
              <a:t>ضد الهدى ، فوروا عن الحب بضد الهدى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قول أبو العلاء المعري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وحرفٍ كنونٍ تحت راءٍ ولم يكن       بدالٍ يؤم الرسم غيره النقط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فالسامع يتوهم أنها حروف هجاء والمراد بالحرف (الناقة) ، والنون (تشبيه الناقة به لتقوسها وضمورها) ، وراء (اسم فاعل للفعل رأى) إذا ضرب الرئة ، و دال (اسم فاعل للفعل دلا يدلو) إذا رفق في السير ، والرسم أثر الدار ، والنقط المطر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863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80728"/>
            <a:ext cx="7128792" cy="50405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أركان التورية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1. المورى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به : </a:t>
            </a:r>
            <a:r>
              <a:rPr lang="ar-IQ" dirty="0">
                <a:latin typeface="Calibri"/>
                <a:ea typeface="Calibri"/>
                <a:cs typeface="Simplified Arabic"/>
              </a:rPr>
              <a:t>هو المعنى القريب للفظة الذي لا يقصد إليه المتكلم ويستر به سواه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2. المورى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عنه : </a:t>
            </a:r>
            <a:r>
              <a:rPr lang="ar-IQ" dirty="0">
                <a:latin typeface="Calibri"/>
                <a:ea typeface="Calibri"/>
                <a:cs typeface="Simplified Arabic"/>
              </a:rPr>
              <a:t>هو المعنى البعيد المستور الذي يعنيه المتكلم.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أقسام التورية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1.</a:t>
            </a:r>
            <a:r>
              <a:rPr lang="ar-IQ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المجردة :</a:t>
            </a:r>
            <a:r>
              <a:rPr lang="ar-IQ" dirty="0">
                <a:latin typeface="Calibri"/>
                <a:ea typeface="Calibri"/>
                <a:cs typeface="Simplified Arabic"/>
              </a:rPr>
              <a:t> هي التي تتجرد عما يلائم المعنيين (المورى به و المورى عنه) . كقول القاضي عياض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كأن كانون أهدى من ملابســــــــه     لشهر تموز أنواعًا من الحُلل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أو </a:t>
            </a:r>
            <a:r>
              <a:rPr lang="ar-IQ" dirty="0">
                <a:latin typeface="Calibri"/>
                <a:ea typeface="Calibri"/>
                <a:cs typeface="Simplified Arabic"/>
              </a:rPr>
              <a:t>الغزالة من طول المدى خرفت  فما تفرق بين الجدي والحمل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فذكر الغزالة والجدي والحمل ولم يذكر ما يلائمه إن كان المعنى القريب (الحيوان) أو البعيد (نجم سماوي) .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580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08720"/>
            <a:ext cx="6984776" cy="504056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أو ملائم للمعنيين وليس لأحدهما ، كقول ابن الوردي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قالت إذا كنت تهوى      وصلي وتخشى نفوري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صِف ورد خدي وإلا    أجور ناديت جوري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فالمعنى البعيد للجوري ورد والأجور مناسب له لأنه مفرده ، والمعنى القريب فعل أمر وكذلك أجور ملائم له لأنه مفرد ، لذا فهي مجردة لأنها جاءت بملائم للمعنيين القريب والبعيد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2. المرشحة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 </a:t>
            </a:r>
            <a:r>
              <a:rPr lang="ar-IQ" dirty="0">
                <a:latin typeface="Calibri"/>
                <a:ea typeface="Calibri"/>
                <a:cs typeface="Simplified Arabic"/>
              </a:rPr>
              <a:t>التي تتصل بملائم المعنى القريب المورى به . وهي قسمان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أ</a:t>
            </a:r>
            <a:r>
              <a:rPr lang="ar-IQ" b="1" dirty="0" smtClean="0">
                <a:latin typeface="Calibri"/>
                <a:ea typeface="Calibri"/>
                <a:cs typeface="Simplified Arabic"/>
              </a:rPr>
              <a:t>. ما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كان الملائم قبل التورية : </a:t>
            </a:r>
            <a:r>
              <a:rPr lang="ar-IQ" dirty="0">
                <a:latin typeface="Calibri"/>
                <a:ea typeface="Calibri"/>
                <a:cs typeface="Simplified Arabic"/>
              </a:rPr>
              <a:t>كقول الشاعر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حملناهم طرًا على الدهم بعدما     خلعنا عليهم بالطعان ملابسا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الشاهد (الدهم) فالمعنى القريب المورى به الخيل وجاء ما يلائمه قبل التورية وهو (الحمل) ، والمعنى البعيد المورى عنه (القيد) والمراد تقييد العدى . </a:t>
            </a:r>
            <a:endParaRPr lang="en-US" sz="12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473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6984776" cy="4968552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15000"/>
              </a:lnSpc>
              <a:buClr>
                <a:srgbClr val="AA2B1E"/>
              </a:buClr>
              <a:buNone/>
            </a:pPr>
            <a:r>
              <a:rPr lang="ar-IQ" sz="1700" b="1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ب. </a:t>
            </a:r>
            <a:r>
              <a:rPr lang="ar-IQ" sz="2100" b="1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ما كان الملائم بعد التورية : </a:t>
            </a:r>
            <a:r>
              <a:rPr lang="ar-IQ" sz="2100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كقول الصاحب عطاء الملك : </a:t>
            </a:r>
            <a:endParaRPr lang="en-US" sz="2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182880" lvl="0" indent="0" algn="just">
              <a:lnSpc>
                <a:spcPct val="115000"/>
              </a:lnSpc>
              <a:buClr>
                <a:srgbClr val="AA2B1E"/>
              </a:buClr>
              <a:buNone/>
            </a:pPr>
            <a:r>
              <a:rPr lang="ar-IQ" sz="2100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يا حبذا شجر وطيب نسيمها     لو أنها تسقى بماءٍ واحدٍ </a:t>
            </a:r>
            <a:endParaRPr lang="ar-IQ" sz="2100" dirty="0">
              <a:solidFill>
                <a:prstClr val="black"/>
              </a:solidFill>
              <a:latin typeface="Calibri"/>
              <a:ea typeface="Calibri"/>
            </a:endParaRPr>
          </a:p>
          <a:p>
            <a:pPr marL="182880" lvl="0" indent="0" algn="just">
              <a:lnSpc>
                <a:spcPct val="115000"/>
              </a:lnSpc>
              <a:buClr>
                <a:srgbClr val="AA2B1E"/>
              </a:buClr>
              <a:buNone/>
            </a:pPr>
            <a:r>
              <a:rPr lang="ar-IQ" sz="2100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(شجر) ما له ساق وهو المعنى المورى به القريب وذكر ملائمه بعد التورية وهو (طيب النسيم </a:t>
            </a:r>
            <a:r>
              <a:rPr lang="ar-IQ" sz="2100" dirty="0" smtClean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والسقي </a:t>
            </a:r>
            <a:r>
              <a:rPr lang="ar-IQ" sz="2100" dirty="0">
                <a:solidFill>
                  <a:prstClr val="black"/>
                </a:solidFill>
                <a:latin typeface="Calibri"/>
                <a:ea typeface="Calibri"/>
                <a:cs typeface="Simplified Arabic"/>
              </a:rPr>
              <a:t>بماء واحد) ، والمراد المعنى البعيد المورى عنه اسم امرأة . </a:t>
            </a:r>
            <a:endParaRPr lang="ar-IQ" sz="2100" dirty="0" smtClean="0">
              <a:solidFill>
                <a:prstClr val="black"/>
              </a:solidFill>
              <a:latin typeface="Calibri"/>
              <a:ea typeface="Calibri"/>
              <a:cs typeface="Simplified Arabic"/>
            </a:endParaRPr>
          </a:p>
          <a:p>
            <a:pPr marL="182880" lvl="0" indent="0" algn="just">
              <a:lnSpc>
                <a:spcPct val="115000"/>
              </a:lnSpc>
              <a:buClr>
                <a:srgbClr val="AA2B1E"/>
              </a:buClr>
              <a:buNone/>
            </a:pPr>
            <a:endParaRPr lang="ar-IQ" sz="2100" dirty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100" b="1" dirty="0" smtClean="0">
                <a:latin typeface="Calibri"/>
                <a:ea typeface="Calibri"/>
                <a:cs typeface="Simplified Arabic"/>
              </a:rPr>
              <a:t>3. المبينة </a:t>
            </a:r>
            <a:r>
              <a:rPr lang="ar-IQ" sz="2100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sz="2100" dirty="0">
                <a:latin typeface="Calibri"/>
                <a:ea typeface="Calibri"/>
                <a:cs typeface="Simplified Arabic"/>
              </a:rPr>
              <a:t> هي التي تأتي بملائم المعنى البعيد المورى عنه أما قبلها أو بعدها . وهي قسمان :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b="1" dirty="0" smtClean="0">
                <a:latin typeface="Calibri"/>
                <a:ea typeface="Calibri"/>
                <a:cs typeface="Simplified Arabic"/>
              </a:rPr>
              <a:t>أ. ما </a:t>
            </a:r>
            <a:r>
              <a:rPr lang="ar-IQ" sz="2100" b="1" dirty="0">
                <a:latin typeface="Calibri"/>
                <a:ea typeface="Calibri"/>
                <a:cs typeface="Simplified Arabic"/>
              </a:rPr>
              <a:t>كان الملائم قبل التورية :</a:t>
            </a:r>
            <a:r>
              <a:rPr lang="ar-IQ" sz="2100" dirty="0">
                <a:latin typeface="Calibri"/>
                <a:ea typeface="Calibri"/>
                <a:cs typeface="Simplified Arabic"/>
              </a:rPr>
              <a:t> مثل :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dirty="0">
                <a:latin typeface="Calibri"/>
                <a:ea typeface="Calibri"/>
                <a:cs typeface="Simplified Arabic"/>
              </a:rPr>
              <a:t>قالوا أما في جلق نزهــــــــــــة       تنسيك من أنت به مُغرى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dirty="0">
                <a:latin typeface="Calibri"/>
                <a:ea typeface="Calibri"/>
                <a:cs typeface="Simplified Arabic"/>
              </a:rPr>
              <a:t>يا عاذلي دونك من لحظه      سهمًا ومن عارضه سطرا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dirty="0">
                <a:latin typeface="Calibri"/>
                <a:ea typeface="Calibri"/>
                <a:cs typeface="Simplified Arabic"/>
              </a:rPr>
              <a:t>(السهم) (السطر) فالمعنى البعيد من متنزهات دمشق ، وجاء ملائمهما قبل التورية (نزهة) .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b="1" dirty="0" smtClean="0">
                <a:latin typeface="Calibri"/>
                <a:ea typeface="Calibri"/>
                <a:cs typeface="Simplified Arabic"/>
              </a:rPr>
              <a:t>ب. ما </a:t>
            </a:r>
            <a:r>
              <a:rPr lang="ar-IQ" sz="2100" b="1" dirty="0">
                <a:latin typeface="Calibri"/>
                <a:ea typeface="Calibri"/>
                <a:cs typeface="Simplified Arabic"/>
              </a:rPr>
              <a:t>كان الملائم بعد التورية :</a:t>
            </a:r>
            <a:r>
              <a:rPr lang="ar-IQ" sz="2100" dirty="0">
                <a:latin typeface="Calibri"/>
                <a:ea typeface="Calibri"/>
                <a:cs typeface="Simplified Arabic"/>
              </a:rPr>
              <a:t> مثل قول ابن سناء الملك :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dirty="0">
                <a:latin typeface="Calibri"/>
                <a:ea typeface="Calibri"/>
                <a:cs typeface="Simplified Arabic"/>
              </a:rPr>
              <a:t>أما والله لولا خوف سخطك        لهان عليَّ ما ألقى برهطك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dirty="0">
                <a:latin typeface="Calibri"/>
                <a:ea typeface="Calibri"/>
                <a:cs typeface="Simplified Arabic"/>
              </a:rPr>
              <a:t>ملكت الخافقين فتهت عجبا       وليس هما سوى قلبي وقرطك 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100" dirty="0">
                <a:latin typeface="Calibri"/>
                <a:ea typeface="Calibri"/>
                <a:cs typeface="Simplified Arabic"/>
              </a:rPr>
              <a:t>(الخافقين) قلبه وقرط الحبيب المعنى البعيد وقد بينهما في الشطر الثاني من البيت الأخير بعد التورية .</a:t>
            </a:r>
            <a:endParaRPr lang="en-US" sz="2100" dirty="0">
              <a:latin typeface="Calibri"/>
              <a:ea typeface="Calibri"/>
              <a:cs typeface="Arial"/>
            </a:endParaRPr>
          </a:p>
          <a:p>
            <a:pPr marL="182880" lvl="0" indent="0" algn="just">
              <a:lnSpc>
                <a:spcPct val="115000"/>
              </a:lnSpc>
              <a:buClr>
                <a:srgbClr val="AA2B1E"/>
              </a:buClr>
              <a:buNone/>
            </a:pPr>
            <a:endParaRPr lang="ar-IQ" sz="1700" dirty="0" smtClean="0">
              <a:solidFill>
                <a:prstClr val="black"/>
              </a:solidFill>
              <a:latin typeface="Calibri"/>
              <a:ea typeface="Calibri"/>
              <a:cs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75595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980728"/>
            <a:ext cx="6984776" cy="504056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4. المهيأة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التي تفتقر إلى ذكر شيء يهيؤها لاحتمال المعنيين أما قبلها أو بعدها ، أو تكون بلفظين أو أكثر لولا كل منهما لم تتهيأ التورية في الآخر . وهي أقسام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Simplified Arabic"/>
                <a:ea typeface="Calibri"/>
                <a:cs typeface="Arial"/>
              </a:rPr>
              <a:t>أ. </a:t>
            </a:r>
            <a:r>
              <a:rPr lang="en-US" b="1" dirty="0" smtClean="0">
                <a:latin typeface="Simplified Arabic"/>
                <a:ea typeface="Calibri"/>
                <a:cs typeface="Arial"/>
              </a:rPr>
              <a:t> </a:t>
            </a:r>
            <a:r>
              <a:rPr lang="ar-IQ" b="1" dirty="0">
                <a:latin typeface="Simplified Arabic"/>
                <a:ea typeface="Calibri"/>
              </a:rPr>
              <a:t>ما تهيأت بلفظٍ قبلها : </a:t>
            </a:r>
            <a:r>
              <a:rPr lang="ar-IQ" dirty="0">
                <a:latin typeface="Simplified Arabic"/>
                <a:ea typeface="Calibri"/>
              </a:rPr>
              <a:t>كقول ابن سناء الملك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وسيرك فينا سيرة عمرية     فروحت عن قلب وأفرجت عن كرب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وأظهرت فينا من سميك سُنة   فأظهرت ذاك الفرض من ذلك الذنب 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(الفرض ، الندب) فالمعنى القريب المورى به الأحكام الشرعية ، والبعيد المورى عنه العطاء والسريع في قضاء الحاجات ، وسبقت بـلفظ (سنة) قبل التورية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ب. ما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تهيأت بلفظٍ بعدها :</a:t>
            </a:r>
            <a:r>
              <a:rPr lang="ar-IQ" dirty="0">
                <a:latin typeface="Calibri"/>
                <a:ea typeface="Calibri"/>
                <a:cs typeface="Simplified Arabic"/>
              </a:rPr>
              <a:t> كقول الشاعر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لولا التطير بالخلاف وأنهم          قالوا مريض لا يعود مريضا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لقضيت نحبي في جنابك خدمة    لأكون مندوبًا قضى مفروضا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(مندوب) المعنى القريب قضاء شرعي ، والبعيد الميت الذي يُندب ، وجاء بعد التورية بلفظ (مفروض) .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399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980728"/>
            <a:ext cx="7056784" cy="4968552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b="1" dirty="0" smtClean="0">
                <a:latin typeface="Simplified Arabic"/>
                <a:ea typeface="Calibri"/>
              </a:rPr>
              <a:t>ت. ما </a:t>
            </a:r>
            <a:r>
              <a:rPr lang="ar-IQ" b="1" dirty="0">
                <a:latin typeface="Simplified Arabic"/>
                <a:ea typeface="Calibri"/>
              </a:rPr>
              <a:t>وقعت التورية بلفظين أو أكثر لولا كل منهما لم تتهيأ في الآخر :</a:t>
            </a:r>
            <a:r>
              <a:rPr lang="ar-IQ" dirty="0">
                <a:latin typeface="Calibri"/>
                <a:ea typeface="Calibri"/>
                <a:cs typeface="Simplified Arabic"/>
              </a:rPr>
              <a:t> كقول الشاعر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182880" indent="0" algn="just">
              <a:lnSpc>
                <a:spcPct val="115000"/>
              </a:lnSpc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أيها المنكح الثريا سهيلا       عمرك الله كيف يلتقيان؟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182880" indent="0" algn="just">
              <a:lnSpc>
                <a:spcPct val="115000"/>
              </a:lnSpc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هي شامية إذا ما استقلت     وسهيل إذا استقل يماني </a:t>
            </a:r>
            <a:endParaRPr lang="ar-IQ" sz="1200" dirty="0" smtClean="0">
              <a:latin typeface="Calibri"/>
              <a:ea typeface="Calibri"/>
              <a:cs typeface="Arial"/>
            </a:endParaRPr>
          </a:p>
          <a:p>
            <a:pPr marL="182880" indent="0" algn="just">
              <a:lnSpc>
                <a:spcPct val="115000"/>
              </a:lnSpc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(</a:t>
            </a:r>
            <a:r>
              <a:rPr lang="ar-IQ" dirty="0">
                <a:latin typeface="Calibri"/>
                <a:ea typeface="Calibri"/>
                <a:cs typeface="Simplified Arabic"/>
              </a:rPr>
              <a:t>الثريا ، السهيل) المعنى القريب النجوم ، والمعنى البعيد ثريا بنت علي بن الحارث وسهيل بن عبد الرحمن ، ولولا ذكرهما معًا لم تتهيأ </a:t>
            </a:r>
            <a:r>
              <a:rPr lang="ar-IQ" dirty="0" smtClean="0">
                <a:latin typeface="Calibri"/>
                <a:ea typeface="Calibri"/>
                <a:cs typeface="Simplified Arabic"/>
              </a:rPr>
              <a:t>التورية.  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80043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778</Words>
  <Application>Microsoft Office PowerPoint</Application>
  <PresentationFormat>عرض على الشاشة (3:4)‏</PresentationFormat>
  <Paragraphs>51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2_دبوس تثبيت</vt:lpstr>
      <vt:lpstr>  محاضرات أ.م.د. لقاء عادل حسين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محاضرات أ.م.د. لقاء عادل حسين </dc:title>
  <dc:creator>App store mobile</dc:creator>
  <cp:lastModifiedBy>App store mobile</cp:lastModifiedBy>
  <cp:revision>4</cp:revision>
  <dcterms:created xsi:type="dcterms:W3CDTF">2020-07-02T19:29:49Z</dcterms:created>
  <dcterms:modified xsi:type="dcterms:W3CDTF">2020-07-02T19:45:29Z</dcterms:modified>
</cp:coreProperties>
</file>