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0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12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1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15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33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6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8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84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3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7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63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45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35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3500" b="1" dirty="0" smtClean="0">
                <a:latin typeface="Simplified Arabic" pitchFamily="18" charset="-78"/>
                <a:cs typeface="Simplified Arabic" pitchFamily="18" charset="-78"/>
              </a:rPr>
              <a:t> محاضرات أ.م.د. لقاء عادل حسين </a:t>
            </a:r>
            <a:endParaRPr lang="ar-IQ" sz="35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الحقيقة والمجاز(1)</a:t>
            </a:r>
          </a:p>
        </p:txBody>
      </p:sp>
    </p:spTree>
    <p:extLst>
      <p:ext uri="{BB962C8B-B14F-4D97-AF65-F5344CB8AC3E}">
        <p14:creationId xmlns:p14="http://schemas.microsoft.com/office/powerpoint/2010/main" val="102958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052736"/>
            <a:ext cx="6984776" cy="496855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2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8000" b="1" dirty="0" smtClean="0">
                <a:latin typeface="Simplified Arabic" pitchFamily="18" charset="-78"/>
                <a:cs typeface="Simplified Arabic" pitchFamily="18" charset="-78"/>
              </a:rPr>
              <a:t>الحقيقة : </a:t>
            </a:r>
          </a:p>
          <a:p>
            <a:pPr marL="0" indent="0" algn="just">
              <a:buNone/>
            </a:pPr>
            <a:r>
              <a:rPr lang="ar-IQ" sz="8000" b="1" dirty="0" smtClean="0">
                <a:latin typeface="Simplified Arabic" pitchFamily="18" charset="-78"/>
                <a:cs typeface="Simplified Arabic" pitchFamily="18" charset="-78"/>
              </a:rPr>
              <a:t>لغة /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فعيل بمعنى مفعول من حققت الشيء أحقه إذا أثبته ، وفعيل بمعنى فاعل من حق الشيء يحق إذا ثبت أي المثبتة أو الثابتة في وضعها الأصلي . </a:t>
            </a:r>
          </a:p>
          <a:p>
            <a:pPr marL="0" indent="0" algn="just">
              <a:buNone/>
            </a:pPr>
            <a:r>
              <a:rPr lang="ar-IQ" sz="8000" b="1" dirty="0" smtClean="0">
                <a:latin typeface="Simplified Arabic" pitchFamily="18" charset="-78"/>
                <a:cs typeface="Simplified Arabic" pitchFamily="18" charset="-78"/>
              </a:rPr>
              <a:t>ابن فارس :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الكلام الموضوع موضعه الذي ليس باستعارة ولا تمثيل ولا تقديم ولا تأخير. </a:t>
            </a:r>
          </a:p>
          <a:p>
            <a:pPr marL="0" indent="0" algn="just">
              <a:buNone/>
            </a:pPr>
            <a:r>
              <a:rPr lang="ar-IQ" sz="8000" b="1" dirty="0" smtClean="0">
                <a:latin typeface="Simplified Arabic" pitchFamily="18" charset="-78"/>
                <a:cs typeface="Simplified Arabic" pitchFamily="18" charset="-78"/>
              </a:rPr>
              <a:t>ابن جني :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الحقيقة مأثر في الاستعمال على أصل وضعه في اللغة . </a:t>
            </a:r>
          </a:p>
          <a:p>
            <a:pPr marL="0" indent="0" algn="just">
              <a:buNone/>
            </a:pPr>
            <a:endParaRPr lang="ar-IQ" sz="80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r>
              <a:rPr lang="ar-IQ" sz="8000" b="1" dirty="0" smtClean="0">
                <a:latin typeface="Simplified Arabic" pitchFamily="18" charset="-78"/>
                <a:cs typeface="Simplified Arabic" pitchFamily="18" charset="-78"/>
              </a:rPr>
              <a:t>اصطلاحًا :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عبد القاهر الجرجاني : كل كلمة أريد بها ما وقعت له في وضع واضع في مواضعة وقوعًا لا يستند فيه  إلى غيره فهي حقيقة . </a:t>
            </a:r>
          </a:p>
          <a:p>
            <a:pPr marL="0" indent="0" algn="just">
              <a:buNone/>
            </a:pPr>
            <a:endParaRPr lang="ar-IQ" sz="80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r>
              <a:rPr lang="ar-IQ" sz="8000" b="1" dirty="0" smtClean="0">
                <a:latin typeface="Simplified Arabic" pitchFamily="18" charset="-78"/>
                <a:cs typeface="Simplified Arabic" pitchFamily="18" charset="-78"/>
              </a:rPr>
              <a:t>أنواع الحقيقة :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ar-IQ" sz="8000" b="1" dirty="0" smtClean="0">
                <a:latin typeface="Simplified Arabic" pitchFamily="18" charset="-78"/>
                <a:cs typeface="Simplified Arabic" pitchFamily="18" charset="-78"/>
              </a:rPr>
              <a:t>1. لغوية :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إذا كان واضعها لغوي ، مثل (أسد) إذا استعمل بعرف اللغة . </a:t>
            </a:r>
            <a:r>
              <a:rPr lang="ar-IQ" sz="8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0" lvl="0" indent="0" algn="just">
              <a:buClr>
                <a:prstClr val="black"/>
              </a:buClr>
              <a:buNone/>
            </a:pPr>
            <a:r>
              <a:rPr lang="ar-IQ" sz="8000" b="1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2. شرعية </a:t>
            </a:r>
            <a:r>
              <a:rPr lang="ar-IQ" sz="8000" b="1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ar-IQ" sz="80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إذا كان واضعها الشارع الفقهي ، مثل (الصلاة) إذا استعمل بعرف الشرع في العبادة . </a:t>
            </a:r>
          </a:p>
          <a:p>
            <a:pPr marL="0" lvl="0" indent="0" algn="just">
              <a:buClr>
                <a:prstClr val="black"/>
              </a:buClr>
              <a:buNone/>
            </a:pPr>
            <a:r>
              <a:rPr lang="ar-IQ" sz="8000" b="1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3. عرفية </a:t>
            </a:r>
            <a:r>
              <a:rPr lang="ar-IQ" sz="8000" b="1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ar-IQ" sz="80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إن تعين صاحبها نسبت إليه ، كقولنا : كلامية ونحوية . وتقسم إلى : </a:t>
            </a:r>
          </a:p>
          <a:p>
            <a:pPr marL="0" lvl="0" indent="0" algn="just">
              <a:buClr>
                <a:srgbClr val="AA2B1E"/>
              </a:buClr>
              <a:buNone/>
            </a:pPr>
            <a:r>
              <a:rPr lang="ar-IQ" sz="8000" b="1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أ. عامة: </a:t>
            </a:r>
            <a:r>
              <a:rPr lang="ar-IQ" sz="80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مثل (دابة) إذا استعمل بالعرف العام في ذي الأربع .</a:t>
            </a:r>
          </a:p>
          <a:p>
            <a:pPr marL="0" lvl="0" indent="0" algn="just">
              <a:buClr>
                <a:srgbClr val="AA2B1E"/>
              </a:buClr>
              <a:buNone/>
            </a:pPr>
            <a:r>
              <a:rPr lang="ar-IQ" sz="8000" b="1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ب. خاصة: (اصطلاحية)</a:t>
            </a:r>
            <a:r>
              <a:rPr lang="ar-IQ" sz="80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مثل(فعل</a:t>
            </a:r>
            <a:r>
              <a:rPr lang="ar-IQ" sz="80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) إذا استعمل بعرف النحو في كلمة مخصوصة </a:t>
            </a:r>
            <a:r>
              <a:rPr lang="ar-IQ" sz="80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8000" dirty="0">
              <a:solidFill>
                <a:prstClr val="black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lvl="0" indent="0" algn="just">
              <a:buClr>
                <a:srgbClr val="AA2B1E"/>
              </a:buClr>
              <a:buNone/>
            </a:pPr>
            <a:endParaRPr lang="ar-IQ" sz="8000" b="1" dirty="0">
              <a:solidFill>
                <a:prstClr val="black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8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8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8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8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8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8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8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8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2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2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2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2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2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2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2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2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2000" dirty="0" smtClean="0">
                <a:latin typeface="Simplified Arabic" pitchFamily="18" charset="-78"/>
                <a:cs typeface="Simplified Arabic" pitchFamily="18" charset="-78"/>
              </a:rPr>
            </a:br>
            <a:endParaRPr lang="ar-IQ" sz="20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368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908720"/>
            <a:ext cx="6984776" cy="5040560"/>
          </a:xfrm>
        </p:spPr>
        <p:txBody>
          <a:bodyPr>
            <a:normAutofit lnSpcReduction="10000"/>
          </a:bodyPr>
          <a:lstStyle/>
          <a:p>
            <a:pPr marL="0" lvl="0" indent="0" algn="just">
              <a:buClr>
                <a:srgbClr val="AA2B1E"/>
              </a:buClr>
              <a:buNone/>
            </a:pPr>
            <a:r>
              <a:rPr lang="ar-IQ" sz="2000" b="1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المجاز : </a:t>
            </a:r>
          </a:p>
          <a:p>
            <a:pPr marL="0" lvl="0" indent="0" algn="just">
              <a:buClr>
                <a:srgbClr val="AA2B1E"/>
              </a:buClr>
              <a:buNone/>
            </a:pPr>
            <a:r>
              <a:rPr lang="ar-IQ" sz="2000" b="1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لغة : </a:t>
            </a:r>
            <a:r>
              <a:rPr lang="ar-IQ" sz="20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الخليل بن أحمد الفراهيدي /جزت الطريق جوازًا ومجازًا ، والمجاز المصدر والموضع </a:t>
            </a:r>
            <a:r>
              <a:rPr lang="ar-IQ" sz="20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، والمجاز قطع الطريق وسلوكه ، والموضع المقطوع والمسلوك . </a:t>
            </a:r>
          </a:p>
          <a:p>
            <a:pPr marL="0" lvl="0" indent="0" algn="just">
              <a:buClr>
                <a:srgbClr val="AA2B1E"/>
              </a:buClr>
              <a:buNone/>
            </a:pPr>
            <a:endParaRPr lang="ar-IQ" sz="2000" dirty="0">
              <a:solidFill>
                <a:prstClr val="black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lvl="0" indent="0" algn="just">
              <a:buClr>
                <a:srgbClr val="AA2B1E"/>
              </a:buClr>
              <a:buNone/>
            </a:pPr>
            <a:r>
              <a:rPr lang="ar-IQ" sz="2000" b="1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اصطلاحًا : عبد القاهر الجرجاني/</a:t>
            </a:r>
            <a:r>
              <a:rPr lang="ar-IQ" sz="20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كل كلمة أريد بها غير ما وقعت له في وضع واضعها لملاحظة بين الثاني والأول .</a:t>
            </a:r>
          </a:p>
          <a:p>
            <a:pPr marL="0" lvl="0" indent="0" algn="just">
              <a:buClr>
                <a:srgbClr val="AA2B1E"/>
              </a:buClr>
              <a:buNone/>
            </a:pPr>
            <a:r>
              <a:rPr lang="ar-IQ" sz="2000" b="1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السكاكي/</a:t>
            </a:r>
            <a:r>
              <a:rPr lang="ar-IQ" sz="20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الكلمة المستعملة في غير ما هي موضوعة له بالتحقيق استعمالًا في الغير بالنسبة إلى نوع حقيقتها مع قرينة مانعة عن إرادة معناها في ذلك النوع . </a:t>
            </a:r>
          </a:p>
          <a:p>
            <a:pPr marL="0" lvl="0" indent="0" algn="just">
              <a:buClr>
                <a:srgbClr val="AA2B1E"/>
              </a:buClr>
              <a:buNone/>
            </a:pPr>
            <a:r>
              <a:rPr lang="ar-IQ" sz="2000" b="1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0" lvl="0" indent="0" algn="just">
              <a:buClr>
                <a:srgbClr val="AA2B1E"/>
              </a:buClr>
              <a:buNone/>
            </a:pPr>
            <a:r>
              <a:rPr lang="ar-IQ" sz="2000" b="1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أركان المجاز : </a:t>
            </a:r>
          </a:p>
          <a:p>
            <a:pPr lvl="0" algn="just">
              <a:buClr>
                <a:srgbClr val="AA2B1E"/>
              </a:buClr>
              <a:buFont typeface="Arial" pitchFamily="34" charset="0"/>
              <a:buChar char="•"/>
            </a:pPr>
            <a:r>
              <a:rPr lang="ar-IQ" sz="20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المعنى الحقيقي للكلمة . </a:t>
            </a:r>
          </a:p>
          <a:p>
            <a:pPr lvl="0" algn="just">
              <a:buClr>
                <a:srgbClr val="AA2B1E"/>
              </a:buClr>
              <a:buFont typeface="Arial" pitchFamily="34" charset="0"/>
              <a:buChar char="•"/>
            </a:pPr>
            <a:r>
              <a:rPr lang="ar-IQ" sz="20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مدلولها المجازي . </a:t>
            </a:r>
          </a:p>
          <a:p>
            <a:pPr lvl="0" algn="just">
              <a:buClr>
                <a:srgbClr val="AA2B1E"/>
              </a:buClr>
              <a:buFont typeface="Arial" pitchFamily="34" charset="0"/>
              <a:buChar char="•"/>
            </a:pPr>
            <a:r>
              <a:rPr lang="ar-IQ" sz="20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العلاقة بين المدلول المجازي والمعنى الحقيقي . </a:t>
            </a:r>
          </a:p>
          <a:p>
            <a:pPr lvl="0" algn="just">
              <a:buClr>
                <a:srgbClr val="AA2B1E"/>
              </a:buClr>
              <a:buFont typeface="Arial" pitchFamily="34" charset="0"/>
              <a:buChar char="•"/>
            </a:pPr>
            <a:r>
              <a:rPr lang="ar-IQ" sz="20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القرينة التي تدل على أن الكلمة مجاز في استعمالها وأنه لا يراد بها معناها الحقيقي. </a:t>
            </a:r>
            <a:endParaRPr lang="ar-IQ" sz="2000" dirty="0" smtClean="0">
              <a:solidFill>
                <a:prstClr val="black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25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980728"/>
            <a:ext cx="7200800" cy="489654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/>
                <a:ea typeface="Calibri"/>
                <a:cs typeface="Simplified Arabic"/>
              </a:rPr>
              <a:t>أقسام المجاز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r>
              <a:rPr lang="ar-IQ" dirty="0">
                <a:latin typeface="Calibri"/>
                <a:ea typeface="Calibri"/>
                <a:cs typeface="Simplified Arabic"/>
              </a:rPr>
              <a:t>لغوي /ويسمى مجاز في المفرد . وهو قسمان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cs"/>
              <a:buAutoNum type="arabic1Minus"/>
            </a:pPr>
            <a:r>
              <a:rPr lang="ar-IQ" dirty="0">
                <a:latin typeface="Calibri"/>
                <a:ea typeface="Calibri"/>
                <a:cs typeface="Simplified Arabic"/>
              </a:rPr>
              <a:t>قسم يرجع إلى معنى الكلمة . وهو قسمان : 1. خال عن الفائدة 2. متضمن لها ، وهو قسمان : 1. خال عن المبالغة في التشبيه 2. متضمن للمبالغة (الاستعارة)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cs"/>
              <a:buAutoNum type="arabic1Minus"/>
            </a:pPr>
            <a:r>
              <a:rPr lang="ar-IQ" dirty="0">
                <a:latin typeface="Calibri"/>
                <a:ea typeface="Calibri"/>
                <a:cs typeface="Simplified Arabic"/>
              </a:rPr>
              <a:t>قسم يرجع إلى حكم لها في الكلام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ar-IQ" dirty="0">
                <a:latin typeface="Calibri"/>
                <a:ea typeface="Calibri"/>
                <a:cs typeface="Simplified Arabic"/>
              </a:rPr>
              <a:t>عقلي /ويسمى مجاز في الجملة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/>
                <a:ea typeface="Calibri"/>
                <a:cs typeface="Simplified Arabic"/>
              </a:rPr>
              <a:t>الأقسام عامة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Simplified Arabic"/>
              </a:rPr>
              <a:t>المجاز الرسل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Simplified Arabic"/>
              </a:rPr>
              <a:t>المجاز العقلي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8847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040560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/>
                <a:ea typeface="Calibri"/>
                <a:cs typeface="Simplified Arabic"/>
              </a:rPr>
              <a:t>أولًا : المجاز المرسل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/>
                <a:ea typeface="Calibri"/>
                <a:cs typeface="Simplified Arabic"/>
              </a:rPr>
              <a:t>السكاكي :</a:t>
            </a:r>
            <a:r>
              <a:rPr lang="ar-IQ" dirty="0">
                <a:latin typeface="Calibri"/>
                <a:ea typeface="Calibri"/>
                <a:cs typeface="Simplified Arabic"/>
              </a:rPr>
              <a:t> وغير معناها (الكلمة) أما أن يقدر قائمًا مقام معناها بوساطة المبالغة في التشبيه أو لا يقدر والأول الاستعارة والثاني المجاز المرسل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/>
                <a:ea typeface="Calibri"/>
                <a:cs typeface="Simplified Arabic"/>
              </a:rPr>
              <a:t>القزويني :</a:t>
            </a:r>
            <a:r>
              <a:rPr lang="ar-IQ" dirty="0">
                <a:latin typeface="Calibri"/>
                <a:ea typeface="Calibri"/>
                <a:cs typeface="Simplified Arabic"/>
              </a:rPr>
              <a:t> ما كانت العلاقة بين ما استعمل فيه وما وضع له ملابسة غير التشبيه ، كاليد إذا استعملت في النعمة لأن من شأنها أن تصدر عن الجارحة ومنها تصل إلى المقصود بها ، ويشترط أن يكون في الكلام إشارة إلى المولي لها ، فلا يقال : اتسعت اليد في البلد وإنما يقال كثرت أياديه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0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908720"/>
            <a:ext cx="7200800" cy="511256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/>
                <a:ea typeface="Calibri"/>
                <a:cs typeface="Simplified Arabic"/>
              </a:rPr>
              <a:t>علاقات المجاز المرسل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1. الجزئية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:</a:t>
            </a:r>
            <a:r>
              <a:rPr lang="ar-IQ" dirty="0">
                <a:latin typeface="Calibri"/>
                <a:ea typeface="Calibri"/>
                <a:cs typeface="Simplified Arabic"/>
              </a:rPr>
              <a:t> أن يذكر جزء الشيء ويراد كله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قوله تعالى "فتحرير رقبة مؤمنة" ذكر الرقبة وأراد العبد ، وقول الشاعر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وكم علمته نظم القوافي                  فلما قال قافية هجاني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ذكر القافية وأراد القصيدة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2. الكلية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:</a:t>
            </a:r>
            <a:r>
              <a:rPr lang="ar-IQ" dirty="0">
                <a:latin typeface="Calibri"/>
                <a:ea typeface="Calibri"/>
                <a:cs typeface="Simplified Arabic"/>
              </a:rPr>
              <a:t> أن يذكر الكل ويراد به مدلول جزئه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قوله تعالى "ويجعلون أصابعهم في آذانهم" أطلق الأصابع وأراد الأنامل رؤوس الأصابع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3. السببية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:</a:t>
            </a:r>
            <a:r>
              <a:rPr lang="ar-IQ" dirty="0">
                <a:latin typeface="Calibri"/>
                <a:ea typeface="Calibri"/>
                <a:cs typeface="Simplified Arabic"/>
              </a:rPr>
              <a:t> أن يطلق السبب ويراد به نتيجته ومسببه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قوله تعالى "ما كانوا يستطيعون السمع" أطلق السمع السبب والمراد العمل وقبول ما سمع من القرآن ، وكقول الرصافي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لقيتها ليتني ما كنت ألقاها       تمشي وقد أثقل الاملاق ممشاها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ذكر الاملاق (الفقر) السبب وأراد المرض نتيجته ومسببه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8409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410</Words>
  <Application>Microsoft Office PowerPoint</Application>
  <PresentationFormat>عرض على الشاشة (3:4)‏</PresentationFormat>
  <Paragraphs>50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2_دبوس تثبيت</vt:lpstr>
      <vt:lpstr>  محاضرات أ.م.د. لقاء عادل حسين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محاضرات أ.م.د. لقاء عادل حسين </dc:title>
  <dc:creator>App store mobile</dc:creator>
  <cp:lastModifiedBy>App store mobile</cp:lastModifiedBy>
  <cp:revision>20</cp:revision>
  <dcterms:created xsi:type="dcterms:W3CDTF">2020-07-02T10:55:23Z</dcterms:created>
  <dcterms:modified xsi:type="dcterms:W3CDTF">2020-07-02T15:29:38Z</dcterms:modified>
</cp:coreProperties>
</file>