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5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4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1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8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6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5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70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11/11/1441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89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5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500" b="1" dirty="0" smtClean="0">
                <a:latin typeface="Simplified Arabic" pitchFamily="18" charset="-78"/>
                <a:cs typeface="Simplified Arabic" pitchFamily="18" charset="-78"/>
              </a:rPr>
              <a:t> محاضرات أ.م.د. لقاء عادل حسين </a:t>
            </a:r>
            <a:endParaRPr lang="ar-IQ" sz="35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الكناية</a:t>
            </a:r>
            <a:endParaRPr lang="ar-IQ" sz="40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5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128792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الكناية لغة : </a:t>
            </a: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كنيت بكذا عن كذا إذا تركت التصريح به . </a:t>
            </a: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اصطلاحًا : عبد القاهر الجرجاني :</a:t>
            </a: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 أن يريد المتكلم إثبات معنى من المعاني فلا يذكره باللفظ الموضوع له في اللغة ولكن يجيء إلى معنى هو تاليه وردفه في الوجود فيومئ به إليه ويجعله دليلا عليه . مثل : طويل النجاد (كناية عن الطول)، كثير رماد القدر (كناية عن الكرم) . </a:t>
            </a:r>
          </a:p>
          <a:p>
            <a:pPr marL="0" indent="0" algn="just">
              <a:buNone/>
            </a:pPr>
            <a:endParaRPr lang="ar-IQ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الفرق بين المجاز والكناية : </a:t>
            </a: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 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المجاز ملزوم قرينة معاندة لإرادة الحقيقة وملزوم معاند الشيء معاند لذلك الشيء . 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مبنى الكناية على الانتقال من اللازم إلى الملزوم ، ومبنى المجاز الانتقال من الملزوم إلى اللازم .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أركان الكناية :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المكنى به/دلالة اللفظ الظاهرة التي تقوم دليلا على مراد المتكلم 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المكنى عنه/المعنى اللازم للمكنى به الذي يرمي إليه الناطق بالكناية 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القرينة العقلية التي يفرزها سياق الكلام لترشد إلى المكنى عنه وتمنع إرادة المعنى المكنى به .  </a:t>
            </a:r>
          </a:p>
        </p:txBody>
      </p:sp>
    </p:spTree>
    <p:extLst>
      <p:ext uri="{BB962C8B-B14F-4D97-AF65-F5344CB8AC3E}">
        <p14:creationId xmlns:p14="http://schemas.microsoft.com/office/powerpoint/2010/main" val="33893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08720"/>
            <a:ext cx="7128792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أقسام الكناية :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على أساس طبيعة المكنى عنه : كناية عن صفة ، عن موصوف ، عن نسبة . 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v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في ضوء السياق والوسائط التي توصلنا إلى المكنى عنه : تعريض ، تلويح ، رمز ، إشارة .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أولًا : على أساس طبيعة المكنى عنه 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1. الكناية عن موصوف :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وهي التي يطلب بها نفس الموصوف أي تكون مختصة بالمكنى عنه ، كقوله تعالى «أو من يُنشأ في الحلية وهو في الخصام غير مبين» ، كناية عن موصوف النساء (الحلية) .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وقول الشاعر :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الضاربين بكل أبيض مخدم            والطاعنين مجمع الأضغان 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كناية عن موصوف القلب (مجمع الأضغان)  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2. 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الكناية عن صفة :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وهي التي يطلب بها نفس الصفة أي صفة معنوية كالجود والكرم والشجاعة ، كقوله تعالى «ولا تجعل يدك مغلولة إلى عنقك ولا تبسطها كل البسط» ، كناية عن صفة البخل (يدك مغلولة إلى عنقك) ، وعن صفة الإسراف (تبسطها كل البسط) . 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ar-IQ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658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قول ابن الدمينة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أبِيني أفي يُمنى يديكِ جعلتني            فأفرح أم صيرتني في شمالك؟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كناية عن صفة علو المنزلة (يمنى يديك) ، وصفة هوان المنزلة (شمالك).</a:t>
            </a: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3. كناية عن نسبة :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إثبات أمر لأمر أو نفيه عنه ، أو تخصيص الصفة بالموصوف . مثل قول زياد الأعجم : </a:t>
            </a:r>
          </a:p>
          <a:p>
            <a:pPr marL="0" indent="0" algn="just">
              <a:buNone/>
            </a:pPr>
            <a:r>
              <a:rPr lang="ar-IQ" dirty="0"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ن السماحة والمروءة والندى      في قُبة ضربت على ابن الحشرج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فجمع صفات السماحة والمروءة والندى في قبة ونسبها إلى القبة فاتصف بها الممدوح (ابن الحشرج) عن طريق نسبتها إلى القبة .  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وقول الشنفرى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يبيت بمنجاةٍ عن اللوم بيتها   إذا ما بيوت بالملامة حلت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كنى عن نجاة بيت المرأة من الملامة والمراد المرأة نفسها فكانت على سبيل الكناية .   </a:t>
            </a:r>
            <a:endParaRPr lang="ar-IQ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40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08720"/>
            <a:ext cx="7200800" cy="49685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ثانيًا : الكناية في ضوء السياق الذي يفهم منها والوسائط التي توصل القارئ إليها : </a:t>
            </a: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1. التعريض : 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لغة/هو خلاف التصريح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اصطلاحًا/هو اللفظ الدال على الشيء من طريق المفهوم لا بالوضع الحقيقي ولا المجازي ، وسمي كذلك لأن المعنى فيه يفهم من عرضه أي من جانبه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كقول امرأة لقيس بن عبادة «أشكو إليك قلة الفأر في بيتي» فهنا عرضت عن حاجتها بقلة الفأر . </a:t>
            </a: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2. التلويح :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لغة/أن تشير إلى غيرك من بعد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اصطلاحًا/الكناية التي بينها وبين المكنى عنه مسافة متباعدة لكثرة الوسائط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مثل : كثير الرماد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فالمكنى عنه (الكرم) توصل القارئ إليه بخمس وسائط هي : (إعداد ما يطبخ به ، إيقاد النار ، الطبخ ، دعوة الضيوف ، ترك الرماد الكثير) .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قول الشاعر : وما يكُ في من عيبٍ فإنني      جبان الكلب مهزول الفصيل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كنى عن كرم الممدوح بأنه جبان الكلب ، مهزول الفصيل ، فهي جملة وسائط للوصول إلى الكرم من أن كلبه جبان من كثرة الضيوف ، وفصيله (ابن الناقة) ضعيف هزيل من قلة الرضاعة من أمه لغياب أمه من كثرة الذبح لولائم الضيوف . </a:t>
            </a:r>
          </a:p>
        </p:txBody>
      </p:sp>
    </p:spTree>
    <p:extLst>
      <p:ext uri="{BB962C8B-B14F-4D97-AF65-F5344CB8AC3E}">
        <p14:creationId xmlns:p14="http://schemas.microsoft.com/office/powerpoint/2010/main" val="9643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08720"/>
            <a:ext cx="6984776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3. الرمز :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لغة/أن تشير إلى قريب منك خفية بشفة أو حاجب .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اصطلاحًا/كناية قلت وسائطها إلى المكنى عنه مع خفاء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مثل : فلان عريض القفا ، كناية عن بلادته وبلاهته توصل إليه بواسطة عرض قفاه ، ومثل قول الشاعر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عقلت لها من زوجها عدد الحصى    مع الصبح أو مع جنح كل أصيلٍ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رمز للهم الذي يدعوها إلى عد الحصى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4.</a:t>
            </a: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 الإيماء والإشارة :</a:t>
            </a: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 لغة/أن تشير إلى قريب منك إشارة واضحة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اصطلاحًا/هو الذي قلت وسائطه مع وضوح اللزوم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كقول أبو تمام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أبين فما يزرن سوى كريمٍ    وحسبك أن يزرن أبا سعيدٍ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أراد أن (أبا سعيد كريم) غير خاف على السامع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قول البحتري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أو ما رأيت المجد ألقى رحله       في آل طلحة ثم لم يتحول؟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أفاد أن آل طلحة أماجد وهو أمر ظاهر . </a:t>
            </a:r>
          </a:p>
        </p:txBody>
      </p:sp>
    </p:spTree>
    <p:extLst>
      <p:ext uri="{BB962C8B-B14F-4D97-AF65-F5344CB8AC3E}">
        <p14:creationId xmlns:p14="http://schemas.microsoft.com/office/powerpoint/2010/main" val="39463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72008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ميادين الكناية :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* يعبر عن الصعب بالسهل ، والتبسط بالإيجاز . </a:t>
            </a:r>
          </a:p>
          <a:p>
            <a:pPr marL="0" indent="0" algn="just">
              <a:buNone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* يؤتى بها للتعمية والألغاز . </a:t>
            </a:r>
          </a:p>
          <a:p>
            <a:pPr marL="0" indent="0" algn="just">
              <a:buNone/>
            </a:pPr>
            <a:endParaRPr lang="ar-IQ" b="1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بلاغة الكناية : </a:t>
            </a:r>
          </a:p>
          <a:p>
            <a:pPr algn="just">
              <a:buFont typeface="Arial" pitchFamily="34" charset="0"/>
              <a:buChar char="•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الغرض منها المبالغة .</a:t>
            </a:r>
          </a:p>
          <a:p>
            <a:pPr algn="just">
              <a:buFont typeface="Arial" pitchFamily="34" charset="0"/>
              <a:buChar char="•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استحضار الصور الذهنية للمتلقي تباعًا كأنها ومضات تتكثف وتتراكم لتشكل معنى يطمئن إليه العقل ويتأثر بها القلب . </a:t>
            </a:r>
          </a:p>
          <a:p>
            <a:pPr algn="just">
              <a:buFont typeface="Arial" pitchFamily="34" charset="0"/>
              <a:buChar char="•"/>
            </a:pPr>
            <a:r>
              <a:rPr lang="ar-IQ" dirty="0" smtClean="0">
                <a:latin typeface="Simplified Arabic" pitchFamily="18" charset="-78"/>
                <a:cs typeface="Simplified Arabic" pitchFamily="18" charset="-78"/>
              </a:rPr>
              <a:t>تقدم الحقيقة مشفوعة بالأدلة والمعقول متلبسًا ثوب المحسوس .    </a:t>
            </a:r>
          </a:p>
          <a:p>
            <a:pPr marL="0" indent="0" algn="just">
              <a:buNone/>
            </a:pPr>
            <a:endParaRPr lang="ar-IQ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8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796</Words>
  <Application>Microsoft Office PowerPoint</Application>
  <PresentationFormat>عرض على الشاشة (3:4)‏</PresentationFormat>
  <Paragraphs>62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2_دبوس تثبيت</vt:lpstr>
      <vt:lpstr>  محاضرات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محاضرات أ.م.د. لقاء عادل حسين </dc:title>
  <dc:creator>App store mobile</dc:creator>
  <cp:lastModifiedBy>App store mobile</cp:lastModifiedBy>
  <cp:revision>23</cp:revision>
  <dcterms:created xsi:type="dcterms:W3CDTF">2020-07-01T12:35:25Z</dcterms:created>
  <dcterms:modified xsi:type="dcterms:W3CDTF">2020-07-01T15:40:36Z</dcterms:modified>
</cp:coreProperties>
</file>