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97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97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71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1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9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7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9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51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90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9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A222234-23F3-40A5-8B03-13C5A5F6FD3E}" type="datetimeFigureOut">
              <a:rPr lang="ar-IQ" smtClean="0">
                <a:solidFill>
                  <a:srgbClr val="465E9C"/>
                </a:solidFill>
              </a:rPr>
              <a:pPr/>
              <a:t>12/11/1441</a:t>
            </a:fld>
            <a:endParaRPr lang="ar-IQ">
              <a:solidFill>
                <a:srgbClr val="465E9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ar-IQ">
              <a:solidFill>
                <a:srgbClr val="465E9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DE233B-C8B6-4A8F-93B5-6508F3EF3959}" type="slidenum">
              <a:rPr lang="ar-IQ" smtClean="0">
                <a:solidFill>
                  <a:srgbClr val="465E9C"/>
                </a:solidFill>
              </a:rPr>
              <a:pPr/>
              <a:t>‹#›</a:t>
            </a:fld>
            <a:endParaRPr lang="ar-IQ">
              <a:solidFill>
                <a:srgbClr val="465E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0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3500" b="1" dirty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3500" b="1" dirty="0" smtClean="0">
                <a:latin typeface="Simplified Arabic" pitchFamily="18" charset="-78"/>
                <a:cs typeface="Simplified Arabic" pitchFamily="18" charset="-78"/>
              </a:rPr>
              <a:t> محاضرات أ.م.د. لقاء عادل حسين </a:t>
            </a:r>
            <a:endParaRPr lang="ar-IQ" sz="35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40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الحقيقة والمجاز (2)</a:t>
            </a:r>
          </a:p>
        </p:txBody>
      </p:sp>
    </p:spTree>
    <p:extLst>
      <p:ext uri="{BB962C8B-B14F-4D97-AF65-F5344CB8AC3E}">
        <p14:creationId xmlns:p14="http://schemas.microsoft.com/office/powerpoint/2010/main" val="32195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980728"/>
            <a:ext cx="7056784" cy="5040560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4. المسببة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أن يذكر المسبب والنتيجة ويراد السبب الذي كان علة ذلك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"وينزل لكم من السماء رزقًا" ، ذكر النتيجة الرزق وأراد السبب المطر الذي يسبب الرزق من زرع ومن يعتاش على هذا الزرع من الأنعام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5. اعتبار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ما كان في الماضي وما سبق من الزمان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"وآتوا اليتامى أموالهم"  ، أي الذين كانوا يتامى ثم بلغوا السن الذي ينفي عنهم اليتم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6</a:t>
            </a:r>
            <a:r>
              <a:rPr lang="ar-IQ" b="1" dirty="0" smtClean="0">
                <a:latin typeface="Calibri"/>
                <a:ea typeface="Calibri"/>
                <a:cs typeface="Simplified Arabic"/>
              </a:rPr>
              <a:t>. اعتبار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ما سيكون في المستقبل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"إني أراني أعصر خمرا" أي عنبًا يؤول إلى خمر في المستقبل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1286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80728"/>
            <a:ext cx="6984776" cy="504056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7. المكانية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والمحلية :</a:t>
            </a:r>
            <a:r>
              <a:rPr lang="ar-IQ" dirty="0">
                <a:latin typeface="Calibri"/>
                <a:ea typeface="Calibri"/>
                <a:cs typeface="Simplified Arabic"/>
              </a:rPr>
              <a:t> أن يذكر مكان الشيء ومحل الكائن فيه ويراد الكائن والشيء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"فليدع ناديه" ذكر النادي وأراد المقيمين والجالسين فيه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8. الحالية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أن يذكر ما يحل في المكان ويستقر بمحل ويراد المحل والمكان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"وأما الذين ابيضت وجوههم ففي رحمة الله هم فيها خالدون" ذكر الرحة وأراد الجنة مكان الرحمة ومحلها في الآخرة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9. سمية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الشيء باسم آلته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 "واجعل لي لسان صدقٍ في الآخرين" ذكر اللسان الآلة وأراد الذكر الحسن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4821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80728"/>
            <a:ext cx="7056784" cy="489654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10 . تسمية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الشيء باسم ضده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"فبشرهم بعذاب أليم" أطلق البشارة التي هي للخبر السار على العذاب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11. الملزومية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اطلاق اسم الملزوم على اللازم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"أم أنزلنا عليهم سلطانًا فهو يتكلم بما كانوا به يُشركون" أطلق الكلام الملزوم على الدلالة اللازم لأن الدلالة من لوازم الكلام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12. الخصوص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اطلاق اسم الخاص وأراد العام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"هم العدو فاحذرهم" أطلق عدو خاص وأراد العام الأعداء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latin typeface="Calibri"/>
                <a:ea typeface="Calibri"/>
                <a:cs typeface="Simplified Arabic"/>
              </a:rPr>
              <a:t>13.</a:t>
            </a:r>
            <a:r>
              <a:rPr lang="ar-IQ" b="1" dirty="0" smtClean="0">
                <a:latin typeface="Calibri"/>
                <a:ea typeface="Calibri"/>
                <a:cs typeface="Simplified Arabic"/>
              </a:rPr>
              <a:t>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العموم :</a:t>
            </a:r>
            <a:r>
              <a:rPr lang="ar-IQ" dirty="0">
                <a:latin typeface="Calibri"/>
                <a:ea typeface="Calibri"/>
                <a:cs typeface="Simplified Arabic"/>
              </a:rPr>
              <a:t> اطلاق اسم العام وأراد الخاص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قوله تعالى "الذين قال لهم الناس" أطلق الناس العموم وأراد الخصوص  شخص واحد هو نعيم بن مسعود الاشجعي . 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96364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052736"/>
            <a:ext cx="7056784" cy="496855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المجاز العقلي :</a:t>
            </a:r>
            <a:r>
              <a:rPr lang="ar-IQ" dirty="0">
                <a:latin typeface="Calibri"/>
                <a:ea typeface="Calibri"/>
                <a:cs typeface="Simplified Arabic"/>
              </a:rPr>
              <a:t> وصف الجملة من الكلام من طريق المعقول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أركانه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القرينة الدالة على أن الجملة مجاز . وقد تكون لفظية أو غير لفظية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latin typeface="Calibri"/>
                <a:ea typeface="Calibri"/>
                <a:cs typeface="Simplified Arabic"/>
              </a:rPr>
              <a:t>العلاقة التي تسوغ ذلك المجاز في العقل والذوق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علاقاته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1. المفعولية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فيما بني للفاعل وأسند إلى المفعول به الحقيقي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: قوله تعالى "عيشة راضية" فراضية مبني للفاعل والأصل مرضية ، وكقوله تعالى "ماء دافق" دافق مبني للفاعل والأصل مدفوق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2. الفاعلية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ما بني للمفعول وأسند للفاعل الحقيقي . </a:t>
            </a:r>
            <a:endParaRPr lang="ar-IQ" sz="1200" dirty="0" smtClean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latin typeface="Calibri"/>
                <a:ea typeface="Calibri"/>
                <a:cs typeface="Simplified Arabic"/>
              </a:rPr>
              <a:t>مثل </a:t>
            </a:r>
            <a:r>
              <a:rPr lang="ar-IQ" dirty="0">
                <a:latin typeface="Calibri"/>
                <a:ea typeface="Calibri"/>
                <a:cs typeface="Simplified Arabic"/>
              </a:rPr>
              <a:t>: سيل مفعم ، أي فاعم فالسيل هو الفاعل الذي يفعم ويملأ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1449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908720"/>
            <a:ext cx="6912768" cy="5112568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3. المصدرية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ما بني للفاعل وأسند إلى المصدر مجازًا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: قول أبو فراس الحمداني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سيذكرني قومي إذا جد جدهم      وفي الليلة الظلماء يفتقد البدر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أسند (جد) إلى المصدر (الجد) وهو ليس فاعل له بل فاعله الجاد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4. الزمانية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ما بني للفاعل وأسند إلى الزمان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: نهاره صائم وليله قائم ، فالفاعل الصائم والقائم وليس الليل والنهار (الزمان) . وكقول الشاعر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لقد لمتنا يا أم غيلان في السرى      ونمت وما ليل المطي بنائمِ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فجعل (الليل) زمان النوم نائمًا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5. المكانية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ما بني للفاعل وأسند للمكان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: قوله تعالى "وجعلنا الأنهار تجري من تحتهم" فالأنهار مكان جري الماء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98584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80728"/>
            <a:ext cx="7128792" cy="5040560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6. السببية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:</a:t>
            </a:r>
            <a:r>
              <a:rPr lang="ar-IQ" dirty="0">
                <a:latin typeface="Calibri"/>
                <a:ea typeface="Calibri"/>
                <a:cs typeface="Simplified Arabic"/>
              </a:rPr>
              <a:t> ما بني للفاعل وأسند للسبب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مثل : قول الشاعر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إني لمن معشر أفنى أوائلهم      قيلُ الكماة ألا أين المحامونا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فجعل الفناء </a:t>
            </a:r>
            <a:r>
              <a:rPr lang="ar-IQ" dirty="0" err="1">
                <a:latin typeface="Calibri"/>
                <a:ea typeface="Calibri"/>
                <a:cs typeface="Simplified Arabic"/>
              </a:rPr>
              <a:t>لل</a:t>
            </a:r>
            <a:r>
              <a:rPr lang="ar-IQ" dirty="0">
                <a:latin typeface="Calibri"/>
                <a:ea typeface="Calibri"/>
                <a:cs typeface="Simplified Arabic"/>
              </a:rPr>
              <a:t>ـ (قيل) والفناء للشجعان في الحرب ، لأن القيل سبب في دفع الكماة للمقاتلة والنزال بلا تردد ومن ثم الفناء .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>
                <a:latin typeface="Calibri"/>
                <a:ea typeface="Calibri"/>
                <a:cs typeface="Simplified Arabic"/>
              </a:rPr>
              <a:t>أقسام المجاز العقلي باعتبار طرفيه (المسند والمسند إليه)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1. مجاز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عقلي طرفاه حقيقيان/</a:t>
            </a:r>
            <a:r>
              <a:rPr lang="ar-IQ" dirty="0">
                <a:latin typeface="Calibri"/>
                <a:ea typeface="Calibri"/>
                <a:cs typeface="Simplified Arabic"/>
              </a:rPr>
              <a:t> كقول الشاعر :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وشيب أيام الفراق مفارقي      وأنشزن نفسي فوق حيث تكون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فالطرفان (الشيب وأيام الفراق) حقيقيان لكنهما مجاز عقلي فأيام الفراق لا تشيب ولكنه تعبير مجازي .  </a:t>
            </a:r>
            <a:endParaRPr lang="en-US" sz="1200" b="1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2. مجاز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عقلي طرفاه مجازيان/</a:t>
            </a:r>
            <a:r>
              <a:rPr lang="ar-IQ" dirty="0">
                <a:latin typeface="Calibri"/>
                <a:ea typeface="Calibri"/>
                <a:cs typeface="Simplified Arabic"/>
              </a:rPr>
              <a:t> مثل : أحيا الأرض شباب الزمان . فـ (أحيا الأرض) مجاز فالأرض لا تحيى ولا تموت و(شباب الزمان) أيضًا مجازي لأن الزمان لا يشيب فالطرفان مجازيان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8368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908720"/>
            <a:ext cx="7056784" cy="5112568"/>
          </a:xfrm>
        </p:spPr>
        <p:txBody>
          <a:bodyPr/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3. ما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كان المسند مجاز والمسند إليه حقيقة/</a:t>
            </a:r>
            <a:r>
              <a:rPr lang="ar-IQ" dirty="0">
                <a:latin typeface="Calibri"/>
                <a:ea typeface="Calibri"/>
                <a:cs typeface="Simplified Arabic"/>
              </a:rPr>
              <a:t> مثل : أحيتني رؤيتك ، فأحيتني مجاز فالرؤية لا تحيي ولا تميت والرؤية حقيقة  ، وقول أبو الطيب :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وتحيي له المال الصوارم والقنا      ويقتل ما تحيي التبسم والجدا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>
                <a:latin typeface="Calibri"/>
                <a:ea typeface="Calibri"/>
                <a:cs typeface="Simplified Arabic"/>
              </a:rPr>
              <a:t>فجعل الإحياء للمال الوافر والقتل لقلته ، فالمسند الحياة للمال مجاز ووفرة المال (المال الصوارم) حقيقة .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b="1" dirty="0" smtClean="0">
                <a:latin typeface="Calibri"/>
                <a:ea typeface="Calibri"/>
                <a:cs typeface="Simplified Arabic"/>
              </a:rPr>
              <a:t>4. ما </a:t>
            </a:r>
            <a:r>
              <a:rPr lang="ar-IQ" b="1" dirty="0">
                <a:latin typeface="Calibri"/>
                <a:ea typeface="Calibri"/>
                <a:cs typeface="Simplified Arabic"/>
              </a:rPr>
              <a:t>كان المسند حقيقة والمسند إليه مجاز/ </a:t>
            </a:r>
            <a:r>
              <a:rPr lang="ar-IQ" dirty="0">
                <a:latin typeface="Calibri"/>
                <a:ea typeface="Calibri"/>
                <a:cs typeface="Simplified Arabic"/>
              </a:rPr>
              <a:t>مثل : أنبت البقل شباب الزمان ، فأنبت البقل حقيقة وشباب الزمان مجاز . 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dirty="0" smtClean="0">
                <a:latin typeface="Calibri"/>
                <a:ea typeface="Calibri"/>
                <a:cs typeface="Simplified Arabic"/>
              </a:rPr>
              <a:t> </a:t>
            </a:r>
            <a:endParaRPr lang="en-US" sz="12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99106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دبوس تثبيت">
  <a:themeElements>
    <a:clrScheme name="دبوس تثبيت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دبوس تثبيت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بوس تثبي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772</Words>
  <Application>Microsoft Office PowerPoint</Application>
  <PresentationFormat>عرض على الشاشة (3:4)‏</PresentationFormat>
  <Paragraphs>55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2_دبوس تثبيت</vt:lpstr>
      <vt:lpstr>  محاضرات أ.م.د. لقاء عادل حسين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محاضرات أ.م.د. لقاء عادل حسين </dc:title>
  <dc:creator>App store mobile</dc:creator>
  <cp:lastModifiedBy>App store mobile</cp:lastModifiedBy>
  <cp:revision>5</cp:revision>
  <dcterms:created xsi:type="dcterms:W3CDTF">2020-07-02T15:28:35Z</dcterms:created>
  <dcterms:modified xsi:type="dcterms:W3CDTF">2020-07-02T18:10:41Z</dcterms:modified>
</cp:coreProperties>
</file>