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DCB9249-2168-4465-8B11-31152049651D}" type="datetimeFigureOut">
              <a:rPr lang="ar-IQ" smtClean="0"/>
              <a:t>12/11/1441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DB723E-B768-4662-9E71-6F5DC23156E6}" type="slidenum">
              <a:rPr lang="ar-IQ" smtClean="0"/>
              <a:t>‹#›</a:t>
            </a:fld>
            <a:endParaRPr lang="ar-IQ"/>
          </a:p>
        </p:txBody>
      </p:sp>
    </p:spTree>
    <p:extLst>
      <p:ext uri="{BB962C8B-B14F-4D97-AF65-F5344CB8AC3E}">
        <p14:creationId xmlns:p14="http://schemas.microsoft.com/office/powerpoint/2010/main" val="221614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CB9249-2168-4465-8B11-31152049651D}" type="datetimeFigureOut">
              <a:rPr lang="ar-IQ" smtClean="0"/>
              <a:t>12/11/1441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DB723E-B768-4662-9E71-6F5DC23156E6}" type="slidenum">
              <a:rPr lang="ar-IQ" smtClean="0"/>
              <a:t>‹#›</a:t>
            </a:fld>
            <a:endParaRPr lang="ar-IQ"/>
          </a:p>
        </p:txBody>
      </p:sp>
    </p:spTree>
    <p:extLst>
      <p:ext uri="{BB962C8B-B14F-4D97-AF65-F5344CB8AC3E}">
        <p14:creationId xmlns:p14="http://schemas.microsoft.com/office/powerpoint/2010/main" val="2049908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CB9249-2168-4465-8B11-31152049651D}" type="datetimeFigureOut">
              <a:rPr lang="ar-IQ" smtClean="0"/>
              <a:t>12/11/1441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DB723E-B768-4662-9E71-6F5DC23156E6}" type="slidenum">
              <a:rPr lang="ar-IQ" smtClean="0"/>
              <a:t>‹#›</a:t>
            </a:fld>
            <a:endParaRPr lang="ar-IQ"/>
          </a:p>
        </p:txBody>
      </p:sp>
    </p:spTree>
    <p:extLst>
      <p:ext uri="{BB962C8B-B14F-4D97-AF65-F5344CB8AC3E}">
        <p14:creationId xmlns:p14="http://schemas.microsoft.com/office/powerpoint/2010/main" val="2455991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5" name="Footer Placeholder 4"/>
          <p:cNvSpPr>
            <a:spLocks noGrp="1"/>
          </p:cNvSpPr>
          <p:nvPr>
            <p:ph type="ftr" sz="quarter" idx="11"/>
          </p:nvPr>
        </p:nvSpPr>
        <p:spPr>
          <a:xfrm>
            <a:off x="1174044" y="5357592"/>
            <a:ext cx="5034845" cy="365125"/>
          </a:xfrm>
        </p:spPr>
        <p:txBody>
          <a:bodyPr/>
          <a:lstStyle/>
          <a:p>
            <a:endParaRPr lang="ar-IQ">
              <a:solidFill>
                <a:srgbClr val="465E9C"/>
              </a:solidFill>
            </a:endParaRP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132088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075885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2295536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6" name="Footer Placeholder 5"/>
          <p:cNvSpPr>
            <a:spLocks noGrp="1"/>
          </p:cNvSpPr>
          <p:nvPr>
            <p:ph type="ftr" sz="quarter" idx="11"/>
          </p:nvPr>
        </p:nvSpPr>
        <p:spPr/>
        <p:txBody>
          <a:bodyPr/>
          <a:lstStyle/>
          <a:p>
            <a:endParaRPr lang="ar-IQ">
              <a:solidFill>
                <a:srgbClr val="465E9C"/>
              </a:solidFill>
            </a:endParaRPr>
          </a:p>
        </p:txBody>
      </p:sp>
      <p:sp>
        <p:nvSpPr>
          <p:cNvPr id="7" name="Slide Number Placeholder 6"/>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1910659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8" name="Footer Placeholder 7"/>
          <p:cNvSpPr>
            <a:spLocks noGrp="1"/>
          </p:cNvSpPr>
          <p:nvPr>
            <p:ph type="ftr" sz="quarter" idx="11"/>
          </p:nvPr>
        </p:nvSpPr>
        <p:spPr/>
        <p:txBody>
          <a:bodyPr/>
          <a:lstStyle/>
          <a:p>
            <a:endParaRPr lang="ar-IQ">
              <a:solidFill>
                <a:srgbClr val="465E9C"/>
              </a:solidFill>
            </a:endParaRPr>
          </a:p>
        </p:txBody>
      </p:sp>
      <p:sp>
        <p:nvSpPr>
          <p:cNvPr id="9" name="Slide Number Placeholder 8"/>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245496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4" name="Footer Placeholder 3"/>
          <p:cNvSpPr>
            <a:spLocks noGrp="1"/>
          </p:cNvSpPr>
          <p:nvPr>
            <p:ph type="ftr" sz="quarter" idx="11"/>
          </p:nvPr>
        </p:nvSpPr>
        <p:spPr/>
        <p:txBody>
          <a:bodyPr/>
          <a:lstStyle/>
          <a:p>
            <a:endParaRPr lang="ar-IQ">
              <a:solidFill>
                <a:srgbClr val="465E9C"/>
              </a:solidFill>
            </a:endParaRPr>
          </a:p>
        </p:txBody>
      </p:sp>
      <p:sp>
        <p:nvSpPr>
          <p:cNvPr id="5" name="Slide Number Placeholder 4"/>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028711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3" name="Footer Placeholder 2"/>
          <p:cNvSpPr>
            <a:spLocks noGrp="1"/>
          </p:cNvSpPr>
          <p:nvPr>
            <p:ph type="ftr" sz="quarter" idx="11"/>
          </p:nvPr>
        </p:nvSpPr>
        <p:spPr/>
        <p:txBody>
          <a:bodyPr/>
          <a:lstStyle/>
          <a:p>
            <a:endParaRPr lang="ar-IQ">
              <a:solidFill>
                <a:srgbClr val="465E9C"/>
              </a:solidFill>
            </a:endParaRPr>
          </a:p>
        </p:txBody>
      </p:sp>
      <p:sp>
        <p:nvSpPr>
          <p:cNvPr id="4" name="Slide Number Placeholder 3"/>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643661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6" name="Footer Placeholder 5"/>
          <p:cNvSpPr>
            <a:spLocks noGrp="1"/>
          </p:cNvSpPr>
          <p:nvPr>
            <p:ph type="ftr" sz="quarter" idx="11"/>
          </p:nvPr>
        </p:nvSpPr>
        <p:spPr>
          <a:xfrm rot="-60000">
            <a:off x="914554" y="5829261"/>
            <a:ext cx="3522607" cy="365125"/>
          </a:xfrm>
        </p:spPr>
        <p:txBody>
          <a:bodyPr/>
          <a:lstStyle/>
          <a:p>
            <a:endParaRPr lang="ar-IQ">
              <a:solidFill>
                <a:srgbClr val="465E9C"/>
              </a:solidFill>
            </a:endParaRPr>
          </a:p>
        </p:txBody>
      </p:sp>
      <p:sp>
        <p:nvSpPr>
          <p:cNvPr id="7" name="Slide Number Placeholder 6"/>
          <p:cNvSpPr>
            <a:spLocks noGrp="1"/>
          </p:cNvSpPr>
          <p:nvPr>
            <p:ph type="sldNum" sz="quarter" idx="12"/>
          </p:nvPr>
        </p:nvSpPr>
        <p:spPr>
          <a:xfrm rot="60000">
            <a:off x="7557313" y="5896961"/>
            <a:ext cx="554023" cy="365125"/>
          </a:xfrm>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418663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CB9249-2168-4465-8B11-31152049651D}" type="datetimeFigureOut">
              <a:rPr lang="ar-IQ" smtClean="0"/>
              <a:t>12/11/1441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DB723E-B768-4662-9E71-6F5DC23156E6}" type="slidenum">
              <a:rPr lang="ar-IQ" smtClean="0"/>
              <a:t>‹#›</a:t>
            </a:fld>
            <a:endParaRPr lang="ar-IQ"/>
          </a:p>
        </p:txBody>
      </p:sp>
    </p:spTree>
    <p:extLst>
      <p:ext uri="{BB962C8B-B14F-4D97-AF65-F5344CB8AC3E}">
        <p14:creationId xmlns:p14="http://schemas.microsoft.com/office/powerpoint/2010/main" val="15016159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6" name="Footer Placeholder 5"/>
          <p:cNvSpPr>
            <a:spLocks noGrp="1"/>
          </p:cNvSpPr>
          <p:nvPr>
            <p:ph type="ftr" sz="quarter" idx="11"/>
          </p:nvPr>
        </p:nvSpPr>
        <p:spPr>
          <a:xfrm rot="-60000">
            <a:off x="914569" y="5831037"/>
            <a:ext cx="3319043" cy="365125"/>
          </a:xfrm>
        </p:spPr>
        <p:txBody>
          <a:bodyPr/>
          <a:lstStyle/>
          <a:p>
            <a:endParaRPr lang="ar-IQ">
              <a:solidFill>
                <a:srgbClr val="465E9C"/>
              </a:solidFill>
            </a:endParaRPr>
          </a:p>
        </p:txBody>
      </p:sp>
      <p:sp>
        <p:nvSpPr>
          <p:cNvPr id="7" name="Slide Number Placeholder 6"/>
          <p:cNvSpPr>
            <a:spLocks noGrp="1"/>
          </p:cNvSpPr>
          <p:nvPr>
            <p:ph type="sldNum" sz="quarter" idx="12"/>
          </p:nvPr>
        </p:nvSpPr>
        <p:spPr>
          <a:xfrm rot="60000">
            <a:off x="7562089" y="5900026"/>
            <a:ext cx="554023" cy="365125"/>
          </a:xfrm>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2469333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42437451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2720675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DCB9249-2168-4465-8B11-31152049651D}" type="datetimeFigureOut">
              <a:rPr lang="ar-IQ" smtClean="0"/>
              <a:t>12/11/1441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DB723E-B768-4662-9E71-6F5DC23156E6}" type="slidenum">
              <a:rPr lang="ar-IQ" smtClean="0"/>
              <a:t>‹#›</a:t>
            </a:fld>
            <a:endParaRPr lang="ar-IQ"/>
          </a:p>
        </p:txBody>
      </p:sp>
    </p:spTree>
    <p:extLst>
      <p:ext uri="{BB962C8B-B14F-4D97-AF65-F5344CB8AC3E}">
        <p14:creationId xmlns:p14="http://schemas.microsoft.com/office/powerpoint/2010/main" val="3198984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DCB9249-2168-4465-8B11-31152049651D}" type="datetimeFigureOut">
              <a:rPr lang="ar-IQ" smtClean="0"/>
              <a:t>12/11/1441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DB723E-B768-4662-9E71-6F5DC23156E6}" type="slidenum">
              <a:rPr lang="ar-IQ" smtClean="0"/>
              <a:t>‹#›</a:t>
            </a:fld>
            <a:endParaRPr lang="ar-IQ"/>
          </a:p>
        </p:txBody>
      </p:sp>
    </p:spTree>
    <p:extLst>
      <p:ext uri="{BB962C8B-B14F-4D97-AF65-F5344CB8AC3E}">
        <p14:creationId xmlns:p14="http://schemas.microsoft.com/office/powerpoint/2010/main" val="128362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DCB9249-2168-4465-8B11-31152049651D}" type="datetimeFigureOut">
              <a:rPr lang="ar-IQ" smtClean="0"/>
              <a:t>12/11/1441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FDB723E-B768-4662-9E71-6F5DC23156E6}" type="slidenum">
              <a:rPr lang="ar-IQ" smtClean="0"/>
              <a:t>‹#›</a:t>
            </a:fld>
            <a:endParaRPr lang="ar-IQ"/>
          </a:p>
        </p:txBody>
      </p:sp>
    </p:spTree>
    <p:extLst>
      <p:ext uri="{BB962C8B-B14F-4D97-AF65-F5344CB8AC3E}">
        <p14:creationId xmlns:p14="http://schemas.microsoft.com/office/powerpoint/2010/main" val="246098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DCB9249-2168-4465-8B11-31152049651D}" type="datetimeFigureOut">
              <a:rPr lang="ar-IQ" smtClean="0"/>
              <a:t>12/11/1441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FDB723E-B768-4662-9E71-6F5DC23156E6}" type="slidenum">
              <a:rPr lang="ar-IQ" smtClean="0"/>
              <a:t>‹#›</a:t>
            </a:fld>
            <a:endParaRPr lang="ar-IQ"/>
          </a:p>
        </p:txBody>
      </p:sp>
    </p:spTree>
    <p:extLst>
      <p:ext uri="{BB962C8B-B14F-4D97-AF65-F5344CB8AC3E}">
        <p14:creationId xmlns:p14="http://schemas.microsoft.com/office/powerpoint/2010/main" val="953894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DCB9249-2168-4465-8B11-31152049651D}" type="datetimeFigureOut">
              <a:rPr lang="ar-IQ" smtClean="0"/>
              <a:t>12/11/1441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FDB723E-B768-4662-9E71-6F5DC23156E6}" type="slidenum">
              <a:rPr lang="ar-IQ" smtClean="0"/>
              <a:t>‹#›</a:t>
            </a:fld>
            <a:endParaRPr lang="ar-IQ"/>
          </a:p>
        </p:txBody>
      </p:sp>
    </p:spTree>
    <p:extLst>
      <p:ext uri="{BB962C8B-B14F-4D97-AF65-F5344CB8AC3E}">
        <p14:creationId xmlns:p14="http://schemas.microsoft.com/office/powerpoint/2010/main" val="65886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CB9249-2168-4465-8B11-31152049651D}" type="datetimeFigureOut">
              <a:rPr lang="ar-IQ" smtClean="0"/>
              <a:t>12/11/1441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DB723E-B768-4662-9E71-6F5DC23156E6}" type="slidenum">
              <a:rPr lang="ar-IQ" smtClean="0"/>
              <a:t>‹#›</a:t>
            </a:fld>
            <a:endParaRPr lang="ar-IQ"/>
          </a:p>
        </p:txBody>
      </p:sp>
    </p:spTree>
    <p:extLst>
      <p:ext uri="{BB962C8B-B14F-4D97-AF65-F5344CB8AC3E}">
        <p14:creationId xmlns:p14="http://schemas.microsoft.com/office/powerpoint/2010/main" val="225219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CB9249-2168-4465-8B11-31152049651D}" type="datetimeFigureOut">
              <a:rPr lang="ar-IQ" smtClean="0"/>
              <a:t>12/11/1441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DB723E-B768-4662-9E71-6F5DC23156E6}" type="slidenum">
              <a:rPr lang="ar-IQ" smtClean="0"/>
              <a:t>‹#›</a:t>
            </a:fld>
            <a:endParaRPr lang="ar-IQ"/>
          </a:p>
        </p:txBody>
      </p:sp>
    </p:spTree>
    <p:extLst>
      <p:ext uri="{BB962C8B-B14F-4D97-AF65-F5344CB8AC3E}">
        <p14:creationId xmlns:p14="http://schemas.microsoft.com/office/powerpoint/2010/main" val="3386107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CB9249-2168-4465-8B11-31152049651D}" type="datetimeFigureOut">
              <a:rPr lang="ar-IQ" smtClean="0"/>
              <a:t>12/11/1441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FDB723E-B768-4662-9E71-6F5DC23156E6}" type="slidenum">
              <a:rPr lang="ar-IQ" smtClean="0"/>
              <a:t>‹#›</a:t>
            </a:fld>
            <a:endParaRPr lang="ar-IQ"/>
          </a:p>
        </p:txBody>
      </p:sp>
    </p:spTree>
    <p:extLst>
      <p:ext uri="{BB962C8B-B14F-4D97-AF65-F5344CB8AC3E}">
        <p14:creationId xmlns:p14="http://schemas.microsoft.com/office/powerpoint/2010/main" val="958283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A222234-23F3-40A5-8B03-13C5A5F6FD3E}" type="datetimeFigureOut">
              <a:rPr lang="ar-IQ" smtClean="0">
                <a:solidFill>
                  <a:srgbClr val="465E9C"/>
                </a:solidFill>
              </a:rPr>
              <a:pPr/>
              <a:t>12/11/1441</a:t>
            </a:fld>
            <a:endParaRPr lang="ar-IQ">
              <a:solidFill>
                <a:srgbClr val="465E9C"/>
              </a:solidFill>
            </a:endParaRP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solidFill>
                <a:srgbClr val="465E9C"/>
              </a:solidFill>
            </a:endParaRP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963521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3500" b="1" dirty="0">
                <a:latin typeface="Simplified Arabic" pitchFamily="18" charset="-78"/>
                <a:cs typeface="Simplified Arabic" pitchFamily="18" charset="-78"/>
              </a:rPr>
              <a:t> </a:t>
            </a:r>
            <a:r>
              <a:rPr lang="ar-IQ" sz="3500" b="1" dirty="0" smtClean="0">
                <a:latin typeface="Simplified Arabic" pitchFamily="18" charset="-78"/>
                <a:cs typeface="Simplified Arabic" pitchFamily="18" charset="-78"/>
              </a:rPr>
              <a:t> محاضرات أ.م.د. لقاء عادل حسين </a:t>
            </a:r>
            <a:endParaRPr lang="ar-IQ" sz="3500" b="1" dirty="0">
              <a:latin typeface="Simplified Arabic" pitchFamily="18" charset="-78"/>
              <a:cs typeface="Simplified Arabic" pitchFamily="18" charset="-78"/>
            </a:endParaRPr>
          </a:p>
        </p:txBody>
      </p:sp>
      <p:sp>
        <p:nvSpPr>
          <p:cNvPr id="3" name="عنوان فرعي 2"/>
          <p:cNvSpPr>
            <a:spLocks noGrp="1"/>
          </p:cNvSpPr>
          <p:nvPr>
            <p:ph type="subTitle" idx="1"/>
          </p:nvPr>
        </p:nvSpPr>
        <p:spPr/>
        <p:txBody>
          <a:bodyPr>
            <a:normAutofit/>
          </a:bodyPr>
          <a:lstStyle/>
          <a:p>
            <a:r>
              <a:rPr lang="ar-IQ" sz="4000" b="1" dirty="0" smtClean="0">
                <a:solidFill>
                  <a:schemeClr val="tx1"/>
                </a:solidFill>
                <a:latin typeface="Simplified Arabic" pitchFamily="18" charset="-78"/>
                <a:cs typeface="Simplified Arabic" pitchFamily="18" charset="-78"/>
              </a:rPr>
              <a:t>علوم البلاغة </a:t>
            </a:r>
            <a:endParaRPr lang="ar-IQ" sz="4000" b="1" dirty="0" smtClean="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532329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980728"/>
            <a:ext cx="6984776" cy="5040560"/>
          </a:xfrm>
        </p:spPr>
        <p:txBody>
          <a:bodyPr/>
          <a:lstStyle/>
          <a:p>
            <a:pPr marL="0" indent="0">
              <a:buNone/>
            </a:pPr>
            <a:r>
              <a:rPr lang="ar-IQ" b="1" dirty="0" smtClean="0"/>
              <a:t>علم المعاني : </a:t>
            </a:r>
          </a:p>
          <a:p>
            <a:pPr marL="0" indent="0">
              <a:buNone/>
            </a:pPr>
            <a:r>
              <a:rPr lang="ar-IQ" dirty="0" smtClean="0"/>
              <a:t>* هو أحد علوم البلاغة العربية ، وهو العلم الذي يعرف به ما يلحق اللفظ من أحوال حتى يكون مطابقًا لمقتضى الحال . </a:t>
            </a:r>
          </a:p>
          <a:p>
            <a:pPr marL="0" indent="0">
              <a:buNone/>
            </a:pPr>
            <a:r>
              <a:rPr lang="ar-IQ" dirty="0" smtClean="0"/>
              <a:t>* أصول وقواعد يعرف بها أحوال الكلام العربي التي يكون بها مطابقًا لمقتضى الحال بحيث يكون وفق الغرض الذي سيق له . </a:t>
            </a:r>
          </a:p>
          <a:p>
            <a:pPr marL="0" indent="0">
              <a:buNone/>
            </a:pPr>
            <a:r>
              <a:rPr lang="ar-IQ" b="1" dirty="0" smtClean="0"/>
              <a:t>واضعه : </a:t>
            </a:r>
          </a:p>
          <a:p>
            <a:pPr marL="0" indent="0">
              <a:buNone/>
            </a:pPr>
            <a:r>
              <a:rPr lang="ar-IQ" dirty="0" smtClean="0"/>
              <a:t>عبد القاهر الجرجاني (471هـ) في كتابيه (أسرار البلاغة) و (دلائل الإعجاز) من خلال نظرية النظم التي جاء بها . </a:t>
            </a:r>
            <a:endParaRPr lang="ar-IQ" b="1" dirty="0" smtClean="0"/>
          </a:p>
          <a:p>
            <a:pPr marL="0" indent="0">
              <a:buNone/>
            </a:pPr>
            <a:r>
              <a:rPr lang="ar-IQ" b="1" dirty="0" smtClean="0"/>
              <a:t>موضوعه : </a:t>
            </a:r>
            <a:r>
              <a:rPr lang="ar-IQ" dirty="0" smtClean="0"/>
              <a:t/>
            </a:r>
            <a:br>
              <a:rPr lang="ar-IQ" dirty="0" smtClean="0"/>
            </a:br>
            <a:r>
              <a:rPr lang="ar-IQ" dirty="0" smtClean="0"/>
              <a:t>الخبر والإنشاء ، الفصل والوصل ، القصر ، الإيجاز </a:t>
            </a:r>
            <a:r>
              <a:rPr lang="ar-IQ" smtClean="0"/>
              <a:t>والإطناب والمساواة </a:t>
            </a:r>
            <a:endParaRPr lang="ar-IQ" dirty="0" smtClean="0"/>
          </a:p>
        </p:txBody>
      </p:sp>
    </p:spTree>
    <p:extLst>
      <p:ext uri="{BB962C8B-B14F-4D97-AF65-F5344CB8AC3E}">
        <p14:creationId xmlns:p14="http://schemas.microsoft.com/office/powerpoint/2010/main" val="185594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980728"/>
            <a:ext cx="6912768" cy="5040560"/>
          </a:xfrm>
        </p:spPr>
        <p:txBody>
          <a:bodyPr>
            <a:normAutofit/>
          </a:bodyPr>
          <a:lstStyle/>
          <a:p>
            <a:pPr marL="0" indent="0">
              <a:buNone/>
            </a:pPr>
            <a:r>
              <a:rPr lang="ar-IQ" b="1" dirty="0" smtClean="0"/>
              <a:t>علم البيان : </a:t>
            </a:r>
          </a:p>
          <a:p>
            <a:pPr marL="0" indent="0">
              <a:buNone/>
            </a:pPr>
            <a:r>
              <a:rPr lang="ar-IQ" b="1" dirty="0" smtClean="0"/>
              <a:t>لغة : </a:t>
            </a:r>
            <a:r>
              <a:rPr lang="ar-IQ" dirty="0" smtClean="0"/>
              <a:t>ما بين الشيء من الدلالة وغيرها ، وبان الشيء بيانًا اتضح ، والبيان الفصاحة واللسن ، وكلام بين فصيح ، والبيان : الإفصاح مع ذكاء . </a:t>
            </a:r>
          </a:p>
          <a:p>
            <a:pPr marL="0" indent="0">
              <a:buNone/>
            </a:pPr>
            <a:r>
              <a:rPr lang="ar-IQ" b="1" dirty="0" smtClean="0"/>
              <a:t>اصطلاحًا :</a:t>
            </a:r>
            <a:r>
              <a:rPr lang="ar-IQ" dirty="0" smtClean="0"/>
              <a:t>  </a:t>
            </a:r>
            <a:endParaRPr lang="ar-IQ" dirty="0"/>
          </a:p>
          <a:p>
            <a:pPr marL="0" indent="0">
              <a:buNone/>
            </a:pPr>
            <a:r>
              <a:rPr lang="ar-IQ" b="1" dirty="0" smtClean="0"/>
              <a:t>* الجرجاني : </a:t>
            </a:r>
            <a:r>
              <a:rPr lang="ar-IQ" dirty="0" smtClean="0"/>
              <a:t>إظهار المتكلم المراد للسامع . </a:t>
            </a:r>
          </a:p>
          <a:p>
            <a:pPr marL="0" indent="0">
              <a:buNone/>
            </a:pPr>
            <a:endParaRPr lang="ar-IQ" b="1" dirty="0" smtClean="0"/>
          </a:p>
          <a:p>
            <a:pPr marL="0" indent="0">
              <a:buNone/>
            </a:pPr>
            <a:r>
              <a:rPr lang="ar-IQ" b="1" dirty="0" smtClean="0"/>
              <a:t>* الجاحظ : </a:t>
            </a:r>
            <a:r>
              <a:rPr lang="ar-IQ" dirty="0" smtClean="0"/>
              <a:t>الدلالة الظاهرة على المعنى الخفي . اسم جامع لكل شيء كشف لك قناع المعنى وهتك الحجاب دون الضمير حتى يفضي السامع إلى حقيقته ويهجم على محصوله كائنًا ما كان ذلك البيان ومن أي جنس كان الدليل لأن مدار الأمر والغاية التي إليها يجري القائل والسامع إنما هو الفهم والإفهام . </a:t>
            </a:r>
            <a:endParaRPr lang="ar-IQ" dirty="0"/>
          </a:p>
        </p:txBody>
      </p:sp>
    </p:spTree>
    <p:extLst>
      <p:ext uri="{BB962C8B-B14F-4D97-AF65-F5344CB8AC3E}">
        <p14:creationId xmlns:p14="http://schemas.microsoft.com/office/powerpoint/2010/main" val="3901183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908720"/>
            <a:ext cx="7056784" cy="5112568"/>
          </a:xfrm>
        </p:spPr>
        <p:txBody>
          <a:bodyPr/>
          <a:lstStyle/>
          <a:p>
            <a:pPr marL="0" indent="0">
              <a:buNone/>
            </a:pPr>
            <a:r>
              <a:rPr lang="ar-IQ" b="1" dirty="0" smtClean="0"/>
              <a:t>السكاكي : </a:t>
            </a:r>
            <a:r>
              <a:rPr lang="ar-IQ" dirty="0" smtClean="0"/>
              <a:t>هو معرفة إيراد المعنى الواحد في طرق مختلفة بالزيادة في وضوح الدلالة عليه وبالنقصان ليحترز بالوقوف على ذلك الخطأ في مطابقة الكلام لتمام المراد منه . </a:t>
            </a:r>
          </a:p>
          <a:p>
            <a:pPr marL="0" indent="0">
              <a:buNone/>
            </a:pPr>
            <a:endParaRPr lang="ar-IQ" b="1" dirty="0" smtClean="0"/>
          </a:p>
          <a:p>
            <a:pPr marL="0" indent="0">
              <a:buNone/>
            </a:pPr>
            <a:r>
              <a:rPr lang="ar-IQ" b="1" dirty="0" smtClean="0"/>
              <a:t>القزويني : </a:t>
            </a:r>
            <a:r>
              <a:rPr lang="ar-IQ" dirty="0" smtClean="0"/>
              <a:t>علم يعرف به إيراد المعنى الواحد بطرق مختلفة في وضوح الدلالة عليه . </a:t>
            </a:r>
          </a:p>
          <a:p>
            <a:pPr marL="0" indent="0">
              <a:buNone/>
            </a:pPr>
            <a:endParaRPr lang="ar-IQ" b="1" dirty="0"/>
          </a:p>
          <a:p>
            <a:pPr marL="0" indent="0">
              <a:buNone/>
            </a:pPr>
            <a:r>
              <a:rPr lang="ar-IQ" b="1" dirty="0" smtClean="0"/>
              <a:t>موضوعات البيان : </a:t>
            </a:r>
          </a:p>
          <a:p>
            <a:pPr marL="0" indent="0">
              <a:buNone/>
            </a:pPr>
            <a:r>
              <a:rPr lang="ar-IQ" dirty="0" smtClean="0"/>
              <a:t>التشبيه </a:t>
            </a:r>
          </a:p>
          <a:p>
            <a:pPr marL="0" indent="0">
              <a:buNone/>
            </a:pPr>
            <a:r>
              <a:rPr lang="ar-IQ" dirty="0" smtClean="0"/>
              <a:t>المجاز </a:t>
            </a:r>
          </a:p>
          <a:p>
            <a:pPr marL="0" indent="0">
              <a:buNone/>
            </a:pPr>
            <a:r>
              <a:rPr lang="ar-IQ" dirty="0" smtClean="0"/>
              <a:t>الكناية </a:t>
            </a:r>
            <a:endParaRPr lang="ar-IQ" dirty="0"/>
          </a:p>
        </p:txBody>
      </p:sp>
    </p:spTree>
    <p:extLst>
      <p:ext uri="{BB962C8B-B14F-4D97-AF65-F5344CB8AC3E}">
        <p14:creationId xmlns:p14="http://schemas.microsoft.com/office/powerpoint/2010/main" val="1028698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980728"/>
            <a:ext cx="6912768" cy="4896544"/>
          </a:xfrm>
        </p:spPr>
        <p:txBody>
          <a:bodyPr/>
          <a:lstStyle/>
          <a:p>
            <a:pPr marL="0" indent="0">
              <a:buNone/>
            </a:pPr>
            <a:r>
              <a:rPr lang="ar-IQ" b="1" dirty="0" smtClean="0"/>
              <a:t>البديع : </a:t>
            </a:r>
          </a:p>
          <a:p>
            <a:pPr marL="0" indent="0">
              <a:buNone/>
            </a:pPr>
            <a:r>
              <a:rPr lang="ar-IQ" b="1" dirty="0" smtClean="0"/>
              <a:t>لغة : </a:t>
            </a:r>
            <a:r>
              <a:rPr lang="ar-IQ" dirty="0" smtClean="0"/>
              <a:t>بدع الشيء يبدعه بدعًا وابتدعه أنشأه وبدأه ، والبديه الشيء الذي يكون أولًا ، والمحدث العجيب ، وأبدعت الشيء اخترعته . </a:t>
            </a:r>
          </a:p>
          <a:p>
            <a:pPr marL="0" indent="0">
              <a:buNone/>
            </a:pPr>
            <a:endParaRPr lang="ar-IQ" b="1" dirty="0"/>
          </a:p>
          <a:p>
            <a:pPr marL="0" indent="0">
              <a:buNone/>
            </a:pPr>
            <a:r>
              <a:rPr lang="ar-IQ" b="1" dirty="0" smtClean="0"/>
              <a:t>اصطلاحًا : </a:t>
            </a:r>
          </a:p>
          <a:p>
            <a:pPr marL="0" indent="0">
              <a:buNone/>
            </a:pPr>
            <a:r>
              <a:rPr lang="ar-IQ" b="1" dirty="0" smtClean="0"/>
              <a:t>ابن المعتز : </a:t>
            </a:r>
            <a:r>
              <a:rPr lang="ar-IQ" dirty="0" smtClean="0"/>
              <a:t>اسم موضوع لفنون من الشعر يذكرها الشعراء ونقاد المتأدبين منهم . </a:t>
            </a:r>
          </a:p>
          <a:p>
            <a:pPr marL="0" indent="0">
              <a:buNone/>
            </a:pPr>
            <a:r>
              <a:rPr lang="ar-IQ" b="1" dirty="0" smtClean="0"/>
              <a:t>القزويني : </a:t>
            </a:r>
            <a:r>
              <a:rPr lang="ar-IQ" dirty="0" smtClean="0"/>
              <a:t>هو علم يعرف به وجوه تحسين الكلام بعد رعاية المطابقة ووضوح الدلالة ، أو هو علم يعرف به وجوه تحسين الكلام بعد رعاية تطبيقه على مقتضى الحال ووضوح الدلالة . </a:t>
            </a:r>
            <a:endParaRPr lang="ar-IQ" b="1" dirty="0"/>
          </a:p>
        </p:txBody>
      </p:sp>
    </p:spTree>
    <p:extLst>
      <p:ext uri="{BB962C8B-B14F-4D97-AF65-F5344CB8AC3E}">
        <p14:creationId xmlns:p14="http://schemas.microsoft.com/office/powerpoint/2010/main" val="1463943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052736"/>
            <a:ext cx="6912768" cy="4896544"/>
          </a:xfrm>
        </p:spPr>
        <p:txBody>
          <a:bodyPr/>
          <a:lstStyle/>
          <a:p>
            <a:pPr marL="0" indent="0">
              <a:buNone/>
            </a:pPr>
            <a:r>
              <a:rPr lang="ar-IQ" dirty="0" smtClean="0"/>
              <a:t>يقسم إلى قسمين : </a:t>
            </a:r>
          </a:p>
          <a:p>
            <a:pPr marL="0" indent="0">
              <a:buNone/>
            </a:pPr>
            <a:r>
              <a:rPr lang="ar-IQ" dirty="0" smtClean="0"/>
              <a:t>* محسنات لفظية </a:t>
            </a:r>
          </a:p>
          <a:p>
            <a:pPr marL="0" indent="0">
              <a:buNone/>
            </a:pPr>
            <a:r>
              <a:rPr lang="ar-IQ" dirty="0" smtClean="0"/>
              <a:t>* محسنات معنوية </a:t>
            </a:r>
          </a:p>
          <a:p>
            <a:pPr marL="0" indent="0">
              <a:buNone/>
            </a:pPr>
            <a:r>
              <a:rPr lang="ar-IQ" dirty="0" smtClean="0"/>
              <a:t>وقد اختلف العلماء في عدها وعددها على مر العصور . </a:t>
            </a:r>
          </a:p>
          <a:p>
            <a:pPr marL="0" indent="0">
              <a:buNone/>
            </a:pPr>
            <a:endParaRPr lang="ar-IQ" b="1" dirty="0" smtClean="0"/>
          </a:p>
          <a:p>
            <a:pPr marL="0" indent="0">
              <a:buNone/>
            </a:pPr>
            <a:r>
              <a:rPr lang="ar-IQ" b="1" dirty="0" smtClean="0"/>
              <a:t>المعنوية : </a:t>
            </a:r>
          </a:p>
          <a:p>
            <a:pPr marL="0" indent="0">
              <a:buNone/>
            </a:pPr>
            <a:r>
              <a:rPr lang="ar-IQ" dirty="0" smtClean="0"/>
              <a:t>المطابقة ، المقابلة ، المشاكلة ، التورية ، الاستطراد ، العكس ، التقسيم ، الإدماج ، الاستتباع ، التوجيه ، الجمع مع التفريق ، اللف والنشر ، التجريد ، المبالغة ، حسن التعليل ، تأكيد المدح بما يشبه الذم ، القول بالموجب ، الاطراد ، ...... إلى آخره . </a:t>
            </a:r>
          </a:p>
        </p:txBody>
      </p:sp>
    </p:spTree>
    <p:extLst>
      <p:ext uri="{BB962C8B-B14F-4D97-AF65-F5344CB8AC3E}">
        <p14:creationId xmlns:p14="http://schemas.microsoft.com/office/powerpoint/2010/main" val="1714217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980728"/>
            <a:ext cx="7128792" cy="5040560"/>
          </a:xfrm>
        </p:spPr>
        <p:txBody>
          <a:bodyPr/>
          <a:lstStyle/>
          <a:p>
            <a:pPr marL="0" indent="0">
              <a:buNone/>
            </a:pPr>
            <a:r>
              <a:rPr lang="ar-IQ" b="1" dirty="0" smtClean="0"/>
              <a:t>اللفظية :</a:t>
            </a:r>
            <a:r>
              <a:rPr lang="ar-IQ" dirty="0" smtClean="0"/>
              <a:t> </a:t>
            </a:r>
          </a:p>
          <a:p>
            <a:pPr marL="0" indent="0">
              <a:buNone/>
            </a:pPr>
            <a:r>
              <a:rPr lang="ar-IQ" dirty="0" smtClean="0"/>
              <a:t>الجناس ، رد العجز على الصدر ، السجع ، التصريع ، لزوم ما لا يلزم ، .... إلى آخره . </a:t>
            </a:r>
            <a:endParaRPr lang="ar-IQ" dirty="0"/>
          </a:p>
        </p:txBody>
      </p:sp>
    </p:spTree>
    <p:extLst>
      <p:ext uri="{BB962C8B-B14F-4D97-AF65-F5344CB8AC3E}">
        <p14:creationId xmlns:p14="http://schemas.microsoft.com/office/powerpoint/2010/main" val="248258288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395</Words>
  <Application>Microsoft Office PowerPoint</Application>
  <PresentationFormat>عرض على الشاشة (3:4)‏</PresentationFormat>
  <Paragraphs>37</Paragraphs>
  <Slides>7</Slides>
  <Notes>0</Notes>
  <HiddenSlides>0</HiddenSlides>
  <MMClips>0</MMClips>
  <ScaleCrop>false</ScaleCrop>
  <HeadingPairs>
    <vt:vector size="4" baseType="variant">
      <vt:variant>
        <vt:lpstr>نسق</vt:lpstr>
      </vt:variant>
      <vt:variant>
        <vt:i4>2</vt:i4>
      </vt:variant>
      <vt:variant>
        <vt:lpstr>عناوين الشرائح</vt:lpstr>
      </vt:variant>
      <vt:variant>
        <vt:i4>7</vt:i4>
      </vt:variant>
    </vt:vector>
  </HeadingPairs>
  <TitlesOfParts>
    <vt:vector size="9" baseType="lpstr">
      <vt:lpstr>نسق Office</vt:lpstr>
      <vt:lpstr>2_دبوس تثبيت</vt:lpstr>
      <vt:lpstr>  محاضرات أ.م.د. لقاء عادل حسين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محاضرات أ.م.د. لقاء عادل حسين </dc:title>
  <dc:creator>App store mobile</dc:creator>
  <cp:lastModifiedBy>App store mobile</cp:lastModifiedBy>
  <cp:revision>11</cp:revision>
  <dcterms:created xsi:type="dcterms:W3CDTF">2020-07-02T19:46:05Z</dcterms:created>
  <dcterms:modified xsi:type="dcterms:W3CDTF">2020-07-02T20:28:50Z</dcterms:modified>
</cp:coreProperties>
</file>