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1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5EBE70F9-154E-469E-A292-311088E97BE0}" type="datetimeFigureOut">
              <a:rPr lang="ar-IQ" smtClean="0"/>
              <a:t>18/06/1441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5EBE70F9-154E-469E-A292-311088E97BE0}" type="datetimeFigureOut">
              <a:rPr lang="ar-IQ" smtClean="0"/>
              <a:t>18/06/1441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5EBE70F9-154E-469E-A292-311088E97BE0}" type="datetimeFigureOut">
              <a:rPr lang="ar-IQ" smtClean="0"/>
              <a:t>18/06/1441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63DBAE3-FFB3-4A41-B88D-CC09091ACEE7}"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5EBE70F9-154E-469E-A292-311088E97BE0}" type="datetimeFigureOut">
              <a:rPr lang="ar-IQ" smtClean="0"/>
              <a:t>18/06/1441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5EBE70F9-154E-469E-A292-311088E97BE0}" type="datetimeFigureOut">
              <a:rPr lang="ar-IQ" smtClean="0"/>
              <a:t>18/06/1441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70F9-154E-469E-A292-311088E97BE0}" type="datetimeFigureOut">
              <a:rPr lang="ar-IQ" smtClean="0"/>
              <a:t>18/06/1441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5EBE70F9-154E-469E-A292-311088E97BE0}" type="datetimeFigureOut">
              <a:rPr lang="ar-IQ" smtClean="0"/>
              <a:t>18/06/1441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63DBAE3-FFB3-4A41-B88D-CC09091ACEE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5EBE70F9-154E-469E-A292-311088E97BE0}" type="datetimeFigureOut">
              <a:rPr lang="ar-IQ" smtClean="0"/>
              <a:t>18/06/1441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D63DBAE3-FFB3-4A41-B88D-CC09091ACEE7}"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EBE70F9-154E-469E-A292-311088E97BE0}" type="datetimeFigureOut">
              <a:rPr lang="ar-IQ" smtClean="0"/>
              <a:t>18/06/1441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3DBAE3-FFB3-4A41-B88D-CC09091ACEE7}"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40768"/>
            <a:ext cx="7851648" cy="1859632"/>
          </a:xfrm>
        </p:spPr>
        <p:txBody>
          <a:bodyPr/>
          <a:lstStyle/>
          <a:p>
            <a:pPr algn="ctr"/>
            <a:r>
              <a:rPr lang="ar-IQ" dirty="0" smtClean="0">
                <a:cs typeface="Othmani" pitchFamily="2" charset="-78"/>
              </a:rPr>
              <a:t>محاضرات بمادة اصول الدين</a:t>
            </a:r>
            <a:br>
              <a:rPr lang="ar-IQ" dirty="0" smtClean="0">
                <a:cs typeface="Othmani" pitchFamily="2" charset="-78"/>
              </a:rPr>
            </a:br>
            <a:r>
              <a:rPr lang="ar-IQ" dirty="0" smtClean="0">
                <a:cs typeface="Othmani" pitchFamily="2" charset="-78"/>
              </a:rPr>
              <a:t>(الالهيات)</a:t>
            </a:r>
            <a:endParaRPr lang="ar-IQ" dirty="0">
              <a:cs typeface="Othmani" pitchFamily="2" charset="-78"/>
            </a:endParaRPr>
          </a:p>
        </p:txBody>
      </p:sp>
      <p:sp>
        <p:nvSpPr>
          <p:cNvPr id="3" name="عنوان فرعي 2"/>
          <p:cNvSpPr>
            <a:spLocks noGrp="1"/>
          </p:cNvSpPr>
          <p:nvPr>
            <p:ph type="subTitle" idx="1"/>
          </p:nvPr>
        </p:nvSpPr>
        <p:spPr>
          <a:xfrm>
            <a:off x="533400" y="4268688"/>
            <a:ext cx="7854696" cy="1752600"/>
          </a:xfrm>
        </p:spPr>
        <p:txBody>
          <a:bodyPr>
            <a:normAutofit fontScale="92500" lnSpcReduction="10000"/>
          </a:bodyPr>
          <a:lstStyle/>
          <a:p>
            <a:pPr algn="ctr"/>
            <a:r>
              <a:rPr lang="ar-IQ" dirty="0" err="1" smtClean="0">
                <a:latin typeface="Hacen Saudi Arabia XL" pitchFamily="2" charset="-78"/>
                <a:cs typeface="Hacen Saudi Arabia XL" pitchFamily="2" charset="-78"/>
              </a:rPr>
              <a:t>ا.م.د</a:t>
            </a:r>
            <a:r>
              <a:rPr lang="ar-IQ" dirty="0" smtClean="0">
                <a:latin typeface="Hacen Saudi Arabia XL" pitchFamily="2" charset="-78"/>
                <a:cs typeface="Hacen Saudi Arabia XL" pitchFamily="2" charset="-78"/>
              </a:rPr>
              <a:t> خليل ابراهيم سعيد العاني</a:t>
            </a:r>
          </a:p>
          <a:p>
            <a:pPr algn="ctr"/>
            <a:r>
              <a:rPr lang="ar-IQ" dirty="0" smtClean="0">
                <a:latin typeface="Hacen Saudi Arabia XL" pitchFamily="2" charset="-78"/>
                <a:cs typeface="+mj-cs"/>
              </a:rPr>
              <a:t>جامعة بغداد – كلية العلوم الإسلامية</a:t>
            </a:r>
          </a:p>
          <a:p>
            <a:pPr algn="ctr"/>
            <a:r>
              <a:rPr lang="ar-IQ" dirty="0" smtClean="0">
                <a:latin typeface="Hacen Saudi Arabia XL" pitchFamily="2" charset="-78"/>
                <a:cs typeface="+mj-cs"/>
              </a:rPr>
              <a:t>قسم الحضارة والاثار الاسلامية</a:t>
            </a:r>
          </a:p>
          <a:p>
            <a:pPr algn="ctr"/>
            <a:r>
              <a:rPr lang="ar-IQ" dirty="0">
                <a:latin typeface="Hacen Saudi Arabia XL" pitchFamily="2" charset="-78"/>
                <a:cs typeface="+mj-cs"/>
              </a:rPr>
              <a:t>1</a:t>
            </a:r>
            <a:endParaRPr lang="ar-IQ" dirty="0" smtClean="0">
              <a:latin typeface="Hacen Saudi Arabia XL" pitchFamily="2" charset="-78"/>
              <a:cs typeface="+mj-cs"/>
            </a:endParaRPr>
          </a:p>
          <a:p>
            <a:pPr algn="ctr"/>
            <a:endParaRPr lang="ar-IQ" dirty="0" smtClean="0">
              <a:latin typeface="Hacen Saudi Arabia XL" pitchFamily="2" charset="-78"/>
              <a:cs typeface="Hacen Saudi Arabia XL" pitchFamily="2" charset="-78"/>
            </a:endParaRPr>
          </a:p>
        </p:txBody>
      </p:sp>
    </p:spTree>
    <p:extLst>
      <p:ext uri="{BB962C8B-B14F-4D97-AF65-F5344CB8AC3E}">
        <p14:creationId xmlns:p14="http://schemas.microsoft.com/office/powerpoint/2010/main" val="122291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اولا : اهل السنه : </a:t>
            </a:r>
            <a:endParaRPr lang="ar-IQ" sz="3200" dirty="0"/>
          </a:p>
        </p:txBody>
      </p:sp>
      <p:sp>
        <p:nvSpPr>
          <p:cNvPr id="3" name="عنصر نائب للمحتوى 2"/>
          <p:cNvSpPr>
            <a:spLocks noGrp="1"/>
          </p:cNvSpPr>
          <p:nvPr>
            <p:ph idx="1"/>
          </p:nvPr>
        </p:nvSpPr>
        <p:spPr>
          <a:xfrm>
            <a:off x="457200" y="2060848"/>
            <a:ext cx="8229600" cy="4263752"/>
          </a:xfrm>
        </p:spPr>
        <p:txBody>
          <a:bodyPr>
            <a:normAutofit fontScale="92500" lnSpcReduction="20000"/>
          </a:bodyPr>
          <a:lstStyle/>
          <a:p>
            <a:pPr algn="just">
              <a:lnSpc>
                <a:spcPct val="150000"/>
              </a:lnSpc>
            </a:pPr>
            <a:r>
              <a:rPr lang="ar-IQ" dirty="0">
                <a:latin typeface="Traditional Arabic" pitchFamily="18" charset="-78"/>
                <a:cs typeface="Traditional Arabic" pitchFamily="18" charset="-78"/>
              </a:rPr>
              <a:t>اتفق جمهور اهل السنه على ان اصول الدين ( اركان الايمان ) سته وهي: </a:t>
            </a:r>
          </a:p>
          <a:p>
            <a:pPr algn="just">
              <a:lnSpc>
                <a:spcPct val="150000"/>
              </a:lnSpc>
            </a:pPr>
            <a:r>
              <a:rPr lang="ar-IQ" dirty="0">
                <a:latin typeface="Traditional Arabic" pitchFamily="18" charset="-78"/>
                <a:cs typeface="Traditional Arabic" pitchFamily="18" charset="-78"/>
              </a:rPr>
              <a:t>1) الايمان بالله تعالى : وهو ان يعتقد الانسان بوجود الله تعالى , و </a:t>
            </a:r>
            <a:r>
              <a:rPr lang="ar-IQ" dirty="0" err="1">
                <a:latin typeface="Traditional Arabic" pitchFamily="18" charset="-78"/>
                <a:cs typeface="Traditional Arabic" pitchFamily="18" charset="-78"/>
              </a:rPr>
              <a:t>وحدانيتة</a:t>
            </a:r>
            <a:r>
              <a:rPr lang="ar-IQ" dirty="0">
                <a:latin typeface="Traditional Arabic" pitchFamily="18" charset="-78"/>
                <a:cs typeface="Traditional Arabic" pitchFamily="18" charset="-78"/>
              </a:rPr>
              <a:t> , وانه لا مثيل  له , وانه منفرد بكل صفات الكمال من عدل وحكمة وعلم , منزه عن كل صفات النقص من ظلم وسفة ونقص.</a:t>
            </a:r>
          </a:p>
          <a:p>
            <a:pPr algn="just">
              <a:lnSpc>
                <a:spcPct val="150000"/>
              </a:lnSpc>
            </a:pPr>
            <a:r>
              <a:rPr lang="ar-IQ" dirty="0">
                <a:latin typeface="Traditional Arabic" pitchFamily="18" charset="-78"/>
                <a:cs typeface="Traditional Arabic" pitchFamily="18" charset="-78"/>
              </a:rPr>
              <a:t> 2) الايمان بالملائكة : وهي اجسام نورانية , لهم قوة خارقة لا تدانيها قوة البشر ولهم وظائف يؤدونها بصدق واخلاص , وهم معصومون عن الخطأ عمدا وسهوا بدليل قوله تعالى (لَّا يَعْصُونَ اللَّهَ مَا أَمَرَهُمْ وَيَفْعَلُونَ مَا </a:t>
            </a:r>
            <a:r>
              <a:rPr lang="ar-IQ" dirty="0" smtClean="0">
                <a:latin typeface="Traditional Arabic" pitchFamily="18" charset="-78"/>
                <a:cs typeface="Traditional Arabic" pitchFamily="18" charset="-78"/>
              </a:rPr>
              <a:t>يُؤْمَرُونَ) </a:t>
            </a:r>
            <a:r>
              <a:rPr lang="ar-IQ" dirty="0">
                <a:latin typeface="Traditional Arabic" pitchFamily="18" charset="-78"/>
                <a:cs typeface="Traditional Arabic" pitchFamily="18" charset="-78"/>
              </a:rPr>
              <a:t>(التحريم 6) ووجود  الملائكة ثابت بالدليل القطعي من الكتاب والسنة (آمَنَ الرَّسُولُ بِمَا أُنزِلَ إِلَيْهِ مِن رَّبِّهِ وَالْمُؤْمِنُونَ ۚ كُلٌّ آمَنَ بِاللَّهِ وَمَلَائِكَتِهِ وَكُتُبِهِ </a:t>
            </a:r>
            <a:r>
              <a:rPr lang="ar-IQ" dirty="0" smtClean="0">
                <a:latin typeface="Traditional Arabic" pitchFamily="18" charset="-78"/>
                <a:cs typeface="Traditional Arabic" pitchFamily="18" charset="-78"/>
              </a:rPr>
              <a:t>وَرُسُلِهِ)(</a:t>
            </a:r>
            <a:r>
              <a:rPr lang="ar-IQ" dirty="0">
                <a:latin typeface="Traditional Arabic" pitchFamily="18" charset="-78"/>
                <a:cs typeface="Traditional Arabic" pitchFamily="18" charset="-78"/>
              </a:rPr>
              <a:t>البقرة٢٨٥).</a:t>
            </a:r>
          </a:p>
          <a:p>
            <a:pPr algn="just">
              <a:lnSpc>
                <a:spcPct val="150000"/>
              </a:lnSpc>
            </a:pPr>
            <a:endParaRPr lang="ar-IQ" sz="2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53625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204632"/>
          </a:xfrm>
        </p:spPr>
        <p:txBody>
          <a:bodyPr>
            <a:normAutofit fontScale="90000"/>
          </a:bodyPr>
          <a:lstStyle/>
          <a:p>
            <a:pPr algn="ctr"/>
            <a:endParaRPr lang="ar-IQ" sz="3200" dirty="0"/>
          </a:p>
        </p:txBody>
      </p:sp>
      <p:sp>
        <p:nvSpPr>
          <p:cNvPr id="3" name="عنصر نائب للمحتوى 2"/>
          <p:cNvSpPr>
            <a:spLocks noGrp="1"/>
          </p:cNvSpPr>
          <p:nvPr>
            <p:ph idx="1"/>
          </p:nvPr>
        </p:nvSpPr>
        <p:spPr>
          <a:xfrm>
            <a:off x="457200" y="1124744"/>
            <a:ext cx="8229600" cy="5199856"/>
          </a:xfrm>
        </p:spPr>
        <p:txBody>
          <a:bodyPr>
            <a:normAutofit lnSpcReduction="10000"/>
          </a:bodyPr>
          <a:lstStyle/>
          <a:p>
            <a:pPr>
              <a:lnSpc>
                <a:spcPct val="150000"/>
              </a:lnSpc>
            </a:pPr>
            <a:r>
              <a:rPr lang="ar-IQ" dirty="0">
                <a:cs typeface="+mj-cs"/>
              </a:rPr>
              <a:t> 3) الايمان بالكتب السماوية المنزلة : ما من شك ان كل رسول بع لامة كانت لدية تعاليم سماوية تهدف الى تنظيم علائق افراد الامة بالخالق ثم تنظيم حياة الافراد وعلاقتهم ببعض , وقد ذكر لنا القران اسماء تلك الكتب التي تضمنت التعاليم الالهية منها صحف ابراهيم وانجيل عيسى وتوراة موسى . وقد دعانا الاسلام الى الايمان بجميع هذه الكتب وبجميع ما أنزل , لكنه الزمنا العمل بكتابة الكريم لأنه متضمن جميع التعاليم (وَأَنزَلْنَا إِلَيْكَ الْكِتَابَ بِالْحَقِّ مُصَدِّقًا لِّمَا بَيْنَ يَدَيْهِ مِنَ الْكِتَابِ وَمُهَيْمِنًا عَلَيْهِ ۖ فَاحْكُم بَيْنَهُم بِمَا أَنزَلَ اللَّهُ ۖ وَلَا تَتَّبِعْ أَهْوَاءَهُمْ عَمَّا جَاءَكَ مِنَ الْحَقِّ ۚ لِكُلٍّ جَعَلْنَا مِنكُمْ شِرْعَةً وَمِنْهَاجًا ۚ </a:t>
            </a:r>
            <a:r>
              <a:rPr lang="ar-IQ" dirty="0" smtClean="0">
                <a:cs typeface="+mj-cs"/>
              </a:rPr>
              <a:t>) </a:t>
            </a:r>
            <a:r>
              <a:rPr lang="ar-IQ" dirty="0">
                <a:cs typeface="+mj-cs"/>
              </a:rPr>
              <a:t>(المائدة 48).</a:t>
            </a:r>
          </a:p>
          <a:p>
            <a:pPr>
              <a:lnSpc>
                <a:spcPct val="150000"/>
              </a:lnSpc>
            </a:pPr>
            <a:r>
              <a:rPr lang="ar-IQ" dirty="0">
                <a:cs typeface="+mj-cs"/>
              </a:rPr>
              <a:t> 4) الايمان بالرسل : دعا الاسلام الى التصديق بجميع رسل الله تعالى وعدم انكار نبوة احد منهم (لَا نُفَرِّقُ بَيْنَ أَحَدٍ مِّن رُّسُلِهِ ۚ </a:t>
            </a:r>
            <a:r>
              <a:rPr lang="ar-IQ" dirty="0" smtClean="0">
                <a:cs typeface="+mj-cs"/>
              </a:rPr>
              <a:t>)(</a:t>
            </a:r>
            <a:r>
              <a:rPr lang="ar-IQ" dirty="0">
                <a:cs typeface="+mj-cs"/>
              </a:rPr>
              <a:t>البقرة٢٨٥).</a:t>
            </a:r>
            <a:endParaRPr lang="ar-IQ" dirty="0">
              <a:cs typeface="+mj-cs"/>
            </a:endParaRPr>
          </a:p>
        </p:txBody>
      </p:sp>
    </p:spTree>
    <p:extLst>
      <p:ext uri="{BB962C8B-B14F-4D97-AF65-F5344CB8AC3E}">
        <p14:creationId xmlns:p14="http://schemas.microsoft.com/office/powerpoint/2010/main" val="115978990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658369"/>
            <a:ext cx="8229600" cy="45719"/>
          </a:xfrm>
        </p:spPr>
        <p:txBody>
          <a:bodyPr>
            <a:normAutofit fontScale="90000"/>
          </a:bodyPr>
          <a:lstStyle/>
          <a:p>
            <a:pPr algn="ctr"/>
            <a:endParaRPr lang="ar-IQ" sz="3200" dirty="0"/>
          </a:p>
        </p:txBody>
      </p:sp>
      <p:sp>
        <p:nvSpPr>
          <p:cNvPr id="3" name="عنصر نائب للمحتوى 2"/>
          <p:cNvSpPr>
            <a:spLocks noGrp="1"/>
          </p:cNvSpPr>
          <p:nvPr>
            <p:ph idx="1"/>
          </p:nvPr>
        </p:nvSpPr>
        <p:spPr>
          <a:xfrm>
            <a:off x="467544" y="836712"/>
            <a:ext cx="8229600" cy="5400600"/>
          </a:xfrm>
        </p:spPr>
        <p:txBody>
          <a:bodyPr>
            <a:normAutofit fontScale="92500" lnSpcReduction="20000"/>
          </a:bodyPr>
          <a:lstStyle/>
          <a:p>
            <a:pPr algn="just">
              <a:lnSpc>
                <a:spcPct val="150000"/>
              </a:lnSpc>
            </a:pPr>
            <a:r>
              <a:rPr lang="ar-IQ" dirty="0">
                <a:cs typeface="+mj-cs"/>
              </a:rPr>
              <a:t>5) الايمان باليوم الاخر: وهو ان يعتقد الانسان بوجود حياة اخرى غير هذه الحياة وذلك بعد ان يبعث الخلائق بعد موتهم للحساب والجزاء (لِيَجْزِيَ الَّذِينَ أَسَاءُوا بِمَا عَمِلُوا وَيَجْزِيَ الَّذِينَ أَحْسَنُوا </a:t>
            </a:r>
            <a:r>
              <a:rPr lang="ar-IQ" dirty="0" smtClean="0">
                <a:cs typeface="+mj-cs"/>
              </a:rPr>
              <a:t>بِالْحُسْنَى)(</a:t>
            </a:r>
            <a:r>
              <a:rPr lang="ar-IQ" dirty="0">
                <a:cs typeface="+mj-cs"/>
              </a:rPr>
              <a:t>النجم 31) (زَعَمَ الَّذِينَ كَفَرُوا أَن لَّن يُبْعَثُوا ۚ قُلْ </a:t>
            </a:r>
            <a:r>
              <a:rPr lang="ar-IQ" dirty="0" err="1">
                <a:cs typeface="+mj-cs"/>
              </a:rPr>
              <a:t>بَلَىٰ</a:t>
            </a:r>
            <a:r>
              <a:rPr lang="ar-IQ" dirty="0">
                <a:cs typeface="+mj-cs"/>
              </a:rPr>
              <a:t> وَرَبِّي لَتُبْعَثُنَّ ثُمَّ لَتُنَبَّؤُنَّ بِمَا عَمِلْتُمْ ۚ </a:t>
            </a:r>
            <a:r>
              <a:rPr lang="ar-IQ" dirty="0" err="1">
                <a:cs typeface="+mj-cs"/>
              </a:rPr>
              <a:t>وَذَٰلِكَ</a:t>
            </a:r>
            <a:r>
              <a:rPr lang="ar-IQ" dirty="0">
                <a:cs typeface="+mj-cs"/>
              </a:rPr>
              <a:t> عَلَى اللَّهِ يَسِيرٌ </a:t>
            </a:r>
            <a:r>
              <a:rPr lang="ar-IQ" dirty="0" smtClean="0">
                <a:cs typeface="+mj-cs"/>
              </a:rPr>
              <a:t>)  </a:t>
            </a:r>
            <a:r>
              <a:rPr lang="ar-IQ" dirty="0">
                <a:cs typeface="+mj-cs"/>
              </a:rPr>
              <a:t>(التغابن 7).</a:t>
            </a:r>
          </a:p>
          <a:p>
            <a:pPr algn="just">
              <a:lnSpc>
                <a:spcPct val="150000"/>
              </a:lnSpc>
            </a:pPr>
            <a:r>
              <a:rPr lang="ar-IQ" dirty="0">
                <a:cs typeface="+mj-cs"/>
              </a:rPr>
              <a:t> 6) الايمان بالقدر خيرة وشرة : فالقضاء : ذهب العلماء الى بيان معنى القضاء والقدر بقولهم القضاء يعني : هو ايجاد الله تعالى الاشياء على وجه الاحكام والاتقان  . والقدر: هو علمة تعالى  ازلا صفات المخلوقات , اي بما ستكون علية من حسن وقبح وضرر. </a:t>
            </a:r>
          </a:p>
          <a:p>
            <a:pPr algn="just">
              <a:lnSpc>
                <a:spcPct val="150000"/>
              </a:lnSpc>
            </a:pPr>
            <a:r>
              <a:rPr lang="ar-IQ" dirty="0">
                <a:cs typeface="+mj-cs"/>
              </a:rPr>
              <a:t>ومعنى الايمان بهما : الاعتقاد بان ما يصيب الانسان من خير اوشر واقع بعلم الله وتقديره. </a:t>
            </a:r>
          </a:p>
          <a:p>
            <a:pPr algn="just">
              <a:lnSpc>
                <a:spcPct val="150000"/>
              </a:lnSpc>
            </a:pPr>
            <a:r>
              <a:rPr lang="ar-IQ" dirty="0">
                <a:cs typeface="+mj-cs"/>
              </a:rPr>
              <a:t>ولا يعني هذا ان الانسان مجبرا على أفعاله , لأنه اذا كان مجبرا بطل الثواب والعقاب وانتفت بعثة الانبياء , وسياتي تفصيل ذلك في موضوع القضاء والقدر.</a:t>
            </a:r>
          </a:p>
        </p:txBody>
      </p:sp>
    </p:spTree>
    <p:extLst>
      <p:ext uri="{BB962C8B-B14F-4D97-AF65-F5344CB8AC3E}">
        <p14:creationId xmlns:p14="http://schemas.microsoft.com/office/powerpoint/2010/main" val="509813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dirty="0"/>
              <a:t>ثانيا : اصول الدين عند الشيعة الامامية الاثني عشرية :</a:t>
            </a:r>
            <a:endParaRPr lang="ar-IQ" sz="3200" dirty="0"/>
          </a:p>
        </p:txBody>
      </p:sp>
      <p:sp>
        <p:nvSpPr>
          <p:cNvPr id="3" name="عنصر نائب للمحتوى 2"/>
          <p:cNvSpPr>
            <a:spLocks noGrp="1"/>
          </p:cNvSpPr>
          <p:nvPr>
            <p:ph idx="1"/>
          </p:nvPr>
        </p:nvSpPr>
        <p:spPr/>
        <p:txBody>
          <a:bodyPr/>
          <a:lstStyle/>
          <a:p>
            <a:pPr algn="just"/>
            <a:r>
              <a:rPr lang="ar-IQ" dirty="0">
                <a:latin typeface="Traditional Arabic" pitchFamily="18" charset="-78"/>
                <a:cs typeface="Traditional Arabic" pitchFamily="18" charset="-78"/>
              </a:rPr>
              <a:t>ذهب جمهورهم الى ان اصول الدين عندهم خمسة فروع وهي :</a:t>
            </a:r>
          </a:p>
          <a:p>
            <a:pPr algn="just"/>
            <a:r>
              <a:rPr lang="ar-IQ" dirty="0">
                <a:latin typeface="Traditional Arabic" pitchFamily="18" charset="-78"/>
                <a:cs typeface="Traditional Arabic" pitchFamily="18" charset="-78"/>
              </a:rPr>
              <a:t>1)التوحيد : هو الاعتقاد بان الله تعالى واحد في  : </a:t>
            </a:r>
            <a:r>
              <a:rPr lang="ar-IQ" dirty="0" err="1">
                <a:latin typeface="Traditional Arabic" pitchFamily="18" charset="-78"/>
                <a:cs typeface="Traditional Arabic" pitchFamily="18" charset="-78"/>
              </a:rPr>
              <a:t>الوهيتة</a:t>
            </a:r>
            <a:r>
              <a:rPr lang="ar-IQ" dirty="0">
                <a:latin typeface="Traditional Arabic" pitchFamily="18" charset="-78"/>
                <a:cs typeface="Traditional Arabic" pitchFamily="18" charset="-78"/>
              </a:rPr>
              <a:t>  فلا يعبد سواه  وربوبيته فلا شريك له في الخلق  وأفعاله فهو مستقل بالرزق والموت والحياة ومراتبة توحيد الذات والصفات والافعال. 2)العدل : وهو الاعتقاد بان الله تعالى لا يظلم احد ولا يفعل ما يستقبحه العقل السليم.</a:t>
            </a:r>
          </a:p>
          <a:p>
            <a:pPr algn="just"/>
            <a:r>
              <a:rPr lang="ar-IQ" dirty="0">
                <a:latin typeface="Traditional Arabic" pitchFamily="18" charset="-78"/>
                <a:cs typeface="Traditional Arabic" pitchFamily="18" charset="-78"/>
              </a:rPr>
              <a:t>3)النبوة : جميع الانبياء والمرسلين الذين نص عليهم القران الكريم عباد مكرمون بعثهم الله تعالى لدعوة الخلق الى الحق وان محمدا (صلى الله علية وسلم ) خاتم الانبياء والمرسلين وانه معصوم من الخطيئة والخطأ. والنبوة هي وظيفة الهية يخص الله تعالى بها من يشاء من عبادة وهي لطف من الله تعالى والمقصود باللطف هي اقرب ما يكون الى الطاعة وابعد ما يكون عن المعصية.</a:t>
            </a:r>
          </a:p>
        </p:txBody>
      </p:sp>
    </p:spTree>
    <p:extLst>
      <p:ext uri="{BB962C8B-B14F-4D97-AF65-F5344CB8AC3E}">
        <p14:creationId xmlns:p14="http://schemas.microsoft.com/office/powerpoint/2010/main" val="1818201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0616"/>
          </a:xfrm>
        </p:spPr>
        <p:txBody>
          <a:bodyPr>
            <a:normAutofit fontScale="90000"/>
          </a:bodyPr>
          <a:lstStyle/>
          <a:p>
            <a:pPr algn="ctr"/>
            <a:endParaRPr lang="ar-IQ" sz="3200" dirty="0"/>
          </a:p>
        </p:txBody>
      </p:sp>
      <p:sp>
        <p:nvSpPr>
          <p:cNvPr id="3" name="عنصر نائب للمحتوى 2"/>
          <p:cNvSpPr>
            <a:spLocks noGrp="1"/>
          </p:cNvSpPr>
          <p:nvPr>
            <p:ph idx="1"/>
          </p:nvPr>
        </p:nvSpPr>
        <p:spPr/>
        <p:txBody>
          <a:bodyPr>
            <a:normAutofit/>
          </a:bodyPr>
          <a:lstStyle/>
          <a:p>
            <a:pPr algn="just">
              <a:lnSpc>
                <a:spcPct val="150000"/>
              </a:lnSpc>
            </a:pPr>
            <a:r>
              <a:rPr lang="ar-IQ" dirty="0">
                <a:cs typeface="+mj-cs"/>
              </a:rPr>
              <a:t>)الامامة : وهي منصب الهي يختاره الله بسابق علمة كما يختار النبي . ويأمر النبي بالنص علية وان ينصبه اماما للناس من بعدة للقيام بالوظائف التي كان يقوم بها سوى ان الامام لا يوحى الية كالنبي وانما يتلقى الاحكام منه مع تسديد الهي فالنبي مبلغ عن الله والامام مبلغ عن الرسول.</a:t>
            </a:r>
          </a:p>
          <a:p>
            <a:pPr algn="just">
              <a:lnSpc>
                <a:spcPct val="150000"/>
              </a:lnSpc>
            </a:pPr>
            <a:r>
              <a:rPr lang="ar-IQ" dirty="0">
                <a:cs typeface="+mj-cs"/>
              </a:rPr>
              <a:t>5)المعاد : وهو ان يحي الله تعالى الخلائق بعد موتهم للحساب والجزاء (فَمَنْ يَعْمَلْ مِثْقَالَ ذَرَّةٍ خَيْرًا يَرَهُ (7) وَمَنْ يَعْمَلْ مِثْقَالَ ذَرَّةٍ شَرًّا يَرَهُ (8</a:t>
            </a:r>
            <a:r>
              <a:rPr lang="ar-IQ" dirty="0" smtClean="0">
                <a:cs typeface="+mj-cs"/>
              </a:rPr>
              <a:t>))(</a:t>
            </a:r>
            <a:r>
              <a:rPr lang="ar-IQ" dirty="0">
                <a:cs typeface="+mj-cs"/>
              </a:rPr>
              <a:t>الزلزلة 7-8).</a:t>
            </a:r>
          </a:p>
        </p:txBody>
      </p:sp>
    </p:spTree>
    <p:extLst>
      <p:ext uri="{BB962C8B-B14F-4D97-AF65-F5344CB8AC3E}">
        <p14:creationId xmlns:p14="http://schemas.microsoft.com/office/powerpoint/2010/main" val="996978181"/>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291</TotalTime>
  <Words>681</Words>
  <Application>Microsoft Office PowerPoint</Application>
  <PresentationFormat>عرض على الشاشة (3:4)‏</PresentationFormat>
  <Paragraphs>21</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تدفق</vt:lpstr>
      <vt:lpstr>محاضرات بمادة اصول الدين (الالهيات)</vt:lpstr>
      <vt:lpstr>اولا : اهل السنه : </vt:lpstr>
      <vt:lpstr>عرض تقديمي في PowerPoint</vt:lpstr>
      <vt:lpstr>عرض تقديمي في PowerPoint</vt:lpstr>
      <vt:lpstr>ثانيا : اصول الدين عند الشيعة الامامية الاثني عشرية :</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علم العروض</dc:title>
  <dc:creator>sat</dc:creator>
  <cp:lastModifiedBy>Maher</cp:lastModifiedBy>
  <cp:revision>17</cp:revision>
  <dcterms:created xsi:type="dcterms:W3CDTF">2019-12-16T17:03:03Z</dcterms:created>
  <dcterms:modified xsi:type="dcterms:W3CDTF">2020-02-12T20:15:39Z</dcterms:modified>
</cp:coreProperties>
</file>