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3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EBE70F9-154E-469E-A292-311088E97BE0}" type="datetimeFigureOut">
              <a:rPr lang="ar-IQ" smtClean="0"/>
              <a:t>19/06/1441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D63DBAE3-FFB3-4A41-B88D-CC09091ACEE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19/06/1441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19/06/1441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19/06/1441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EBE70F9-154E-469E-A292-311088E97BE0}" type="datetimeFigureOut">
              <a:rPr lang="ar-IQ" smtClean="0"/>
              <a:t>19/06/1441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EBE70F9-154E-469E-A292-311088E97BE0}" type="datetimeFigureOut">
              <a:rPr lang="ar-IQ" smtClean="0"/>
              <a:t>19/06/1441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EBE70F9-154E-469E-A292-311088E97BE0}" type="datetimeFigureOut">
              <a:rPr lang="ar-IQ" smtClean="0"/>
              <a:t>19/06/1441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EBE70F9-154E-469E-A292-311088E97BE0}" type="datetimeFigureOut">
              <a:rPr lang="ar-IQ" smtClean="0"/>
              <a:t>19/06/1441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E70F9-154E-469E-A292-311088E97BE0}" type="datetimeFigureOut">
              <a:rPr lang="ar-IQ" smtClean="0"/>
              <a:t>19/06/1441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EBE70F9-154E-469E-A292-311088E97BE0}" type="datetimeFigureOut">
              <a:rPr lang="ar-IQ" smtClean="0"/>
              <a:t>19/06/1441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EBE70F9-154E-469E-A292-311088E97BE0}" type="datetimeFigureOut">
              <a:rPr lang="ar-IQ" smtClean="0"/>
              <a:t>19/06/1441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D63DBAE3-FFB3-4A41-B88D-CC09091ACEE7}"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EBE70F9-154E-469E-A292-311088E97BE0}" type="datetimeFigureOut">
              <a:rPr lang="ar-IQ" smtClean="0"/>
              <a:t>19/06/1441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3DBAE3-FFB3-4A41-B88D-CC09091ACEE7}"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40768"/>
            <a:ext cx="7851648" cy="1859632"/>
          </a:xfrm>
        </p:spPr>
        <p:txBody>
          <a:bodyPr/>
          <a:lstStyle/>
          <a:p>
            <a:pPr algn="ctr"/>
            <a:r>
              <a:rPr lang="ar-IQ" dirty="0" smtClean="0">
                <a:cs typeface="Othmani" pitchFamily="2" charset="-78"/>
              </a:rPr>
              <a:t>محاضرات بمادة اصول الدين</a:t>
            </a:r>
            <a:br>
              <a:rPr lang="ar-IQ" dirty="0" smtClean="0">
                <a:cs typeface="Othmani" pitchFamily="2" charset="-78"/>
              </a:rPr>
            </a:br>
            <a:r>
              <a:rPr lang="ar-IQ" dirty="0" smtClean="0">
                <a:cs typeface="Othmani" pitchFamily="2" charset="-78"/>
              </a:rPr>
              <a:t>(الالهيات)</a:t>
            </a:r>
            <a:endParaRPr lang="ar-IQ" dirty="0">
              <a:cs typeface="Othmani" pitchFamily="2" charset="-78"/>
            </a:endParaRPr>
          </a:p>
        </p:txBody>
      </p:sp>
      <p:sp>
        <p:nvSpPr>
          <p:cNvPr id="3" name="عنوان فرعي 2"/>
          <p:cNvSpPr>
            <a:spLocks noGrp="1"/>
          </p:cNvSpPr>
          <p:nvPr>
            <p:ph type="subTitle" idx="1"/>
          </p:nvPr>
        </p:nvSpPr>
        <p:spPr>
          <a:xfrm>
            <a:off x="533400" y="4268688"/>
            <a:ext cx="7854696" cy="1752600"/>
          </a:xfrm>
        </p:spPr>
        <p:txBody>
          <a:bodyPr>
            <a:normAutofit fontScale="92500" lnSpcReduction="10000"/>
          </a:bodyPr>
          <a:lstStyle/>
          <a:p>
            <a:pPr algn="ctr"/>
            <a:r>
              <a:rPr lang="ar-IQ" dirty="0" err="1" smtClean="0">
                <a:latin typeface="Hacen Saudi Arabia XL" pitchFamily="2" charset="-78"/>
                <a:cs typeface="Hacen Saudi Arabia XL" pitchFamily="2" charset="-78"/>
              </a:rPr>
              <a:t>ا.م.د</a:t>
            </a:r>
            <a:r>
              <a:rPr lang="ar-IQ" dirty="0" smtClean="0">
                <a:latin typeface="Hacen Saudi Arabia XL" pitchFamily="2" charset="-78"/>
                <a:cs typeface="Hacen Saudi Arabia XL" pitchFamily="2" charset="-78"/>
              </a:rPr>
              <a:t> خليل ابراهيم سعيد العاني</a:t>
            </a:r>
          </a:p>
          <a:p>
            <a:pPr algn="ctr"/>
            <a:r>
              <a:rPr lang="ar-IQ" dirty="0" smtClean="0">
                <a:latin typeface="Hacen Saudi Arabia XL" pitchFamily="2" charset="-78"/>
                <a:cs typeface="+mj-cs"/>
              </a:rPr>
              <a:t>جامعة بغداد – كلية العلوم الإسلامية</a:t>
            </a:r>
          </a:p>
          <a:p>
            <a:pPr algn="ctr"/>
            <a:r>
              <a:rPr lang="ar-IQ" dirty="0" smtClean="0">
                <a:latin typeface="Hacen Saudi Arabia XL" pitchFamily="2" charset="-78"/>
                <a:cs typeface="+mj-cs"/>
              </a:rPr>
              <a:t>قسم الحضارة والاثار الاسلامية</a:t>
            </a:r>
          </a:p>
          <a:p>
            <a:pPr algn="ctr"/>
            <a:r>
              <a:rPr lang="ar-IQ" dirty="0">
                <a:latin typeface="Hacen Saudi Arabia XL" pitchFamily="2" charset="-78"/>
                <a:cs typeface="+mj-cs"/>
              </a:rPr>
              <a:t>1</a:t>
            </a:r>
            <a:endParaRPr lang="ar-IQ" dirty="0" smtClean="0">
              <a:latin typeface="Hacen Saudi Arabia XL" pitchFamily="2" charset="-78"/>
              <a:cs typeface="+mj-cs"/>
            </a:endParaRPr>
          </a:p>
          <a:p>
            <a:pPr algn="ctr"/>
            <a:endParaRPr lang="ar-IQ" dirty="0" smtClean="0">
              <a:latin typeface="Hacen Saudi Arabia XL" pitchFamily="2" charset="-78"/>
              <a:cs typeface="Hacen Saudi Arabia XL" pitchFamily="2" charset="-78"/>
            </a:endParaRPr>
          </a:p>
        </p:txBody>
      </p:sp>
    </p:spTree>
    <p:extLst>
      <p:ext uri="{BB962C8B-B14F-4D97-AF65-F5344CB8AC3E}">
        <p14:creationId xmlns:p14="http://schemas.microsoft.com/office/powerpoint/2010/main" val="122291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52704"/>
          </a:xfrm>
        </p:spPr>
        <p:txBody>
          <a:bodyPr>
            <a:normAutofit/>
          </a:bodyPr>
          <a:lstStyle/>
          <a:p>
            <a:pPr algn="ctr"/>
            <a:r>
              <a:rPr lang="ar-IQ" sz="3200" dirty="0"/>
              <a:t>اصول الدين عند المعتزلة : </a:t>
            </a:r>
          </a:p>
        </p:txBody>
      </p:sp>
      <p:sp>
        <p:nvSpPr>
          <p:cNvPr id="3" name="عنصر نائب للمحتوى 2"/>
          <p:cNvSpPr>
            <a:spLocks noGrp="1"/>
          </p:cNvSpPr>
          <p:nvPr>
            <p:ph idx="1"/>
          </p:nvPr>
        </p:nvSpPr>
        <p:spPr>
          <a:xfrm>
            <a:off x="539552" y="1700808"/>
            <a:ext cx="8229600" cy="4824536"/>
          </a:xfrm>
        </p:spPr>
        <p:txBody>
          <a:bodyPr>
            <a:normAutofit fontScale="47500" lnSpcReduction="20000"/>
          </a:bodyPr>
          <a:lstStyle/>
          <a:p>
            <a:pPr algn="just">
              <a:lnSpc>
                <a:spcPct val="150000"/>
              </a:lnSpc>
            </a:pPr>
            <a:r>
              <a:rPr lang="ar-IQ" sz="3800" dirty="0">
                <a:latin typeface="Traditional Arabic" pitchFamily="18" charset="-78"/>
                <a:cs typeface="Traditional Arabic" pitchFamily="18" charset="-78"/>
              </a:rPr>
              <a:t>اتفق المعتزلة على ان اصول الدين خمسة وهي : 1)التوحيد : وهو العلم بان الله تعالى واحد لا يشاركه غيرة مما يستحق من الصفات نفيا او اثباتا, وبنوا على هذا الاصل قولهم بنفي الصفات الالهية ومما يترتب علية القول بخلق القران وقولهم باستحالة رؤية الله من قبل المؤمنين في الاخرة .</a:t>
            </a:r>
          </a:p>
          <a:p>
            <a:pPr algn="just">
              <a:lnSpc>
                <a:spcPct val="150000"/>
              </a:lnSpc>
            </a:pPr>
            <a:r>
              <a:rPr lang="ar-IQ" sz="3800" dirty="0">
                <a:latin typeface="Traditional Arabic" pitchFamily="18" charset="-78"/>
                <a:cs typeface="Traditional Arabic" pitchFamily="18" charset="-78"/>
              </a:rPr>
              <a:t>2)العدل : وهو الاعتقاد بان الله تعالى أفعاله كله حسنة وانه لا يفعل القبيح ولا يخل بما هو واجب علية . وبنوا علية قولهم بوجوب تعليل افعال الله تعالى بالتحسين والتقبيح العقليين , وبان العباد يخلقون افعالهم , ووجوب الاصلح على الله تعالى ووجوب بعثة الرسل على الله تعالى .</a:t>
            </a:r>
          </a:p>
          <a:p>
            <a:pPr algn="just">
              <a:lnSpc>
                <a:spcPct val="150000"/>
              </a:lnSpc>
            </a:pPr>
            <a:r>
              <a:rPr lang="ar-IQ" sz="3800" dirty="0">
                <a:latin typeface="Traditional Arabic" pitchFamily="18" charset="-78"/>
                <a:cs typeface="Traditional Arabic" pitchFamily="18" charset="-78"/>
              </a:rPr>
              <a:t>3)الوعد والوعيد : وهو الاعتقاد بان الله تعالى وعد المطيعين بالثواب وتوعد العصاة بالعقاب وانه يفعل ما وعد به وتوعد علية لا محالة , ولا يجوز علية الخلف والكذب , وبنوا علية انكارهم شفاعة الرسول ( صلى الله علية وسلم ) لأهل الكبائر من امته وقصروها على التائبين من المؤمنين.</a:t>
            </a:r>
          </a:p>
          <a:p>
            <a:pPr algn="just">
              <a:lnSpc>
                <a:spcPct val="150000"/>
              </a:lnSpc>
            </a:pPr>
            <a:r>
              <a:rPr lang="ar-IQ" sz="3800" dirty="0">
                <a:latin typeface="Traditional Arabic" pitchFamily="18" charset="-78"/>
                <a:cs typeface="Traditional Arabic" pitchFamily="18" charset="-78"/>
              </a:rPr>
              <a:t> 4) المنزلة بين المنزلتين : ومعناه ان مرتكب الكبيرة ليس مؤمنا ولا كافرا وانما هو منزلة بين الكفر والايمان وهي منزلة الفسق.</a:t>
            </a:r>
          </a:p>
          <a:p>
            <a:pPr algn="just">
              <a:lnSpc>
                <a:spcPct val="150000"/>
              </a:lnSpc>
            </a:pPr>
            <a:r>
              <a:rPr lang="ar-IQ" sz="3800" dirty="0">
                <a:latin typeface="Traditional Arabic" pitchFamily="18" charset="-78"/>
                <a:cs typeface="Traditional Arabic" pitchFamily="18" charset="-78"/>
              </a:rPr>
              <a:t> 5)الامر بالمعروف والنهي عن المنكر: والمقصود بالأمر بالمعروف : ايقاع المعروف , والنهي عن المنكر: زوال المنكر. وبهذا الاصل تصدوا كل من خالف حكم الله تعالى او امرة او نهية.</a:t>
            </a:r>
          </a:p>
          <a:p>
            <a:pPr algn="just">
              <a:lnSpc>
                <a:spcPct val="150000"/>
              </a:lnSpc>
            </a:pPr>
            <a:endParaRPr lang="ar-IQ" sz="2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68536251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76672"/>
            <a:ext cx="8229600" cy="792088"/>
          </a:xfrm>
        </p:spPr>
        <p:txBody>
          <a:bodyPr>
            <a:normAutofit/>
          </a:bodyPr>
          <a:lstStyle/>
          <a:p>
            <a:pPr algn="ctr"/>
            <a:r>
              <a:rPr lang="ar-IQ" sz="3200" dirty="0"/>
              <a:t>الاصل الديني و والاصل المذهبي : </a:t>
            </a:r>
          </a:p>
        </p:txBody>
      </p:sp>
      <p:sp>
        <p:nvSpPr>
          <p:cNvPr id="3" name="عنصر نائب للمحتوى 2"/>
          <p:cNvSpPr>
            <a:spLocks noGrp="1"/>
          </p:cNvSpPr>
          <p:nvPr>
            <p:ph idx="1"/>
          </p:nvPr>
        </p:nvSpPr>
        <p:spPr>
          <a:xfrm>
            <a:off x="107504" y="1340768"/>
            <a:ext cx="8856984" cy="4983832"/>
          </a:xfrm>
        </p:spPr>
        <p:txBody>
          <a:bodyPr>
            <a:noAutofit/>
          </a:bodyPr>
          <a:lstStyle/>
          <a:p>
            <a:pPr>
              <a:lnSpc>
                <a:spcPct val="150000"/>
              </a:lnSpc>
            </a:pPr>
            <a:r>
              <a:rPr lang="ar-IQ" sz="2000" dirty="0">
                <a:cs typeface="+mj-cs"/>
              </a:rPr>
              <a:t>اصل الدين نوعان ديني , ومذهبي</a:t>
            </a:r>
          </a:p>
          <a:p>
            <a:pPr>
              <a:lnSpc>
                <a:spcPct val="150000"/>
              </a:lnSpc>
            </a:pPr>
            <a:r>
              <a:rPr lang="ar-IQ" sz="2000" dirty="0">
                <a:cs typeface="+mj-cs"/>
              </a:rPr>
              <a:t>فالأصل الديني : هو الذي يكون منكرة خارجا عن دين الاسلام.</a:t>
            </a:r>
          </a:p>
          <a:p>
            <a:pPr>
              <a:lnSpc>
                <a:spcPct val="150000"/>
              </a:lnSpc>
            </a:pPr>
            <a:r>
              <a:rPr lang="ar-IQ" sz="2000" dirty="0">
                <a:cs typeface="+mj-cs"/>
              </a:rPr>
              <a:t>الاصل المذهبي : وهو الذي يكون منكرة خارجا عن دائرة المذهب ولا يكون خارجا عن دين الاسلام.</a:t>
            </a:r>
          </a:p>
          <a:p>
            <a:pPr>
              <a:lnSpc>
                <a:spcPct val="150000"/>
              </a:lnSpc>
            </a:pPr>
            <a:r>
              <a:rPr lang="ar-IQ" sz="2000" dirty="0">
                <a:cs typeface="+mj-cs"/>
              </a:rPr>
              <a:t>ومن خلال عرض هذه الاصول نلاحظ ان الفرق الاسلامية اجمعت على اهم الاصول وهي : </a:t>
            </a:r>
          </a:p>
          <a:p>
            <a:pPr>
              <a:lnSpc>
                <a:spcPct val="150000"/>
              </a:lnSpc>
            </a:pPr>
            <a:r>
              <a:rPr lang="ar-IQ" sz="2000" dirty="0">
                <a:cs typeface="+mj-cs"/>
              </a:rPr>
              <a:t>1)	الايمان اجمالا بوجود الله تعالى واتصافه بصفات الكمال وتنزه عن كل صفة من صفات النقص.</a:t>
            </a:r>
          </a:p>
          <a:p>
            <a:pPr>
              <a:lnSpc>
                <a:spcPct val="150000"/>
              </a:lnSpc>
            </a:pPr>
            <a:r>
              <a:rPr lang="ar-IQ" sz="2000" dirty="0">
                <a:cs typeface="+mj-cs"/>
              </a:rPr>
              <a:t>2)	الايمان اجمالا بالنبوة عامة وان محمدا (صلى الله علية وسلم ) خاصة وما بلغ به من الله تعالى , وان لم يذكره المعتزلة ضمن اصولهم الخمسة لكنة معلوم مما كتبوه من اثبات نبوة محمد (صلى الله علية ) واعجاز القران ومن مناظراتهم ودفاعهم عن الشريعة الاسلامية .</a:t>
            </a:r>
          </a:p>
          <a:p>
            <a:pPr>
              <a:lnSpc>
                <a:spcPct val="150000"/>
              </a:lnSpc>
            </a:pPr>
            <a:r>
              <a:rPr lang="ar-IQ" sz="2000" dirty="0">
                <a:cs typeface="+mj-cs"/>
              </a:rPr>
              <a:t>3)	الايمان اجمالا باليوم الاخر والناس فيه مجزيون على اعمالهم .</a:t>
            </a:r>
          </a:p>
          <a:p>
            <a:pPr>
              <a:lnSpc>
                <a:spcPct val="150000"/>
              </a:lnSpc>
            </a:pPr>
            <a:r>
              <a:rPr lang="ar-IQ" sz="2000" dirty="0">
                <a:cs typeface="+mj-cs"/>
              </a:rPr>
              <a:t>هذه الاصول الثلاثة هي اصول دينية عند هذه الفرق جميعا , لان الذي لا يؤمن بأحدها يكون خارجا عن دائرة الاسلام بالاتفاق.</a:t>
            </a:r>
          </a:p>
        </p:txBody>
      </p:sp>
    </p:spTree>
    <p:extLst>
      <p:ext uri="{BB962C8B-B14F-4D97-AF65-F5344CB8AC3E}">
        <p14:creationId xmlns:p14="http://schemas.microsoft.com/office/powerpoint/2010/main" val="115978990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7"/>
            <a:ext cx="8229600" cy="636680"/>
          </a:xfrm>
        </p:spPr>
        <p:txBody>
          <a:bodyPr>
            <a:normAutofit/>
          </a:bodyPr>
          <a:lstStyle/>
          <a:p>
            <a:pPr algn="ctr"/>
            <a:r>
              <a:rPr lang="ar-IQ" sz="3200" dirty="0"/>
              <a:t>الالهيات ............</a:t>
            </a:r>
          </a:p>
        </p:txBody>
      </p:sp>
      <p:sp>
        <p:nvSpPr>
          <p:cNvPr id="3" name="عنصر نائب للمحتوى 2"/>
          <p:cNvSpPr>
            <a:spLocks noGrp="1"/>
          </p:cNvSpPr>
          <p:nvPr>
            <p:ph idx="1"/>
          </p:nvPr>
        </p:nvSpPr>
        <p:spPr>
          <a:xfrm>
            <a:off x="467544" y="1412776"/>
            <a:ext cx="8229600" cy="4824536"/>
          </a:xfrm>
        </p:spPr>
        <p:txBody>
          <a:bodyPr>
            <a:normAutofit/>
          </a:bodyPr>
          <a:lstStyle/>
          <a:p>
            <a:pPr algn="just">
              <a:lnSpc>
                <a:spcPct val="150000"/>
              </a:lnSpc>
            </a:pPr>
            <a:r>
              <a:rPr lang="ar-IQ" dirty="0">
                <a:cs typeface="+mj-cs"/>
              </a:rPr>
              <a:t>5اولا : ادلة وجود الله تعالى ..........</a:t>
            </a:r>
          </a:p>
          <a:p>
            <a:pPr algn="just">
              <a:lnSpc>
                <a:spcPct val="150000"/>
              </a:lnSpc>
            </a:pPr>
            <a:r>
              <a:rPr lang="ar-IQ" dirty="0">
                <a:cs typeface="+mj-cs"/>
              </a:rPr>
              <a:t>استدل العلماء على وجود الله تعالى بأدلة كثيرة منها اهمها ........</a:t>
            </a:r>
          </a:p>
          <a:p>
            <a:pPr algn="just">
              <a:lnSpc>
                <a:spcPct val="150000"/>
              </a:lnSpc>
            </a:pPr>
            <a:r>
              <a:rPr lang="ar-IQ" dirty="0">
                <a:cs typeface="+mj-cs"/>
              </a:rPr>
              <a:t>الدليل الاول : الحدوث :</a:t>
            </a:r>
          </a:p>
          <a:p>
            <a:pPr algn="just">
              <a:lnSpc>
                <a:spcPct val="150000"/>
              </a:lnSpc>
            </a:pPr>
            <a:r>
              <a:rPr lang="ar-IQ" dirty="0">
                <a:cs typeface="+mj-cs"/>
              </a:rPr>
              <a:t>بنى المتكلمون هذا الدليل على مقدمتين الاتيتين :</a:t>
            </a:r>
          </a:p>
          <a:p>
            <a:pPr algn="just">
              <a:lnSpc>
                <a:spcPct val="150000"/>
              </a:lnSpc>
            </a:pPr>
            <a:r>
              <a:rPr lang="ar-IQ" dirty="0">
                <a:cs typeface="+mj-cs"/>
              </a:rPr>
              <a:t>المقدمة الاولى : العالم حادث .</a:t>
            </a:r>
          </a:p>
          <a:p>
            <a:pPr algn="just">
              <a:lnSpc>
                <a:spcPct val="150000"/>
              </a:lnSpc>
            </a:pPr>
            <a:r>
              <a:rPr lang="ar-IQ" dirty="0">
                <a:cs typeface="+mj-cs"/>
              </a:rPr>
              <a:t>المقدمة الثانية : كل حادث لابد له من محدث .</a:t>
            </a:r>
          </a:p>
          <a:p>
            <a:pPr algn="just">
              <a:lnSpc>
                <a:spcPct val="150000"/>
              </a:lnSpc>
            </a:pPr>
            <a:r>
              <a:rPr lang="ar-IQ" dirty="0">
                <a:cs typeface="+mj-cs"/>
              </a:rPr>
              <a:t>النتيجة : العالم لا بد له من محدث يحدثه .اي يرجح وجوده على عدمه وهو الله تعالى .</a:t>
            </a:r>
          </a:p>
        </p:txBody>
      </p:sp>
    </p:spTree>
    <p:extLst>
      <p:ext uri="{BB962C8B-B14F-4D97-AF65-F5344CB8AC3E}">
        <p14:creationId xmlns:p14="http://schemas.microsoft.com/office/powerpoint/2010/main" val="509813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الالهيات ............:</a:t>
            </a:r>
          </a:p>
        </p:txBody>
      </p:sp>
      <p:sp>
        <p:nvSpPr>
          <p:cNvPr id="3" name="عنصر نائب للمحتوى 2"/>
          <p:cNvSpPr>
            <a:spLocks noGrp="1"/>
          </p:cNvSpPr>
          <p:nvPr>
            <p:ph idx="1"/>
          </p:nvPr>
        </p:nvSpPr>
        <p:spPr/>
        <p:txBody>
          <a:bodyPr/>
          <a:lstStyle/>
          <a:p>
            <a:pPr algn="just"/>
            <a:r>
              <a:rPr lang="ar-IQ" dirty="0">
                <a:latin typeface="Traditional Arabic" pitchFamily="18" charset="-78"/>
                <a:cs typeface="Traditional Arabic" pitchFamily="18" charset="-78"/>
              </a:rPr>
              <a:t>الدليل الثاني : دليل الوجوب : موجد هذا العالم اما ان يكون واجبا او ممكن او مستحيلا . لان كل امر لابد ان يتصف بواحد من الامور الثلاثة السابقة ولا رابع لها , لأنها اقسام الحكم العقلي ونعني به الذي يكون وسيلة اثباته العقل . كإثبات الزوجية للعدد (2) وينقسم الى ثلاثة اقسام : 1) الواجب : وهو الثابت الذي لا يقبل الانتفاء ومما لا يتصور العقل عدمه. 2) المستحيل : وهو المنفي الذي لا يقبل الثبوت فلا يمكن وجوده ولا يتصور حدوثة مطلقا او هو ما لا يتصور العقل وجوده .3) الممكن (الجائز) هو الذي يقبل الثبوت تارة والنفي تارة اخرى اي يمكن وجوده اذا وجد السبب الذي يرجح وجوده . فلا يجوز ان يكون موجد هذا العالم مستحيلا او ممكنا فوجب ان يكون موجد هذا العالم واجب الوجود.</a:t>
            </a:r>
          </a:p>
        </p:txBody>
      </p:sp>
    </p:spTree>
    <p:extLst>
      <p:ext uri="{BB962C8B-B14F-4D97-AF65-F5344CB8AC3E}">
        <p14:creationId xmlns:p14="http://schemas.microsoft.com/office/powerpoint/2010/main" val="1818201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0616"/>
          </a:xfrm>
        </p:spPr>
        <p:txBody>
          <a:bodyPr>
            <a:normAutofit fontScale="90000"/>
          </a:bodyPr>
          <a:lstStyle/>
          <a:p>
            <a:pPr algn="ctr"/>
            <a:endParaRPr lang="ar-IQ" sz="3200" dirty="0"/>
          </a:p>
        </p:txBody>
      </p:sp>
      <p:sp>
        <p:nvSpPr>
          <p:cNvPr id="3" name="عنصر نائب للمحتوى 2"/>
          <p:cNvSpPr>
            <a:spLocks noGrp="1"/>
          </p:cNvSpPr>
          <p:nvPr>
            <p:ph idx="1"/>
          </p:nvPr>
        </p:nvSpPr>
        <p:spPr>
          <a:xfrm>
            <a:off x="107504" y="548680"/>
            <a:ext cx="8928992" cy="6309320"/>
          </a:xfrm>
        </p:spPr>
        <p:txBody>
          <a:bodyPr>
            <a:noAutofit/>
          </a:bodyPr>
          <a:lstStyle/>
          <a:p>
            <a:pPr algn="just">
              <a:lnSpc>
                <a:spcPct val="150000"/>
              </a:lnSpc>
            </a:pPr>
            <a:r>
              <a:rPr lang="ar-IQ" sz="1800" dirty="0">
                <a:cs typeface="+mj-cs"/>
              </a:rPr>
              <a:t>) الدليل الثالث : البرهان العلمي (دليل العناية والاختراع) وهذا الدليل من اجلى الادلة على وجود الباري سبحانه .فالعناية : يراد بها ان جميع الموجودات التي ههنا خلقت لأجل الانسان كما جاء في الكتاب الكريم </a:t>
            </a:r>
            <a:r>
              <a:rPr lang="ar-IQ" sz="1800" dirty="0">
                <a:cs typeface="+mj-cs"/>
              </a:rPr>
              <a:t>(تَبَارَكَ الَّذِي جَعَلَ فِي السَّمَاءِ بُرُوجًا وَجَعَلَ فِيهَا سِرَاجًا وَقَمَرًا </a:t>
            </a:r>
            <a:r>
              <a:rPr lang="ar-IQ" sz="1800" dirty="0" smtClean="0">
                <a:cs typeface="+mj-cs"/>
              </a:rPr>
              <a:t>مُّنِيرًا )(</a:t>
            </a:r>
            <a:r>
              <a:rPr lang="ar-IQ" sz="1800" dirty="0">
                <a:cs typeface="+mj-cs"/>
              </a:rPr>
              <a:t>الفرقان </a:t>
            </a:r>
            <a:r>
              <a:rPr lang="ar-IQ" sz="1800" dirty="0">
                <a:cs typeface="+mj-cs"/>
              </a:rPr>
              <a:t>61) </a:t>
            </a:r>
            <a:r>
              <a:rPr lang="ar-IQ" sz="1800" dirty="0">
                <a:cs typeface="+mj-cs"/>
              </a:rPr>
              <a:t>{فَلْيَنْظُرِ الْإِنْسَانُ إِلَى طَعَامِهِ (24) أَنَّا صَبَبْنَا الْمَاءَ صَبًّا (25) ثُمَّ شَقَقْنَا الْأَرْضَ شَقًّا (26) فَأَنْبَتْنَا فِيهَا حَبًّا (27) وَعِنَبًا وَقَضْبًا (28) وَزَيْتُونًا وَنَخْلًا (29) وَحَدَائِقَ غُلْبًا (30) وَفَاكِهَةً وَأَبًّا (31) مَتَاعًا لَكُمْ وَلِأَنْعَامِكُمْ (32) }(</a:t>
            </a:r>
            <a:r>
              <a:rPr lang="ar-IQ" sz="1800" dirty="0">
                <a:cs typeface="+mj-cs"/>
              </a:rPr>
              <a:t>عبس24-32).ويراد بالاختراع وهو ما يظهر من اختراع جواهر الاشياء الموجودات . كاختراع الحياة في الجمادات والدركات الحسية والعقل . قال تعالى </a:t>
            </a:r>
            <a:r>
              <a:rPr lang="ar-IQ" sz="1800" dirty="0">
                <a:cs typeface="+mj-cs"/>
              </a:rPr>
              <a:t>(أَوَلَمْ يَنظُرُوا فِي مَلَكُوتِ السَّمَاوَاتِ وَالْأَرْضِ وَمَا خَلَقَ اللَّهُ مِن </a:t>
            </a:r>
            <a:r>
              <a:rPr lang="ar-IQ" sz="1800" dirty="0" smtClean="0">
                <a:cs typeface="+mj-cs"/>
              </a:rPr>
              <a:t>شَيْءٍ)(</a:t>
            </a:r>
            <a:r>
              <a:rPr lang="ar-IQ" sz="1800" dirty="0">
                <a:cs typeface="+mj-cs"/>
              </a:rPr>
              <a:t>الاعراف </a:t>
            </a:r>
            <a:r>
              <a:rPr lang="ar-IQ" sz="1800" dirty="0">
                <a:cs typeface="+mj-cs"/>
              </a:rPr>
              <a:t>185) ومن الآيات التي تجمع بين العناية والاختراع </a:t>
            </a:r>
            <a:r>
              <a:rPr lang="ar-IQ" sz="1800" dirty="0">
                <a:cs typeface="+mj-cs"/>
              </a:rPr>
              <a:t>(يَا أَيُّهَا النَّاسُ اعْبُدُوا رَبَّكُمُ الَّذِي خَلَقَكُمْ وَالَّذِينَ مِنْ قَبْلِكُمْ لَعَلَّكُمْ تَتَّقُونَ ۝ الَّذِي جَعَلَ لَكُمُ الْأَرْضَ فِرَاشًا وَالسَّمَاءَ بِنَاءً وَأَنْزَلَ مِنَ السَّمَاءِ مَاءً فَأَخْرَجَ بِهِ مِنَ الثَّمَرَاتِ رِزْقًا لَكُمْ فَلَا تَجْعَلُوا لِلَّهِ أَنْدَادًا وَأَنْتُمْ تَعْلَمُونَ </a:t>
            </a:r>
            <a:r>
              <a:rPr lang="ar-IQ" sz="1800" dirty="0" smtClean="0">
                <a:cs typeface="+mj-cs"/>
              </a:rPr>
              <a:t>۝)(</a:t>
            </a:r>
            <a:r>
              <a:rPr lang="ar-IQ" sz="1800" dirty="0">
                <a:cs typeface="+mj-cs"/>
              </a:rPr>
              <a:t>البقرة 21-22</a:t>
            </a:r>
            <a:r>
              <a:rPr lang="ar-IQ" sz="1800" dirty="0">
                <a:cs typeface="+mj-cs"/>
              </a:rPr>
              <a:t>). الدليل الرابع : الدليل الوجودي : ويسمى ايضا باسم برهان الاستعلاء او الاستكمال او برهان المثل الاعلى . وقد صاغة القديس </a:t>
            </a:r>
            <a:r>
              <a:rPr lang="ar-IQ" sz="1800" dirty="0" err="1">
                <a:cs typeface="+mj-cs"/>
              </a:rPr>
              <a:t>انسلم</a:t>
            </a:r>
            <a:r>
              <a:rPr lang="ar-IQ" sz="1800" dirty="0">
                <a:cs typeface="+mj-cs"/>
              </a:rPr>
              <a:t> في صورته الاولى وصدر عن مبدا معترف به من قبل المؤمنين والملحدين وهو ان فكرة الاله موجوده في العقول , فالملحدون لا يجحدون تصورهم للألوهية وانما يجحدون في وجود الاله.</a:t>
            </a:r>
          </a:p>
          <a:p>
            <a:pPr algn="just">
              <a:lnSpc>
                <a:spcPct val="150000"/>
              </a:lnSpc>
            </a:pPr>
            <a:r>
              <a:rPr lang="ar-IQ" sz="1800" dirty="0">
                <a:cs typeface="+mj-cs"/>
              </a:rPr>
              <a:t>الدليل الخامس : الدليل الاخلاقي : وصاغ هذا الدليل الفيلسوف الالماني (كنت) وصورته : ان علامة الوازع الاخلاقي او علامة الواجب او علامة الضمير, لا توجد في النفس الانسانية بغير وجود اله , اذ كيف يدين الانسان نفسة بالحق اذا لم يكن في الكون قسطاس للحق يغرس في نفسة هذا الوجود ؟ وكيف تقرر في طبع الانسان, ان الواجب الكرية لدية اولى به من طاعة الهوى المحبب الية وان لم يطلع على دخيلة سره احد؟</a:t>
            </a:r>
            <a:endParaRPr lang="ar-IQ" sz="1800" dirty="0">
              <a:cs typeface="+mj-cs"/>
            </a:endParaRPr>
          </a:p>
        </p:txBody>
      </p:sp>
    </p:spTree>
    <p:extLst>
      <p:ext uri="{BB962C8B-B14F-4D97-AF65-F5344CB8AC3E}">
        <p14:creationId xmlns:p14="http://schemas.microsoft.com/office/powerpoint/2010/main" val="996978181"/>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2073</TotalTime>
  <Words>837</Words>
  <Application>Microsoft Office PowerPoint</Application>
  <PresentationFormat>عرض على الشاشة (3:4)‏</PresentationFormat>
  <Paragraphs>32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محاضرات بمادة اصول الدين (الالهيات)</vt:lpstr>
      <vt:lpstr>اصول الدين عند المعتزلة : </vt:lpstr>
      <vt:lpstr>الاصل الديني و والاصل المذهبي : </vt:lpstr>
      <vt:lpstr>الالهيات ............</vt:lpstr>
      <vt:lpstr>الالهيات ............:</vt:lpstr>
      <vt:lpstr>عرض تقديمي في PowerPoint</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العروض</dc:title>
  <dc:creator>sat</dc:creator>
  <cp:lastModifiedBy>Maher</cp:lastModifiedBy>
  <cp:revision>25</cp:revision>
  <dcterms:created xsi:type="dcterms:W3CDTF">2019-12-16T17:03:03Z</dcterms:created>
  <dcterms:modified xsi:type="dcterms:W3CDTF">2020-02-14T19:53:38Z</dcterms:modified>
</cp:coreProperties>
</file>