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80" d="100"/>
          <a:sy n="80" d="100"/>
        </p:scale>
        <p:origin x="-1086" y="-3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5EBE70F9-154E-469E-A292-311088E97BE0}" type="datetimeFigureOut">
              <a:rPr lang="ar-IQ" smtClean="0"/>
              <a:t>20/06/1441</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D63DBAE3-FFB3-4A41-B88D-CC09091ACEE7}"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EBE70F9-154E-469E-A292-311088E97BE0}" type="datetimeFigureOut">
              <a:rPr lang="ar-IQ" smtClean="0"/>
              <a:t>20/06/1441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63DBAE3-FFB3-4A41-B88D-CC09091ACEE7}"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EBE70F9-154E-469E-A292-311088E97BE0}" type="datetimeFigureOut">
              <a:rPr lang="ar-IQ" smtClean="0"/>
              <a:t>20/06/1441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63DBAE3-FFB3-4A41-B88D-CC09091ACEE7}"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EBE70F9-154E-469E-A292-311088E97BE0}" type="datetimeFigureOut">
              <a:rPr lang="ar-IQ" smtClean="0"/>
              <a:t>20/06/1441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63DBAE3-FFB3-4A41-B88D-CC09091ACEE7}"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5EBE70F9-154E-469E-A292-311088E97BE0}" type="datetimeFigureOut">
              <a:rPr lang="ar-IQ" smtClean="0"/>
              <a:t>20/06/1441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63DBAE3-FFB3-4A41-B88D-CC09091ACEE7}"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EBE70F9-154E-469E-A292-311088E97BE0}" type="datetimeFigureOut">
              <a:rPr lang="ar-IQ" smtClean="0"/>
              <a:t>20/06/1441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63DBAE3-FFB3-4A41-B88D-CC09091ACEE7}"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5EBE70F9-154E-469E-A292-311088E97BE0}" type="datetimeFigureOut">
              <a:rPr lang="ar-IQ" smtClean="0"/>
              <a:t>20/06/1441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63DBAE3-FFB3-4A41-B88D-CC09091ACEE7}"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5EBE70F9-154E-469E-A292-311088E97BE0}" type="datetimeFigureOut">
              <a:rPr lang="ar-IQ" smtClean="0"/>
              <a:t>20/06/1441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63DBAE3-FFB3-4A41-B88D-CC09091ACEE7}"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BE70F9-154E-469E-A292-311088E97BE0}" type="datetimeFigureOut">
              <a:rPr lang="ar-IQ" smtClean="0"/>
              <a:t>20/06/1441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63DBAE3-FFB3-4A41-B88D-CC09091ACEE7}"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EBE70F9-154E-469E-A292-311088E97BE0}" type="datetimeFigureOut">
              <a:rPr lang="ar-IQ" smtClean="0"/>
              <a:t>20/06/1441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63DBAE3-FFB3-4A41-B88D-CC09091ACEE7}"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5EBE70F9-154E-469E-A292-311088E97BE0}" type="datetimeFigureOut">
              <a:rPr lang="ar-IQ" smtClean="0"/>
              <a:t>20/06/1441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D63DBAE3-FFB3-4A41-B88D-CC09091ACEE7}"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EBE70F9-154E-469E-A292-311088E97BE0}" type="datetimeFigureOut">
              <a:rPr lang="ar-IQ" smtClean="0"/>
              <a:t>20/06/1441</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63DBAE3-FFB3-4A41-B88D-CC09091ACEE7}"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1340768"/>
            <a:ext cx="7851648" cy="1859632"/>
          </a:xfrm>
        </p:spPr>
        <p:txBody>
          <a:bodyPr/>
          <a:lstStyle/>
          <a:p>
            <a:pPr algn="ctr"/>
            <a:r>
              <a:rPr lang="ar-IQ" dirty="0" smtClean="0">
                <a:cs typeface="Othmani" pitchFamily="2" charset="-78"/>
              </a:rPr>
              <a:t>محاضرات بمادة اصول الدين</a:t>
            </a:r>
            <a:br>
              <a:rPr lang="ar-IQ" dirty="0" smtClean="0">
                <a:cs typeface="Othmani" pitchFamily="2" charset="-78"/>
              </a:rPr>
            </a:br>
            <a:r>
              <a:rPr lang="ar-IQ" dirty="0" smtClean="0">
                <a:cs typeface="Othmani" pitchFamily="2" charset="-78"/>
              </a:rPr>
              <a:t>(الالهيات)</a:t>
            </a:r>
            <a:endParaRPr lang="ar-IQ" dirty="0">
              <a:cs typeface="Othmani" pitchFamily="2" charset="-78"/>
            </a:endParaRPr>
          </a:p>
        </p:txBody>
      </p:sp>
      <p:sp>
        <p:nvSpPr>
          <p:cNvPr id="3" name="عنوان فرعي 2"/>
          <p:cNvSpPr>
            <a:spLocks noGrp="1"/>
          </p:cNvSpPr>
          <p:nvPr>
            <p:ph type="subTitle" idx="1"/>
          </p:nvPr>
        </p:nvSpPr>
        <p:spPr>
          <a:xfrm>
            <a:off x="533400" y="4268688"/>
            <a:ext cx="7854696" cy="1752600"/>
          </a:xfrm>
        </p:spPr>
        <p:txBody>
          <a:bodyPr>
            <a:normAutofit fontScale="92500" lnSpcReduction="10000"/>
          </a:bodyPr>
          <a:lstStyle/>
          <a:p>
            <a:pPr algn="ctr"/>
            <a:r>
              <a:rPr lang="ar-IQ" dirty="0" err="1" smtClean="0">
                <a:latin typeface="Hacen Saudi Arabia XL" pitchFamily="2" charset="-78"/>
                <a:cs typeface="Hacen Saudi Arabia XL" pitchFamily="2" charset="-78"/>
              </a:rPr>
              <a:t>ا.م.د</a:t>
            </a:r>
            <a:r>
              <a:rPr lang="ar-IQ" dirty="0" smtClean="0">
                <a:latin typeface="Hacen Saudi Arabia XL" pitchFamily="2" charset="-78"/>
                <a:cs typeface="Hacen Saudi Arabia XL" pitchFamily="2" charset="-78"/>
              </a:rPr>
              <a:t> خليل ابراهيم سعيد العاني</a:t>
            </a:r>
          </a:p>
          <a:p>
            <a:pPr algn="ctr"/>
            <a:r>
              <a:rPr lang="ar-IQ" dirty="0" smtClean="0">
                <a:latin typeface="Hacen Saudi Arabia XL" pitchFamily="2" charset="-78"/>
                <a:cs typeface="+mj-cs"/>
              </a:rPr>
              <a:t>جامعة بغداد – كلية العلوم الإسلامية</a:t>
            </a:r>
          </a:p>
          <a:p>
            <a:pPr algn="ctr"/>
            <a:r>
              <a:rPr lang="ar-IQ" dirty="0" smtClean="0">
                <a:latin typeface="Hacen Saudi Arabia XL" pitchFamily="2" charset="-78"/>
                <a:cs typeface="+mj-cs"/>
              </a:rPr>
              <a:t>قسم الحضارة والاثار الاسلامية</a:t>
            </a:r>
          </a:p>
          <a:p>
            <a:pPr algn="ctr"/>
            <a:r>
              <a:rPr lang="ar-IQ" dirty="0">
                <a:latin typeface="Hacen Saudi Arabia XL" pitchFamily="2" charset="-78"/>
                <a:cs typeface="+mj-cs"/>
              </a:rPr>
              <a:t>1</a:t>
            </a:r>
            <a:endParaRPr lang="ar-IQ" dirty="0" smtClean="0">
              <a:latin typeface="Hacen Saudi Arabia XL" pitchFamily="2" charset="-78"/>
              <a:cs typeface="+mj-cs"/>
            </a:endParaRPr>
          </a:p>
          <a:p>
            <a:pPr algn="ctr"/>
            <a:endParaRPr lang="ar-IQ" dirty="0" smtClean="0">
              <a:latin typeface="Hacen Saudi Arabia XL" pitchFamily="2" charset="-78"/>
              <a:cs typeface="Hacen Saudi Arabia XL" pitchFamily="2" charset="-78"/>
            </a:endParaRPr>
          </a:p>
        </p:txBody>
      </p:sp>
    </p:spTree>
    <p:extLst>
      <p:ext uri="{BB962C8B-B14F-4D97-AF65-F5344CB8AC3E}">
        <p14:creationId xmlns:p14="http://schemas.microsoft.com/office/powerpoint/2010/main" val="1222912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3200" dirty="0"/>
              <a:t>الصفات الالهية ................</a:t>
            </a:r>
            <a:endParaRPr lang="ar-IQ" sz="3200" dirty="0"/>
          </a:p>
        </p:txBody>
      </p:sp>
      <p:sp>
        <p:nvSpPr>
          <p:cNvPr id="3" name="عنصر نائب للمحتوى 2"/>
          <p:cNvSpPr>
            <a:spLocks noGrp="1"/>
          </p:cNvSpPr>
          <p:nvPr>
            <p:ph idx="1"/>
          </p:nvPr>
        </p:nvSpPr>
        <p:spPr>
          <a:xfrm>
            <a:off x="457200" y="2060848"/>
            <a:ext cx="8229600" cy="4263752"/>
          </a:xfrm>
        </p:spPr>
        <p:txBody>
          <a:bodyPr>
            <a:normAutofit fontScale="92500" lnSpcReduction="10000"/>
          </a:bodyPr>
          <a:lstStyle/>
          <a:p>
            <a:pPr algn="just">
              <a:lnSpc>
                <a:spcPct val="150000"/>
              </a:lnSpc>
            </a:pPr>
            <a:r>
              <a:rPr lang="ar-IQ" sz="2400" dirty="0">
                <a:latin typeface="Traditional Arabic" pitchFamily="18" charset="-78"/>
                <a:cs typeface="Traditional Arabic" pitchFamily="18" charset="-78"/>
              </a:rPr>
              <a:t>قسم بعض العلماء الكلام الصفات الالهية الى ما يأتي : </a:t>
            </a:r>
          </a:p>
          <a:p>
            <a:pPr algn="just">
              <a:lnSpc>
                <a:spcPct val="150000"/>
              </a:lnSpc>
            </a:pPr>
            <a:r>
              <a:rPr lang="ar-IQ" sz="2400" dirty="0">
                <a:latin typeface="Traditional Arabic" pitchFamily="18" charset="-78"/>
                <a:cs typeface="Traditional Arabic" pitchFamily="18" charset="-78"/>
              </a:rPr>
              <a:t>1)الصفة النفسية (الوجود). 2) الصفات السلبية : وهي خمس صفات القدم والبقاء ومخالفة الحوادث والقيام بالنفس و الوحدانية . 3) صفات المعاني وهي القدرة والارادة والعلم والحياة والسمع والبصر والكلام واختلفوا في صفة التكوين.</a:t>
            </a:r>
          </a:p>
          <a:p>
            <a:pPr algn="just">
              <a:lnSpc>
                <a:spcPct val="150000"/>
              </a:lnSpc>
            </a:pPr>
            <a:r>
              <a:rPr lang="ar-IQ" sz="2400" dirty="0">
                <a:latin typeface="Traditional Arabic" pitchFamily="18" charset="-78"/>
                <a:cs typeface="Traditional Arabic" pitchFamily="18" charset="-78"/>
              </a:rPr>
              <a:t>اولا : الصفة النفسية ( الوجود): وهي صفة ثبوتية يدل الوصف بها على نفس الذات دون معنى زائد عليها . فوجود الله تعالى كامل ذاتي وكل ما سوى الله تعالى ناقص تبعي .</a:t>
            </a:r>
          </a:p>
          <a:p>
            <a:pPr algn="just">
              <a:lnSpc>
                <a:spcPct val="150000"/>
              </a:lnSpc>
            </a:pPr>
            <a:r>
              <a:rPr lang="ar-IQ" sz="2400" dirty="0">
                <a:latin typeface="Traditional Arabic" pitchFamily="18" charset="-78"/>
                <a:cs typeface="Traditional Arabic" pitchFamily="18" charset="-78"/>
              </a:rPr>
              <a:t>ثانيا : الصفات السلبية : وهي كل صفة سلبت(نفت) كل امر لا يليق بالله تعالى . وهي : 1)القدم : ان وجود الله تعالى غير مسبوق بالعدم فالله عز وجل ليس له بداية. والدليل النقلي : قال (هُوَ الْأَوَّلُ وَالْآخِرُ </a:t>
            </a:r>
            <a:r>
              <a:rPr lang="ar-IQ" sz="2400" dirty="0" smtClean="0">
                <a:latin typeface="Traditional Arabic" pitchFamily="18" charset="-78"/>
                <a:cs typeface="Traditional Arabic" pitchFamily="18" charset="-78"/>
              </a:rPr>
              <a:t>)الحديد </a:t>
            </a:r>
            <a:r>
              <a:rPr lang="ar-IQ" sz="2400" dirty="0">
                <a:latin typeface="Traditional Arabic" pitchFamily="18" charset="-78"/>
                <a:cs typeface="Traditional Arabic" pitchFamily="18" charset="-78"/>
              </a:rPr>
              <a:t>3</a:t>
            </a:r>
          </a:p>
          <a:p>
            <a:pPr algn="just">
              <a:lnSpc>
                <a:spcPct val="150000"/>
              </a:lnSpc>
            </a:pPr>
            <a:endParaRPr lang="ar-IQ" sz="20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1685362517"/>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571500"/>
            <a:ext cx="8229600" cy="904156"/>
          </a:xfrm>
        </p:spPr>
        <p:txBody>
          <a:bodyPr>
            <a:normAutofit/>
          </a:bodyPr>
          <a:lstStyle/>
          <a:p>
            <a:pPr algn="ctr"/>
            <a:endParaRPr lang="ar-IQ" sz="3200" dirty="0"/>
          </a:p>
        </p:txBody>
      </p:sp>
      <p:sp>
        <p:nvSpPr>
          <p:cNvPr id="3" name="عنصر نائب للمحتوى 2"/>
          <p:cNvSpPr>
            <a:spLocks noGrp="1"/>
          </p:cNvSpPr>
          <p:nvPr>
            <p:ph idx="1"/>
          </p:nvPr>
        </p:nvSpPr>
        <p:spPr>
          <a:xfrm>
            <a:off x="179512" y="764704"/>
            <a:ext cx="8784976" cy="5919936"/>
          </a:xfrm>
        </p:spPr>
        <p:txBody>
          <a:bodyPr>
            <a:normAutofit fontScale="85000" lnSpcReduction="20000"/>
          </a:bodyPr>
          <a:lstStyle/>
          <a:p>
            <a:pPr>
              <a:lnSpc>
                <a:spcPct val="150000"/>
              </a:lnSpc>
            </a:pPr>
            <a:r>
              <a:rPr lang="ar-IQ" dirty="0">
                <a:cs typeface="+mj-cs"/>
              </a:rPr>
              <a:t>والدليل العقلي : ان الله تعالى لو لم يكن قديما لكان حادثا ولو كان حادث لاحتاج الى محدث يحدثه وهكذا وهذا يلزم الدور والتسلسل وهذا محال فوجب ان يكون واجب الوجود قديما.</a:t>
            </a:r>
          </a:p>
          <a:p>
            <a:pPr>
              <a:lnSpc>
                <a:spcPct val="150000"/>
              </a:lnSpc>
            </a:pPr>
            <a:r>
              <a:rPr lang="ar-IQ" dirty="0">
                <a:cs typeface="+mj-cs"/>
              </a:rPr>
              <a:t>2) البقاء : ان الله تعالى ابدي , ليس لوجوده اخر , فيستحيل ان يلحقه الفناء والعدم. وضد البقاء : الفناء . والدليل النقلي : قال تعالى </a:t>
            </a:r>
            <a:r>
              <a:rPr lang="ar-IQ" dirty="0" smtClean="0">
                <a:cs typeface="+mj-cs"/>
              </a:rPr>
              <a:t>(هُوَ </a:t>
            </a:r>
            <a:r>
              <a:rPr lang="ar-IQ" dirty="0">
                <a:cs typeface="+mj-cs"/>
              </a:rPr>
              <a:t>الْأَوَّلُ وَالْآخِرُ </a:t>
            </a:r>
            <a:r>
              <a:rPr lang="ar-IQ" dirty="0" smtClean="0">
                <a:cs typeface="+mj-cs"/>
              </a:rPr>
              <a:t>)الحديد</a:t>
            </a:r>
            <a:r>
              <a:rPr lang="ar-IQ" dirty="0">
                <a:cs typeface="+mj-cs"/>
              </a:rPr>
              <a:t>: ٣ (كُلُّ شَيْءٍ هَالِكٌ إِلا </a:t>
            </a:r>
            <a:r>
              <a:rPr lang="ar-IQ" dirty="0" smtClean="0">
                <a:cs typeface="+mj-cs"/>
              </a:rPr>
              <a:t>وَجْهَهُ)القصص </a:t>
            </a:r>
            <a:r>
              <a:rPr lang="ar-IQ" dirty="0">
                <a:cs typeface="+mj-cs"/>
              </a:rPr>
              <a:t>88.</a:t>
            </a:r>
          </a:p>
          <a:p>
            <a:pPr>
              <a:lnSpc>
                <a:spcPct val="150000"/>
              </a:lnSpc>
            </a:pPr>
            <a:r>
              <a:rPr lang="ar-IQ" dirty="0">
                <a:cs typeface="+mj-cs"/>
              </a:rPr>
              <a:t>والدليل العقلي: لو جاز علية العدم لاستحال علية القدم وهو باطل لثبوت قدمة تعالى. ولو لم يكن الله تعالى باقيا لكان حادثا ولو كان حادث لاحتاج الى محدث وهكذا وهذا يلزم الدور والتسلسل وهذا باطل.</a:t>
            </a:r>
          </a:p>
          <a:p>
            <a:pPr>
              <a:lnSpc>
                <a:spcPct val="150000"/>
              </a:lnSpc>
            </a:pPr>
            <a:r>
              <a:rPr lang="ar-IQ" dirty="0">
                <a:cs typeface="+mj-cs"/>
              </a:rPr>
              <a:t>3)المخالفة للحوادث : ان الله تعالى ليس مماثلا من الحوادث الموجودة والمعدومة مطلقا . فهي عبارة عن سلب الجرمية والعرضية والجزئية والكلية ولوازمها عنه تعالى . فلازم العرضية هو القيام بالغير ولازم الجزئية الصغر ولازم الجرمية التحيز ولازم الكلية الكبر. وضدها المماثلة للحوادث .</a:t>
            </a:r>
          </a:p>
          <a:p>
            <a:pPr>
              <a:lnSpc>
                <a:spcPct val="150000"/>
              </a:lnSpc>
            </a:pPr>
            <a:r>
              <a:rPr lang="ar-IQ" dirty="0">
                <a:cs typeface="+mj-cs"/>
              </a:rPr>
              <a:t>والدليل النقلي :قال تعالى  ( لَيْسَ كَمِثْلِهِ شَيْءٌ ) الشورى 11 </a:t>
            </a:r>
          </a:p>
          <a:p>
            <a:pPr>
              <a:lnSpc>
                <a:spcPct val="150000"/>
              </a:lnSpc>
            </a:pPr>
            <a:r>
              <a:rPr lang="ar-IQ" dirty="0">
                <a:cs typeface="+mj-cs"/>
              </a:rPr>
              <a:t>والدليل العقلي : انه تعالى لو لم يكن مخالف للحوادث لكان مماثلا لها , ولو كان مماثلا للحوادث لكان حادثا ولو كان حادثا لاحتاج الى محدث يحدثه وهكذا وهذا يلزم والدور والتسلسل وهذا باطل . فثبت مخالفة للحوادث.</a:t>
            </a:r>
            <a:endParaRPr lang="ar-IQ" dirty="0">
              <a:cs typeface="+mj-cs"/>
            </a:endParaRPr>
          </a:p>
        </p:txBody>
      </p:sp>
    </p:spTree>
    <p:extLst>
      <p:ext uri="{BB962C8B-B14F-4D97-AF65-F5344CB8AC3E}">
        <p14:creationId xmlns:p14="http://schemas.microsoft.com/office/powerpoint/2010/main" val="1159789904"/>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3200" dirty="0"/>
              <a:t>النصوص الموهمة للمشابهة : ...............</a:t>
            </a:r>
            <a:endParaRPr lang="ar-IQ" sz="3200" dirty="0"/>
          </a:p>
        </p:txBody>
      </p:sp>
      <p:sp>
        <p:nvSpPr>
          <p:cNvPr id="3" name="عنصر نائب للمحتوى 2"/>
          <p:cNvSpPr>
            <a:spLocks noGrp="1"/>
          </p:cNvSpPr>
          <p:nvPr>
            <p:ph idx="1"/>
          </p:nvPr>
        </p:nvSpPr>
        <p:spPr/>
        <p:txBody>
          <a:bodyPr>
            <a:normAutofit fontScale="85000" lnSpcReduction="20000"/>
          </a:bodyPr>
          <a:lstStyle/>
          <a:p>
            <a:pPr algn="just">
              <a:lnSpc>
                <a:spcPct val="150000"/>
              </a:lnSpc>
            </a:pPr>
            <a:r>
              <a:rPr lang="ar-IQ" dirty="0">
                <a:cs typeface="+mj-cs"/>
              </a:rPr>
              <a:t>وردت في القران الكريم والاحاديث الشريفة نصوص تضيف الى الباري عز وجل صفات خبرية , توهم التشبيه كالاستواء والمجيء والنزول فاختلفوا فيها على اقوال ثلاثة مع اتفاقهم على تنزيه الباري عز وجل عما لا يليق به وهي : </a:t>
            </a:r>
          </a:p>
          <a:p>
            <a:pPr algn="just">
              <a:lnSpc>
                <a:spcPct val="150000"/>
              </a:lnSpc>
            </a:pPr>
            <a:r>
              <a:rPr lang="ar-IQ" dirty="0">
                <a:cs typeface="+mj-cs"/>
              </a:rPr>
              <a:t>الاول : التوقف : اي التوقف الكامل من غير جنوح الى التأويل او سقوط في التشبيه وهو مذهب السلف فهؤلاء امنوا بالصفات واجروها على ظاهرها ولم يتعرضوا لها.</a:t>
            </a:r>
          </a:p>
          <a:p>
            <a:pPr algn="just">
              <a:lnSpc>
                <a:spcPct val="150000"/>
              </a:lnSpc>
            </a:pPr>
            <a:r>
              <a:rPr lang="ar-IQ" dirty="0">
                <a:cs typeface="+mj-cs"/>
              </a:rPr>
              <a:t>ثانيا : التوغل في التشبيه : فمنهم من شبة في الذات باعتقاد اليد والقدم والوجه فوقعوا في التجسيم الصريح ومخالفة اي التنزيه المطلق .</a:t>
            </a:r>
          </a:p>
          <a:p>
            <a:pPr algn="just">
              <a:lnSpc>
                <a:spcPct val="150000"/>
              </a:lnSpc>
            </a:pPr>
            <a:r>
              <a:rPr lang="ar-IQ" dirty="0">
                <a:cs typeface="+mj-cs"/>
              </a:rPr>
              <a:t>ثالثا : التأويل : وهذا ما ذهب الية الفرق الاسلامية من انه لابد من التأويل في بعض ظواهر القران والاخبار.</a:t>
            </a:r>
          </a:p>
          <a:p>
            <a:pPr algn="just">
              <a:lnSpc>
                <a:spcPct val="150000"/>
              </a:lnSpc>
            </a:pPr>
            <a:r>
              <a:rPr lang="ar-IQ" dirty="0">
                <a:cs typeface="+mj-cs"/>
              </a:rPr>
              <a:t>ومن امثلة تأويلات هؤلاء للنصوص المشابهة بما يتفق وتنزيه الباري عما لا يليق به.</a:t>
            </a:r>
          </a:p>
        </p:txBody>
      </p:sp>
    </p:spTree>
    <p:extLst>
      <p:ext uri="{BB962C8B-B14F-4D97-AF65-F5344CB8AC3E}">
        <p14:creationId xmlns:p14="http://schemas.microsoft.com/office/powerpoint/2010/main" val="5098137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3200" dirty="0"/>
              <a:t>ما يوهم الجهة........</a:t>
            </a:r>
            <a:endParaRPr lang="ar-IQ" sz="3200" dirty="0"/>
          </a:p>
        </p:txBody>
      </p:sp>
      <p:sp>
        <p:nvSpPr>
          <p:cNvPr id="3" name="عنصر نائب للمحتوى 2"/>
          <p:cNvSpPr>
            <a:spLocks noGrp="1"/>
          </p:cNvSpPr>
          <p:nvPr>
            <p:ph idx="1"/>
          </p:nvPr>
        </p:nvSpPr>
        <p:spPr/>
        <p:txBody>
          <a:bodyPr/>
          <a:lstStyle/>
          <a:p>
            <a:pPr algn="just"/>
            <a:r>
              <a:rPr lang="ar-IQ" dirty="0">
                <a:latin typeface="Traditional Arabic" pitchFamily="18" charset="-78"/>
                <a:cs typeface="Traditional Arabic" pitchFamily="18" charset="-78"/>
              </a:rPr>
              <a:t>قال تعالى (الرَّحْمَنُ عَلَى الْعَرْشِ اسْتَوَى </a:t>
            </a:r>
            <a:r>
              <a:rPr lang="ar-IQ" dirty="0" smtClean="0">
                <a:latin typeface="Traditional Arabic" pitchFamily="18" charset="-78"/>
                <a:cs typeface="Traditional Arabic" pitchFamily="18" charset="-78"/>
              </a:rPr>
              <a:t>)طه(5)الاستواء </a:t>
            </a:r>
            <a:r>
              <a:rPr lang="ar-IQ" dirty="0">
                <a:latin typeface="Traditional Arabic" pitchFamily="18" charset="-78"/>
                <a:cs typeface="Traditional Arabic" pitchFamily="18" charset="-78"/>
              </a:rPr>
              <a:t>هو الاستيلاء والملك.</a:t>
            </a:r>
          </a:p>
          <a:p>
            <a:pPr algn="just"/>
            <a:r>
              <a:rPr lang="ar-IQ" dirty="0">
                <a:latin typeface="Traditional Arabic" pitchFamily="18" charset="-78"/>
                <a:cs typeface="Traditional Arabic" pitchFamily="18" charset="-78"/>
              </a:rPr>
              <a:t>وقال تعالى (يخافون ربهم من فوقهم ويفعلون ما يؤمرون</a:t>
            </a:r>
            <a:r>
              <a:rPr lang="ar-IQ" dirty="0" smtClean="0">
                <a:latin typeface="Traditional Arabic" pitchFamily="18" charset="-78"/>
                <a:cs typeface="Traditional Arabic" pitchFamily="18" charset="-78"/>
              </a:rPr>
              <a:t>) النحل </a:t>
            </a:r>
            <a:r>
              <a:rPr lang="ar-IQ" dirty="0">
                <a:latin typeface="Traditional Arabic" pitchFamily="18" charset="-78"/>
                <a:cs typeface="Traditional Arabic" pitchFamily="18" charset="-78"/>
              </a:rPr>
              <a:t>(50) الفوقية التعالي في العظمة. اي الملائكة يخافون ربهم من اجل تعاليه وارتفاعه في العظمة.</a:t>
            </a:r>
          </a:p>
          <a:p>
            <a:pPr algn="just"/>
            <a:r>
              <a:rPr lang="ar-IQ" dirty="0">
                <a:latin typeface="Traditional Arabic" pitchFamily="18" charset="-78"/>
                <a:cs typeface="Traditional Arabic" pitchFamily="18" charset="-78"/>
              </a:rPr>
              <a:t>ما يوهم الجسمية .... </a:t>
            </a:r>
          </a:p>
          <a:p>
            <a:pPr algn="just"/>
            <a:r>
              <a:rPr lang="ar-IQ" dirty="0">
                <a:latin typeface="Traditional Arabic" pitchFamily="18" charset="-78"/>
                <a:cs typeface="Traditional Arabic" pitchFamily="18" charset="-78"/>
              </a:rPr>
              <a:t>قال تعالى ( وَجَاءَ رَبُّكَ وَالْمَلَكُ صَفًّا </a:t>
            </a:r>
            <a:r>
              <a:rPr lang="ar-IQ" dirty="0" err="1">
                <a:latin typeface="Traditional Arabic" pitchFamily="18" charset="-78"/>
                <a:cs typeface="Traditional Arabic" pitchFamily="18" charset="-78"/>
              </a:rPr>
              <a:t>صَفًّا</a:t>
            </a:r>
            <a:r>
              <a:rPr lang="ar-IQ" dirty="0">
                <a:latin typeface="Traditional Arabic" pitchFamily="18" charset="-78"/>
                <a:cs typeface="Traditional Arabic" pitchFamily="18" charset="-78"/>
              </a:rPr>
              <a:t> )  الفجر 22 . اي وجاء امر ربك الشامل للعذاب .</a:t>
            </a:r>
          </a:p>
          <a:p>
            <a:pPr algn="just"/>
            <a:r>
              <a:rPr lang="ar-IQ" dirty="0">
                <a:latin typeface="Traditional Arabic" pitchFamily="18" charset="-78"/>
                <a:cs typeface="Traditional Arabic" pitchFamily="18" charset="-78"/>
              </a:rPr>
              <a:t>وقال  { هل ينظرون إلا أن يأتيهم الله في ظلل من </a:t>
            </a:r>
            <a:r>
              <a:rPr lang="ar-IQ" dirty="0" smtClean="0">
                <a:latin typeface="Traditional Arabic" pitchFamily="18" charset="-78"/>
                <a:cs typeface="Traditional Arabic" pitchFamily="18" charset="-78"/>
              </a:rPr>
              <a:t>الغمام} البقرة </a:t>
            </a:r>
            <a:r>
              <a:rPr lang="ar-IQ" dirty="0">
                <a:latin typeface="Traditional Arabic" pitchFamily="18" charset="-78"/>
                <a:cs typeface="Traditional Arabic" pitchFamily="18" charset="-78"/>
              </a:rPr>
              <a:t>210</a:t>
            </a:r>
          </a:p>
          <a:p>
            <a:pPr algn="just"/>
            <a:r>
              <a:rPr lang="ar-IQ" dirty="0">
                <a:latin typeface="Traditional Arabic" pitchFamily="18" charset="-78"/>
                <a:cs typeface="Traditional Arabic" pitchFamily="18" charset="-78"/>
              </a:rPr>
              <a:t>اي اتيان عذابة </a:t>
            </a:r>
          </a:p>
          <a:p>
            <a:pPr algn="just"/>
            <a:endParaRPr lang="ar-IQ" dirty="0">
              <a:latin typeface="Traditional Arabic" pitchFamily="18" charset="-78"/>
              <a:cs typeface="Traditional Arabic" pitchFamily="18" charset="-78"/>
            </a:endParaRPr>
          </a:p>
          <a:p>
            <a:pPr algn="just"/>
            <a:endParaRPr lang="ar-IQ" dirty="0">
              <a:latin typeface="Traditional Arabic" pitchFamily="18" charset="-78"/>
              <a:cs typeface="Traditional Arabic" pitchFamily="18" charset="-78"/>
            </a:endParaRPr>
          </a:p>
        </p:txBody>
      </p:sp>
    </p:spTree>
    <p:extLst>
      <p:ext uri="{BB962C8B-B14F-4D97-AF65-F5344CB8AC3E}">
        <p14:creationId xmlns:p14="http://schemas.microsoft.com/office/powerpoint/2010/main" val="1818201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3200" dirty="0"/>
              <a:t>ما يوهم الجوارح ............</a:t>
            </a:r>
            <a:endParaRPr lang="ar-IQ" sz="3200" dirty="0"/>
          </a:p>
        </p:txBody>
      </p:sp>
      <p:sp>
        <p:nvSpPr>
          <p:cNvPr id="3" name="عنصر نائب للمحتوى 2"/>
          <p:cNvSpPr>
            <a:spLocks noGrp="1"/>
          </p:cNvSpPr>
          <p:nvPr>
            <p:ph idx="1"/>
          </p:nvPr>
        </p:nvSpPr>
        <p:spPr/>
        <p:txBody>
          <a:bodyPr>
            <a:normAutofit fontScale="92500" lnSpcReduction="20000"/>
          </a:bodyPr>
          <a:lstStyle/>
          <a:p>
            <a:pPr algn="just">
              <a:lnSpc>
                <a:spcPct val="150000"/>
              </a:lnSpc>
            </a:pPr>
            <a:r>
              <a:rPr lang="ar-IQ" dirty="0">
                <a:cs typeface="+mj-cs"/>
              </a:rPr>
              <a:t>قال تعالى (</a:t>
            </a:r>
            <a:r>
              <a:rPr lang="ar-IQ" dirty="0" err="1">
                <a:cs typeface="+mj-cs"/>
              </a:rPr>
              <a:t>وَيَبْقَىٰ</a:t>
            </a:r>
            <a:r>
              <a:rPr lang="ar-IQ" dirty="0">
                <a:cs typeface="+mj-cs"/>
              </a:rPr>
              <a:t> وَجْهُ رَبِّكَ ذُو الْجَلَالِ وَالْإِكْرَامِ </a:t>
            </a:r>
            <a:r>
              <a:rPr lang="ar-IQ" dirty="0" smtClean="0">
                <a:cs typeface="+mj-cs"/>
              </a:rPr>
              <a:t>) الرحمن</a:t>
            </a:r>
            <a:r>
              <a:rPr lang="ar-IQ" dirty="0">
                <a:cs typeface="+mj-cs"/>
              </a:rPr>
              <a:t>: ٢٧  الوجه اي الذات </a:t>
            </a:r>
          </a:p>
          <a:p>
            <a:pPr algn="just">
              <a:lnSpc>
                <a:spcPct val="150000"/>
              </a:lnSpc>
            </a:pPr>
            <a:r>
              <a:rPr lang="ar-IQ" dirty="0">
                <a:cs typeface="+mj-cs"/>
              </a:rPr>
              <a:t>وقال تعالى (ايَدُ اللَّهِ فَوْقَ </a:t>
            </a:r>
            <a:r>
              <a:rPr lang="ar-IQ" dirty="0" smtClean="0">
                <a:cs typeface="+mj-cs"/>
              </a:rPr>
              <a:t>أَيْدِيهِمْ )الفتح </a:t>
            </a:r>
            <a:r>
              <a:rPr lang="ar-IQ" dirty="0">
                <a:cs typeface="+mj-cs"/>
              </a:rPr>
              <a:t>10اي القدرة .</a:t>
            </a:r>
          </a:p>
          <a:p>
            <a:pPr algn="just">
              <a:lnSpc>
                <a:spcPct val="150000"/>
              </a:lnSpc>
            </a:pPr>
            <a:r>
              <a:rPr lang="ar-IQ" dirty="0">
                <a:cs typeface="+mj-cs"/>
              </a:rPr>
              <a:t>رابعا: القيام بالنفس : معنى القيام بالنفس </a:t>
            </a:r>
            <a:r>
              <a:rPr lang="ar-IQ" dirty="0" err="1">
                <a:cs typeface="+mj-cs"/>
              </a:rPr>
              <a:t>شيئان</a:t>
            </a:r>
            <a:r>
              <a:rPr lang="ar-IQ" dirty="0">
                <a:cs typeface="+mj-cs"/>
              </a:rPr>
              <a:t> : اولهما : عدم افتقاره الى محل .</a:t>
            </a:r>
          </a:p>
          <a:p>
            <a:pPr algn="just">
              <a:lnSpc>
                <a:spcPct val="150000"/>
              </a:lnSpc>
            </a:pPr>
            <a:r>
              <a:rPr lang="ar-IQ" dirty="0">
                <a:cs typeface="+mj-cs"/>
              </a:rPr>
              <a:t>وللمحل تفسيران 1)الذات التي يقوم بها , لا بمعنى المكان , لان ذلك علم من مخالفة الحوادث. 2)الذات والمكان معا .</a:t>
            </a:r>
          </a:p>
          <a:p>
            <a:pPr algn="just">
              <a:lnSpc>
                <a:spcPct val="150000"/>
              </a:lnSpc>
            </a:pPr>
            <a:r>
              <a:rPr lang="ar-IQ" dirty="0">
                <a:cs typeface="+mj-cs"/>
              </a:rPr>
              <a:t>ثانيهما : عدم افتقاره الى المخصص اي الموجد. وضدها : الاحتياج الى غيرة.</a:t>
            </a:r>
          </a:p>
          <a:p>
            <a:pPr algn="just">
              <a:lnSpc>
                <a:spcPct val="150000"/>
              </a:lnSpc>
            </a:pPr>
            <a:r>
              <a:rPr lang="ar-IQ" dirty="0">
                <a:cs typeface="+mj-cs"/>
              </a:rPr>
              <a:t>الدليل النقلي : قال تعالى (يَا أَيُّهَا النَّاسُ أَنتُمُ الْفُقَرَاءُ إِلَى اللَّهِ ۖ وَاللَّهُ هُوَ الْغَنِيُّ الْحَمِيدُ </a:t>
            </a:r>
            <a:r>
              <a:rPr lang="ar-IQ" dirty="0" smtClean="0">
                <a:cs typeface="+mj-cs"/>
              </a:rPr>
              <a:t>)فاطر </a:t>
            </a:r>
            <a:r>
              <a:rPr lang="ar-IQ" dirty="0">
                <a:cs typeface="+mj-cs"/>
              </a:rPr>
              <a:t>15 </a:t>
            </a:r>
            <a:endParaRPr lang="ar-IQ" dirty="0" smtClean="0">
              <a:cs typeface="+mj-cs"/>
            </a:endParaRPr>
          </a:p>
          <a:p>
            <a:pPr algn="just">
              <a:lnSpc>
                <a:spcPct val="150000"/>
              </a:lnSpc>
            </a:pPr>
            <a:r>
              <a:rPr lang="ar-IQ" dirty="0" smtClean="0">
                <a:cs typeface="+mj-cs"/>
              </a:rPr>
              <a:t>(</a:t>
            </a:r>
            <a:r>
              <a:rPr lang="ar-IQ" dirty="0">
                <a:cs typeface="+mj-cs"/>
              </a:rPr>
              <a:t>وَمَن جَاهَدَ فَإِنَّمَا يُجَاهِدُ لِنَفْسِهِ ۚ إِنَّ اللَّهَ لَغَنِيٌّ عَنِ </a:t>
            </a:r>
            <a:r>
              <a:rPr lang="ar-IQ" dirty="0" smtClean="0">
                <a:cs typeface="+mj-cs"/>
              </a:rPr>
              <a:t>العالمين )العنكبوت: </a:t>
            </a:r>
            <a:r>
              <a:rPr lang="ar-IQ" dirty="0">
                <a:cs typeface="+mj-cs"/>
              </a:rPr>
              <a:t>٦</a:t>
            </a:r>
          </a:p>
        </p:txBody>
      </p:sp>
    </p:spTree>
    <p:extLst>
      <p:ext uri="{BB962C8B-B14F-4D97-AF65-F5344CB8AC3E}">
        <p14:creationId xmlns:p14="http://schemas.microsoft.com/office/powerpoint/2010/main" val="996978181"/>
      </p:ext>
    </p:extLst>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1469</TotalTime>
  <Words>708</Words>
  <Application>Microsoft Office PowerPoint</Application>
  <PresentationFormat>عرض على الشاشة (3:4)‏</PresentationFormat>
  <Paragraphs>37</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تدفق</vt:lpstr>
      <vt:lpstr>محاضرات بمادة اصول الدين (الالهيات)</vt:lpstr>
      <vt:lpstr>الصفات الالهية ................</vt:lpstr>
      <vt:lpstr>عرض تقديمي في PowerPoint</vt:lpstr>
      <vt:lpstr>النصوص الموهمة للمشابهة : ...............</vt:lpstr>
      <vt:lpstr>ما يوهم الجهة........</vt:lpstr>
      <vt:lpstr>ما يوهم الجوارح ............</vt:lpstr>
    </vt:vector>
  </TitlesOfParts>
  <Company>Naim Al Hussaini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علم العروض</dc:title>
  <dc:creator>sat</dc:creator>
  <cp:lastModifiedBy>Maher</cp:lastModifiedBy>
  <cp:revision>19</cp:revision>
  <dcterms:created xsi:type="dcterms:W3CDTF">2019-12-16T17:03:03Z</dcterms:created>
  <dcterms:modified xsi:type="dcterms:W3CDTF">2020-02-15T17:47:52Z</dcterms:modified>
</cp:coreProperties>
</file>