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86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40768"/>
            <a:ext cx="7851648" cy="1859632"/>
          </a:xfrm>
        </p:spPr>
        <p:txBody>
          <a:bodyPr/>
          <a:lstStyle/>
          <a:p>
            <a:pPr algn="ctr"/>
            <a:r>
              <a:rPr lang="ar-IQ" dirty="0" smtClean="0">
                <a:cs typeface="Othmani" pitchFamily="2" charset="-78"/>
              </a:rPr>
              <a:t>محاضرات بمادة اصول الدين</a:t>
            </a:r>
            <a:br>
              <a:rPr lang="ar-IQ" dirty="0" smtClean="0">
                <a:cs typeface="Othmani" pitchFamily="2" charset="-78"/>
              </a:rPr>
            </a:br>
            <a:r>
              <a:rPr lang="ar-IQ" dirty="0" smtClean="0">
                <a:cs typeface="Othmani" pitchFamily="2" charset="-78"/>
              </a:rPr>
              <a:t>(النبواة)</a:t>
            </a:r>
            <a:endParaRPr lang="ar-IQ" dirty="0">
              <a:cs typeface="Othmani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4268688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IQ" dirty="0" err="1" smtClean="0">
                <a:latin typeface="Hacen Saudi Arabia XL" pitchFamily="2" charset="-78"/>
                <a:cs typeface="Hacen Saudi Arabia XL" pitchFamily="2" charset="-78"/>
              </a:rPr>
              <a:t>ا.م.د</a:t>
            </a:r>
            <a:r>
              <a:rPr lang="ar-IQ" dirty="0" smtClean="0">
                <a:latin typeface="Hacen Saudi Arabia XL" pitchFamily="2" charset="-78"/>
                <a:cs typeface="Hacen Saudi Arabia XL" pitchFamily="2" charset="-78"/>
              </a:rPr>
              <a:t> خليل ابراهيم سعيد العاني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جامعة بغداد – كلية العلوم الإسلامية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قسم الحضارة والاثار الاسلامية</a:t>
            </a:r>
          </a:p>
          <a:p>
            <a:pPr algn="ctr"/>
            <a:r>
              <a:rPr lang="ar-IQ" dirty="0">
                <a:latin typeface="Hacen Saudi Arabia XL" pitchFamily="2" charset="-78"/>
                <a:cs typeface="+mj-cs"/>
              </a:rPr>
              <a:t>1</a:t>
            </a:r>
            <a:endParaRPr lang="ar-IQ" dirty="0" smtClean="0">
              <a:latin typeface="Hacen Saudi Arabia XL" pitchFamily="2" charset="-78"/>
              <a:cs typeface="+mj-cs"/>
            </a:endParaRPr>
          </a:p>
          <a:p>
            <a:pPr algn="ctr"/>
            <a:endParaRPr lang="ar-IQ" dirty="0" smtClean="0">
              <a:latin typeface="Hacen Saudi Arabia XL" pitchFamily="2" charset="-78"/>
              <a:cs typeface="Hacen Saudi Arabia X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29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وما نقل مما يشعر بمعصية الانبياء ......................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IQ" sz="2000" dirty="0">
                <a:latin typeface="Traditional Arabic" pitchFamily="18" charset="-78"/>
                <a:cs typeface="Traditional Arabic" pitchFamily="18" charset="-78"/>
              </a:rPr>
              <a:t>وما نقل مما يشعر بمعصية الانبياء ......................</a:t>
            </a:r>
          </a:p>
          <a:p>
            <a:pPr algn="just">
              <a:lnSpc>
                <a:spcPct val="150000"/>
              </a:lnSpc>
            </a:pPr>
            <a:r>
              <a:rPr lang="ar-IQ" sz="2000" dirty="0">
                <a:latin typeface="Traditional Arabic" pitchFamily="18" charset="-78"/>
                <a:cs typeface="Traditional Arabic" pitchFamily="18" charset="-78"/>
              </a:rPr>
              <a:t>فما نقل الينا بطريق خبر الاحاد فمردود لان نسبة الخطأ الى الرواة اهون من نسبة الخطأ الى الانبياء .</a:t>
            </a:r>
          </a:p>
          <a:p>
            <a:pPr algn="just">
              <a:lnSpc>
                <a:spcPct val="150000"/>
              </a:lnSpc>
            </a:pPr>
            <a:r>
              <a:rPr lang="ar-IQ" sz="2000" dirty="0">
                <a:latin typeface="Traditional Arabic" pitchFamily="18" charset="-78"/>
                <a:cs typeface="Traditional Arabic" pitchFamily="18" charset="-78"/>
              </a:rPr>
              <a:t>واما ما نقل الينا بطريق خبر المتواتر فيفسر بانه نسيان او زلة , او بان حدث قبل البعثة , او بانه او بانه من الصغائر او من قبيل ترك الاولى والافضل .</a:t>
            </a:r>
          </a:p>
          <a:p>
            <a:pPr algn="just">
              <a:lnSpc>
                <a:spcPct val="150000"/>
              </a:lnSpc>
            </a:pPr>
            <a:endParaRPr lang="ar-IQ" sz="2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5362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ومن النصوص التي تشعر بمعصية الانبياء ..............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اولا : ما ورد في قصة النبي ادم (علية السلام)قال تعالى (وَعَصَى آدَمُ رَبَّهُ </a:t>
            </a:r>
            <a:r>
              <a:rPr lang="ar-IQ" dirty="0" smtClean="0">
                <a:cs typeface="+mj-cs"/>
              </a:rPr>
              <a:t>فَغَوَى )طه </a:t>
            </a:r>
            <a:r>
              <a:rPr lang="ar-IQ" dirty="0">
                <a:cs typeface="+mj-cs"/>
              </a:rPr>
              <a:t>121اجيب بان هذا كان قبل البعثة وكان ذلك عن نسيان لقولة تعالى ﴿فَنَسِيَ وَلَمْ نَجِدْ لَهُ عَزْمًا ﴾(ﭼ طه115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ثانيا : ما ورد في قصة النبي موسى (علية السلام) لقولة تعالى (فَوَكَزَهُ </a:t>
            </a:r>
            <a:r>
              <a:rPr lang="ar-IQ" dirty="0" err="1">
                <a:cs typeface="+mj-cs"/>
              </a:rPr>
              <a:t>مُوسَىٰ</a:t>
            </a:r>
            <a:r>
              <a:rPr lang="ar-IQ" dirty="0">
                <a:cs typeface="+mj-cs"/>
              </a:rPr>
              <a:t> </a:t>
            </a:r>
            <a:r>
              <a:rPr lang="ar-IQ" dirty="0" err="1">
                <a:cs typeface="+mj-cs"/>
              </a:rPr>
              <a:t>فَقَضَىٰ</a:t>
            </a:r>
            <a:r>
              <a:rPr lang="ar-IQ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عَلَيْهِ )(</a:t>
            </a:r>
            <a:r>
              <a:rPr lang="ar-IQ" dirty="0">
                <a:cs typeface="+mj-cs"/>
              </a:rPr>
              <a:t>القصص 15)  اجيب بان قتلة كان قبل النبوة وجاز ان يكون قتلة خطا وما صدر منه من اقوال فهو محمول على التواضع وهضم النفس.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ثالثا : ما ورد في حق النبي محمد (صلى الله علية وسلم) من نصوص : 1) قولة تعالى (لِّيَغْفِرَ لَكَ اللَّهُ مَا تَقَدَّمَ مِن ذَنبِكَ وَمَا </a:t>
            </a:r>
            <a:r>
              <a:rPr lang="ar-IQ" dirty="0" smtClean="0">
                <a:cs typeface="+mj-cs"/>
              </a:rPr>
              <a:t>تَأَخَّرَ ) الفتح</a:t>
            </a:r>
            <a:r>
              <a:rPr lang="ar-IQ" dirty="0">
                <a:cs typeface="+mj-cs"/>
              </a:rPr>
              <a:t>: ٢ , ( واستغفر </a:t>
            </a:r>
            <a:r>
              <a:rPr lang="ar-IQ" dirty="0" smtClean="0">
                <a:cs typeface="+mj-cs"/>
              </a:rPr>
              <a:t>لذنبك ) غافر </a:t>
            </a:r>
            <a:r>
              <a:rPr lang="ar-IQ" dirty="0">
                <a:cs typeface="+mj-cs"/>
              </a:rPr>
              <a:t>55 , (لَقَدْ تَابَ اللَّهُ عَلَى النَّبِيِّ </a:t>
            </a:r>
            <a:r>
              <a:rPr lang="ar-IQ" dirty="0" smtClean="0">
                <a:cs typeface="+mj-cs"/>
              </a:rPr>
              <a:t>) التوبة </a:t>
            </a:r>
            <a:r>
              <a:rPr lang="ar-IQ" dirty="0">
                <a:cs typeface="+mj-cs"/>
              </a:rPr>
              <a:t>117,  اجيب بان ذلك كان قبل النبوة او محمول على ترك الافضل او الزلة او نسب الية ذنب قومة .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2)قولة تعالى عَبَسَ وَتَوَلَّى (1) أَنْ جَاءَهُ الْأَعْمَى (2) عبس1-2 .اجيب بانه عتاب على ترك الافضل مما يليق بخلقة العظيم ومثلة يعاتب على مثلة فأخطأ في اجتهاده فعبس بوجه ابن ام مكتوم, حين جاء يسأله عن الدين , لأنه رأى ان مجادلة صناديد قريش قد تؤدي الى انهم سيميلون الية فيسلمون.</a:t>
            </a:r>
          </a:p>
        </p:txBody>
      </p:sp>
    </p:spTree>
    <p:extLst>
      <p:ext uri="{BB962C8B-B14F-4D97-AF65-F5344CB8AC3E}">
        <p14:creationId xmlns:p14="http://schemas.microsoft.com/office/powerpoint/2010/main" val="1159789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حكمة تسجيل زلة الانبياء .....................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1)صدق الانبياء وان ما يبلغونه يكون بإمر الله تعالى بلا خفاء لشيء منه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2)ان الانبياء على جلالة قدرهم وطاعتهم يلجؤون الى الله تعالى فعلى الناس ايضا ان يلجؤوا الى الله تعالى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3)ان الصغائر ليست مما  يقدح في الايمان فلا تكفر الانسان.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الصفة الثانية : التبليغ : هو ايصال الاحكام التي امروا بتبليغها الى المرسل اليهم .واقسام الموحى به ثلاثة انواع ....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1)قسم امروا بكتمانه فهو خاص بينهم وبين الله تعالى 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2)قسم خيروا فيه بين التبليغ وعدمه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3)قسم امروا بكتمانه.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الدليل العقلي : انهم لو كتموا شيئا مما امروا بتبليغه لكانوا خائنين مع انهم معصومون عن الخيانة.</a:t>
            </a:r>
          </a:p>
        </p:txBody>
      </p:sp>
    </p:spTree>
    <p:extLst>
      <p:ext uri="{BB962C8B-B14F-4D97-AF65-F5344CB8AC3E}">
        <p14:creationId xmlns:p14="http://schemas.microsoft.com/office/powerpoint/2010/main" val="5098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968552"/>
          </a:xfrm>
        </p:spPr>
        <p:txBody>
          <a:bodyPr/>
          <a:lstStyle/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الدليل النقلي : قال تعالى ما على الرسول إلا البلاغ (المائدة 99) , :رُسُلا مُبَشِّرِينَ </a:t>
            </a: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وَمُنْذِرِينَ النساء165</a:t>
            </a: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الصفة الثالثة : الفطانة 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هي التيقظ والتفطن وحدة العقل والذكاء وسداد الراي .فكل رسول تجب له هذه الصفة فلا يجوز ان يكون مغفلا او بليد او ابلة . 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الدليل العقلي : البلادة والغلاظة </a:t>
            </a: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صفة نقص </a:t>
            </a: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تخل بمنصبهم الشريف.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الدليل النقلي : قال تعالى ففهمناها سليمان وكلًّا آتينا حكمًا ( الانبياء 79) , وَشَدَدْنَا مُلْكَهُ وَآتَيْنَاهُ الْحِكْمَةَ وَفَصْلَ الْخِطَابِ (ص20).</a:t>
            </a:r>
          </a:p>
          <a:p>
            <a:pPr algn="just"/>
            <a:endParaRPr lang="ar-IQ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82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الصفة الرابعة : الذكورة :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935480"/>
            <a:ext cx="8784976" cy="438912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اتفق العلماء على شرط الذكورة في النبي , فلا يجوز ان تكون المرأة نبيه . ومن ادلة هذا الشرط قال تعالى وَمَا أَرْسَلْنَا مِن قَبْلِكَ إِلَّا رِجَالًا نُّوحِي إِلَيْهِمْ ۚ (يوسف 109) وَلَوْ جَعَلْنَاهُ مَلَكًا لَّجَعَلْنَاهُ </a:t>
            </a:r>
            <a:r>
              <a:rPr lang="ar-IQ" dirty="0" smtClean="0">
                <a:cs typeface="+mj-cs"/>
              </a:rPr>
              <a:t>رَجُلًا (</a:t>
            </a:r>
            <a:r>
              <a:rPr lang="ar-IQ" dirty="0">
                <a:cs typeface="+mj-cs"/>
              </a:rPr>
              <a:t>الانعام 9).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وان النبوة تقتضي الاشتهار بالدعوة والتردد الى مجامع الناس واظهار المعجزة ولزوم الاقتداء والانوثة توجب الستر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والنساء لا يصلحن للإمارة واقامة الصلاة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الصفة الخامسة : السلامة من النقائص.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واعني بهذا الشرط :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1)ان يكون سالما من نقص الخلقة . فشرطه ان يكون اكمل اهل زمانه خلقا حال الارسال اي حال بعثة الى الناس . وقد يعترض بعقدة موسى علية السلام اجيب بان هذا كان قبل الارسال وازيل عند الارسال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2)ان يكون سالما من العيوب المنفرة للطباع من الامراض والاسقام كالبرص والجذام وغية فيجاب بان ذلك كان قبل البعثة وزال بعدها.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3)ان يكون سالما من دناءة الصناعة كالحجامة ومن قلة المروءة كالأكل على الطريق.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4)ان سالما من الفظاظة والغلظة</a:t>
            </a:r>
            <a:r>
              <a:rPr lang="ar-IQ" dirty="0" smtClean="0">
                <a:cs typeface="+mj-cs"/>
              </a:rPr>
              <a:t>.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69781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</TotalTime>
  <Words>665</Words>
  <Application>Microsoft Office PowerPoint</Application>
  <PresentationFormat>عرض على الشاشة (3:4)‏</PresentationFormat>
  <Paragraphs>38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محاضرات بمادة اصول الدين (النبواة)</vt:lpstr>
      <vt:lpstr>وما نقل مما يشعر بمعصية الانبياء ......................</vt:lpstr>
      <vt:lpstr>ومن النصوص التي تشعر بمعصية الانبياء ..............</vt:lpstr>
      <vt:lpstr>حكمة تسجيل زلة الانبياء .....................</vt:lpstr>
      <vt:lpstr>عرض تقديمي في PowerPoint</vt:lpstr>
      <vt:lpstr>الصفة الرابعة : الذكورة :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علم العروض</dc:title>
  <dc:creator>sat</dc:creator>
  <cp:lastModifiedBy>Maher</cp:lastModifiedBy>
  <cp:revision>18</cp:revision>
  <dcterms:created xsi:type="dcterms:W3CDTF">2019-12-16T17:03:03Z</dcterms:created>
  <dcterms:modified xsi:type="dcterms:W3CDTF">2020-02-11T19:56:15Z</dcterms:modified>
</cp:coreProperties>
</file>