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0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5026363-B8C1-4AE8-9C6F-02DFDC31CB1D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0F07618-2EC3-4ACF-A342-2C8B9C2EEF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70557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7618-2EC3-4ACF-A342-2C8B9C2EEFFA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7226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340768"/>
            <a:ext cx="7851648" cy="1859632"/>
          </a:xfrm>
        </p:spPr>
        <p:txBody>
          <a:bodyPr/>
          <a:lstStyle/>
          <a:p>
            <a:pPr algn="ctr"/>
            <a:r>
              <a:rPr lang="ar-IQ" dirty="0" smtClean="0">
                <a:cs typeface="Othmani" pitchFamily="2" charset="-78"/>
              </a:rPr>
              <a:t>محاضرات بمادة اصول الدين</a:t>
            </a:r>
            <a:br>
              <a:rPr lang="ar-IQ" dirty="0" smtClean="0">
                <a:cs typeface="Othmani" pitchFamily="2" charset="-78"/>
              </a:rPr>
            </a:br>
            <a:r>
              <a:rPr lang="ar-IQ" dirty="0" smtClean="0">
                <a:cs typeface="Othmani" pitchFamily="2" charset="-78"/>
              </a:rPr>
              <a:t>(النبواة)</a:t>
            </a:r>
            <a:endParaRPr lang="ar-IQ" dirty="0">
              <a:cs typeface="Othmani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4268688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ar-IQ" dirty="0" err="1" smtClean="0">
                <a:latin typeface="Hacen Saudi Arabia XL" pitchFamily="2" charset="-78"/>
                <a:cs typeface="Hacen Saudi Arabia XL" pitchFamily="2" charset="-78"/>
              </a:rPr>
              <a:t>ا.م.د</a:t>
            </a:r>
            <a:r>
              <a:rPr lang="ar-IQ" dirty="0" smtClean="0">
                <a:latin typeface="Hacen Saudi Arabia XL" pitchFamily="2" charset="-78"/>
                <a:cs typeface="Hacen Saudi Arabia XL" pitchFamily="2" charset="-78"/>
              </a:rPr>
              <a:t> خليل ابراهيم سعيد العاني</a:t>
            </a:r>
          </a:p>
          <a:p>
            <a:pPr algn="ctr"/>
            <a:r>
              <a:rPr lang="ar-IQ" dirty="0" smtClean="0">
                <a:latin typeface="Hacen Saudi Arabia XL" pitchFamily="2" charset="-78"/>
                <a:cs typeface="+mj-cs"/>
              </a:rPr>
              <a:t>جامعة بغداد – كلية العلوم الإسلامية</a:t>
            </a:r>
          </a:p>
          <a:p>
            <a:pPr algn="ctr"/>
            <a:r>
              <a:rPr lang="ar-IQ" dirty="0" smtClean="0">
                <a:latin typeface="Hacen Saudi Arabia XL" pitchFamily="2" charset="-78"/>
                <a:cs typeface="+mj-cs"/>
              </a:rPr>
              <a:t>قسم الحضارة والاثار الاسلامية</a:t>
            </a:r>
          </a:p>
          <a:p>
            <a:pPr algn="ctr"/>
            <a:r>
              <a:rPr lang="ar-IQ" dirty="0">
                <a:latin typeface="Hacen Saudi Arabia XL" pitchFamily="2" charset="-78"/>
                <a:cs typeface="+mj-cs"/>
              </a:rPr>
              <a:t>1</a:t>
            </a:r>
            <a:endParaRPr lang="ar-IQ" dirty="0" smtClean="0">
              <a:latin typeface="Hacen Saudi Arabia XL" pitchFamily="2" charset="-78"/>
              <a:cs typeface="+mj-cs"/>
            </a:endParaRPr>
          </a:p>
          <a:p>
            <a:pPr algn="ctr"/>
            <a:endParaRPr lang="ar-IQ" dirty="0" smtClean="0">
              <a:latin typeface="Hacen Saudi Arabia XL" pitchFamily="2" charset="-78"/>
              <a:cs typeface="Hacen Saudi Arabia X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29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/>
              <a:t>الوحي ...............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IQ" sz="2000" dirty="0">
                <a:latin typeface="Traditional Arabic" pitchFamily="18" charset="-78"/>
                <a:cs typeface="Traditional Arabic" pitchFamily="18" charset="-78"/>
              </a:rPr>
              <a:t>في اللغة له عدة معان اشهرها........</a:t>
            </a:r>
          </a:p>
          <a:p>
            <a:pPr algn="just">
              <a:lnSpc>
                <a:spcPct val="150000"/>
              </a:lnSpc>
            </a:pPr>
            <a:r>
              <a:rPr lang="ar-IQ" sz="2000" dirty="0">
                <a:latin typeface="Traditional Arabic" pitchFamily="18" charset="-78"/>
                <a:cs typeface="Traditional Arabic" pitchFamily="18" charset="-78"/>
              </a:rPr>
              <a:t>الاشارة والرسالة والالهام والكلام الخفي والامر والكتابة والمكتوب والكتاب.</a:t>
            </a:r>
          </a:p>
          <a:p>
            <a:pPr algn="just">
              <a:lnSpc>
                <a:spcPct val="150000"/>
              </a:lnSpc>
            </a:pPr>
            <a:r>
              <a:rPr lang="ar-IQ" sz="2000" dirty="0">
                <a:latin typeface="Traditional Arabic" pitchFamily="18" charset="-78"/>
                <a:cs typeface="Traditional Arabic" pitchFamily="18" charset="-78"/>
              </a:rPr>
              <a:t>والوحي بالمعنى الاصطلاحي : هو ان يعلم الله تعالى من اصطفاه من عبادة كل ما اراد اطلاعه علية من الوان العلم والهداية ولكن بطريقة سرية خفية غير معتادة للبشر.</a:t>
            </a:r>
          </a:p>
          <a:p>
            <a:pPr algn="just">
              <a:lnSpc>
                <a:spcPct val="150000"/>
              </a:lnSpc>
            </a:pPr>
            <a:endParaRPr lang="ar-IQ" sz="2000" dirty="0">
              <a:latin typeface="Traditional Arabic" pitchFamily="18" charset="-78"/>
              <a:cs typeface="Traditional Arabic" pitchFamily="18" charset="-78"/>
            </a:endParaRPr>
          </a:p>
          <a:p>
            <a:pPr algn="just">
              <a:lnSpc>
                <a:spcPct val="150000"/>
              </a:lnSpc>
            </a:pPr>
            <a:endParaRPr lang="ar-IQ" sz="20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5362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/>
              <a:t>انواع الوحي :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اولا : وحيا : ويكون على نوعين : 1)الالهام والقذف في القلب كما اوحى الله الى ام موسى ان </a:t>
            </a:r>
            <a:r>
              <a:rPr lang="ar-IQ" dirty="0" err="1">
                <a:cs typeface="+mj-cs"/>
              </a:rPr>
              <a:t>ارضعية</a:t>
            </a:r>
            <a:r>
              <a:rPr lang="ar-IQ" dirty="0">
                <a:cs typeface="+mj-cs"/>
              </a:rPr>
              <a:t> .</a:t>
            </a:r>
          </a:p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2)الرؤيا في المنام : كما اوحى الله تعالى الى ابراهيم بذبح ولدة اسماعيل .</a:t>
            </a:r>
          </a:p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ثانيا : او من وراء حجاب اي يسمع كلامة من غير واسطة كما اسمع الله تعالى موسى علية السلام من غير واسطة.</a:t>
            </a:r>
          </a:p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ثالثا : او يرسل رسولا : اي يرسل الية رسولا من الملائكة فيبلغ ذلك الملك ذلك الوحي الى الرسول البشري .ورسول الملائكة هو جبريل (علية السلام).</a:t>
            </a:r>
          </a:p>
        </p:txBody>
      </p:sp>
    </p:spTree>
    <p:extLst>
      <p:ext uri="{BB962C8B-B14F-4D97-AF65-F5344CB8AC3E}">
        <p14:creationId xmlns:p14="http://schemas.microsoft.com/office/powerpoint/2010/main" val="1159789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/>
              <a:t>كيفية نزول الوحي على النبي ......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لنزول الوحي على النبي طريقان :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احدهما : ان النبي (صلى الله علية وسلم)انخلع من صورته البشرية الى صورته الملكية واخذة من جبريل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ثانيهما: ان الملك انخلع الى البشرية حتى يأخذه الرسول منه .</a:t>
            </a:r>
          </a:p>
        </p:txBody>
      </p:sp>
    </p:spTree>
    <p:extLst>
      <p:ext uri="{BB962C8B-B14F-4D97-AF65-F5344CB8AC3E}">
        <p14:creationId xmlns:p14="http://schemas.microsoft.com/office/powerpoint/2010/main" val="50981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/>
              <a:t>المعجزة ...............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4392488"/>
          </a:xfrm>
        </p:spPr>
        <p:txBody>
          <a:bodyPr/>
          <a:lstStyle/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في اللغة : مأخوذة من العجز ضد القدرة .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اصطلاحا : هي عباره عما قصد به اظهار صدق من ادعى انه رسول الله تعالى .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واشترط المحققون فيها عدة امور : 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1)ان تكون امرا من الله تعالى ليصدق مدعي النبوة .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2)ان تكون خارقة للعادة التي اعتاد عليها الناس.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3)ان تكون على يد مدعي النبوة او الرسالة .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4)ان لا تكون متقدمة على دعوة النبوة بل مقارنة لها او متأخرة منها بزمن يسير يعتاد مثلة.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5)ان تكون موافقة لدعوة النبوة .ويخرج بذلك المخالف لها.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6) ان لا تكون مكذبة له .</a:t>
            </a:r>
          </a:p>
          <a:p>
            <a:pPr algn="just"/>
            <a:endParaRPr lang="ar-IQ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82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/>
              <a:t>معجزات الرسول (صلى الله علية وسلم) .............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935480"/>
            <a:ext cx="8784976" cy="43891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تنقسم الى قسمين : 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القسم الاول : قصيرة الامد زالت بزوال ايامها مثل انشقاق القمر ونبع الماء من بين اصابع الحبيب المصطفى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القسم الثاني : خالدة خلود الدهر مثل القران الكريم وهي لفظة مأخوذ من مصدر قرا كالغفران من مصدر غفر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اما في الاصطلاح : وهو الكتاب الذي لا يأتيه الباطل لا من بين يدية ولا من خلفة </a:t>
            </a:r>
            <a:r>
              <a:rPr lang="ar-IQ" dirty="0" smtClean="0">
                <a:cs typeface="+mj-cs"/>
              </a:rPr>
              <a:t>.</a:t>
            </a: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69781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244</TotalTime>
  <Words>371</Words>
  <Application>Microsoft Office PowerPoint</Application>
  <PresentationFormat>عرض على الشاشة (3:4)‏</PresentationFormat>
  <Paragraphs>34</Paragraphs>
  <Slides>6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محاضرات بمادة اصول الدين (النبواة)</vt:lpstr>
      <vt:lpstr>الوحي ...............</vt:lpstr>
      <vt:lpstr>انواع الوحي :</vt:lpstr>
      <vt:lpstr>كيفية نزول الوحي على النبي ......</vt:lpstr>
      <vt:lpstr>المعجزة ...............</vt:lpstr>
      <vt:lpstr>معجزات الرسول (صلى الله علية وسلم) .............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علم العروض</dc:title>
  <dc:creator>sat</dc:creator>
  <cp:lastModifiedBy>Maher</cp:lastModifiedBy>
  <cp:revision>20</cp:revision>
  <dcterms:created xsi:type="dcterms:W3CDTF">2019-12-16T17:03:03Z</dcterms:created>
  <dcterms:modified xsi:type="dcterms:W3CDTF">2020-02-11T20:22:07Z</dcterms:modified>
</cp:coreProperties>
</file>