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0" d="100"/>
          <a:sy n="80" d="100"/>
        </p:scale>
        <p:origin x="-1086"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EBE70F9-154E-469E-A292-311088E97BE0}" type="datetimeFigureOut">
              <a:rPr lang="ar-IQ" smtClean="0"/>
              <a:t>16/06/1441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D63DBAE3-FFB3-4A41-B88D-CC09091ACEE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EBE70F9-154E-469E-A292-311088E97BE0}" type="datetimeFigureOut">
              <a:rPr lang="ar-IQ" smtClean="0"/>
              <a:t>16/06/1441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EBE70F9-154E-469E-A292-311088E97BE0}" type="datetimeFigureOut">
              <a:rPr lang="ar-IQ" smtClean="0"/>
              <a:t>16/06/1441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EBE70F9-154E-469E-A292-311088E97BE0}" type="datetimeFigureOut">
              <a:rPr lang="ar-IQ" smtClean="0"/>
              <a:t>16/06/1441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EBE70F9-154E-469E-A292-311088E97BE0}" type="datetimeFigureOut">
              <a:rPr lang="ar-IQ" smtClean="0"/>
              <a:t>16/06/1441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EBE70F9-154E-469E-A292-311088E97BE0}" type="datetimeFigureOut">
              <a:rPr lang="ar-IQ" smtClean="0"/>
              <a:t>16/06/1441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EBE70F9-154E-469E-A292-311088E97BE0}" type="datetimeFigureOut">
              <a:rPr lang="ar-IQ" smtClean="0"/>
              <a:t>16/06/1441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EBE70F9-154E-469E-A292-311088E97BE0}" type="datetimeFigureOut">
              <a:rPr lang="ar-IQ" smtClean="0"/>
              <a:t>16/06/1441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E70F9-154E-469E-A292-311088E97BE0}" type="datetimeFigureOut">
              <a:rPr lang="ar-IQ" smtClean="0"/>
              <a:t>16/06/1441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EBE70F9-154E-469E-A292-311088E97BE0}" type="datetimeFigureOut">
              <a:rPr lang="ar-IQ" smtClean="0"/>
              <a:t>16/06/1441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EBE70F9-154E-469E-A292-311088E97BE0}" type="datetimeFigureOut">
              <a:rPr lang="ar-IQ" smtClean="0"/>
              <a:t>16/06/1441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D63DBAE3-FFB3-4A41-B88D-CC09091ACEE7}"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EBE70F9-154E-469E-A292-311088E97BE0}" type="datetimeFigureOut">
              <a:rPr lang="ar-IQ" smtClean="0"/>
              <a:t>16/06/1441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63DBAE3-FFB3-4A41-B88D-CC09091ACEE7}"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40768"/>
            <a:ext cx="7851648" cy="1859632"/>
          </a:xfrm>
        </p:spPr>
        <p:txBody>
          <a:bodyPr/>
          <a:lstStyle/>
          <a:p>
            <a:pPr algn="ctr"/>
            <a:r>
              <a:rPr lang="ar-IQ" dirty="0" smtClean="0">
                <a:cs typeface="Othmani" pitchFamily="2" charset="-78"/>
              </a:rPr>
              <a:t>محاضرات بمادة اصول الدين</a:t>
            </a:r>
            <a:br>
              <a:rPr lang="ar-IQ" dirty="0" smtClean="0">
                <a:cs typeface="Othmani" pitchFamily="2" charset="-78"/>
              </a:rPr>
            </a:br>
            <a:r>
              <a:rPr lang="ar-IQ" dirty="0" smtClean="0">
                <a:cs typeface="Othmani" pitchFamily="2" charset="-78"/>
              </a:rPr>
              <a:t>(النبواة)</a:t>
            </a:r>
            <a:endParaRPr lang="ar-IQ" dirty="0">
              <a:cs typeface="Othmani" pitchFamily="2" charset="-78"/>
            </a:endParaRPr>
          </a:p>
        </p:txBody>
      </p:sp>
      <p:sp>
        <p:nvSpPr>
          <p:cNvPr id="3" name="عنوان فرعي 2"/>
          <p:cNvSpPr>
            <a:spLocks noGrp="1"/>
          </p:cNvSpPr>
          <p:nvPr>
            <p:ph type="subTitle" idx="1"/>
          </p:nvPr>
        </p:nvSpPr>
        <p:spPr>
          <a:xfrm>
            <a:off x="533400" y="4268688"/>
            <a:ext cx="7854696" cy="1752600"/>
          </a:xfrm>
        </p:spPr>
        <p:txBody>
          <a:bodyPr>
            <a:normAutofit fontScale="92500" lnSpcReduction="10000"/>
          </a:bodyPr>
          <a:lstStyle/>
          <a:p>
            <a:pPr algn="ctr"/>
            <a:r>
              <a:rPr lang="ar-IQ" dirty="0" err="1" smtClean="0">
                <a:latin typeface="Hacen Saudi Arabia XL" pitchFamily="2" charset="-78"/>
                <a:cs typeface="Hacen Saudi Arabia XL" pitchFamily="2" charset="-78"/>
              </a:rPr>
              <a:t>ا.م.د</a:t>
            </a:r>
            <a:r>
              <a:rPr lang="ar-IQ" dirty="0" smtClean="0">
                <a:latin typeface="Hacen Saudi Arabia XL" pitchFamily="2" charset="-78"/>
                <a:cs typeface="Hacen Saudi Arabia XL" pitchFamily="2" charset="-78"/>
              </a:rPr>
              <a:t> خليل ابراهيم سعيد العاني</a:t>
            </a:r>
          </a:p>
          <a:p>
            <a:pPr algn="ctr"/>
            <a:r>
              <a:rPr lang="ar-IQ" dirty="0" smtClean="0">
                <a:latin typeface="Hacen Saudi Arabia XL" pitchFamily="2" charset="-78"/>
                <a:cs typeface="+mj-cs"/>
              </a:rPr>
              <a:t>جامعة بغداد – كلية العلوم الإسلامية</a:t>
            </a:r>
          </a:p>
          <a:p>
            <a:pPr algn="ctr"/>
            <a:r>
              <a:rPr lang="ar-IQ" dirty="0" smtClean="0">
                <a:latin typeface="Hacen Saudi Arabia XL" pitchFamily="2" charset="-78"/>
                <a:cs typeface="+mj-cs"/>
              </a:rPr>
              <a:t>قسم الحضارة والاثار الاسلامية</a:t>
            </a:r>
          </a:p>
          <a:p>
            <a:pPr algn="ctr"/>
            <a:r>
              <a:rPr lang="ar-IQ" dirty="0">
                <a:latin typeface="Hacen Saudi Arabia XL" pitchFamily="2" charset="-78"/>
                <a:cs typeface="+mj-cs"/>
              </a:rPr>
              <a:t>1</a:t>
            </a:r>
            <a:endParaRPr lang="ar-IQ" dirty="0" smtClean="0">
              <a:latin typeface="Hacen Saudi Arabia XL" pitchFamily="2" charset="-78"/>
              <a:cs typeface="+mj-cs"/>
            </a:endParaRPr>
          </a:p>
          <a:p>
            <a:pPr algn="ctr"/>
            <a:endParaRPr lang="ar-IQ" dirty="0" smtClean="0">
              <a:latin typeface="Hacen Saudi Arabia XL" pitchFamily="2" charset="-78"/>
              <a:cs typeface="Hacen Saudi Arabia XL" pitchFamily="2" charset="-78"/>
            </a:endParaRPr>
          </a:p>
        </p:txBody>
      </p:sp>
    </p:spTree>
    <p:extLst>
      <p:ext uri="{BB962C8B-B14F-4D97-AF65-F5344CB8AC3E}">
        <p14:creationId xmlns:p14="http://schemas.microsoft.com/office/powerpoint/2010/main" val="1222912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تعريف النبي والرسول في اللغة </a:t>
            </a:r>
          </a:p>
        </p:txBody>
      </p:sp>
      <p:sp>
        <p:nvSpPr>
          <p:cNvPr id="3" name="عنصر نائب للمحتوى 2"/>
          <p:cNvSpPr>
            <a:spLocks noGrp="1"/>
          </p:cNvSpPr>
          <p:nvPr>
            <p:ph idx="1"/>
          </p:nvPr>
        </p:nvSpPr>
        <p:spPr>
          <a:xfrm>
            <a:off x="457200" y="2060848"/>
            <a:ext cx="8229600" cy="4263752"/>
          </a:xfrm>
        </p:spPr>
        <p:txBody>
          <a:bodyPr>
            <a:normAutofit/>
          </a:bodyPr>
          <a:lstStyle/>
          <a:p>
            <a:pPr algn="just">
              <a:lnSpc>
                <a:spcPct val="150000"/>
              </a:lnSpc>
            </a:pPr>
            <a:r>
              <a:rPr lang="ar-IQ" sz="2000" dirty="0">
                <a:latin typeface="Traditional Arabic" pitchFamily="18" charset="-78"/>
                <a:cs typeface="Traditional Arabic" pitchFamily="18" charset="-78"/>
              </a:rPr>
              <a:t>النبي في اصل اللغة : وردت لفظة النبي مهموزة وغير مهموزة :</a:t>
            </a:r>
          </a:p>
          <a:p>
            <a:pPr algn="just">
              <a:lnSpc>
                <a:spcPct val="150000"/>
              </a:lnSpc>
            </a:pPr>
            <a:r>
              <a:rPr lang="ar-IQ" sz="2000" dirty="0">
                <a:latin typeface="Traditional Arabic" pitchFamily="18" charset="-78"/>
                <a:cs typeface="Traditional Arabic" pitchFamily="18" charset="-78"/>
              </a:rPr>
              <a:t>فاذا كانت مهموزة فهي اما مشتقة من النبأ وهو الخبر فالنبي هو المخبر عن الله تعالى  , او ان تكون من النبي الذي هو الطريق الواضح لان الانبياء هم الطرق الموصلة الى الله تعالى .</a:t>
            </a:r>
          </a:p>
          <a:p>
            <a:pPr algn="just">
              <a:lnSpc>
                <a:spcPct val="150000"/>
              </a:lnSpc>
            </a:pPr>
            <a:r>
              <a:rPr lang="ar-IQ" sz="2000" dirty="0">
                <a:latin typeface="Traditional Arabic" pitchFamily="18" charset="-78"/>
                <a:cs typeface="Traditional Arabic" pitchFamily="18" charset="-78"/>
              </a:rPr>
              <a:t>واذا كانت غير مهموزة فهي اما ان تكون همزتها مخففة او ان تكون مشتقة من النبوة او النباوة اي الارتفاع لان النبي مرتفع الرتبة على غيرة.</a:t>
            </a:r>
          </a:p>
          <a:p>
            <a:pPr algn="just">
              <a:lnSpc>
                <a:spcPct val="150000"/>
              </a:lnSpc>
            </a:pPr>
            <a:r>
              <a:rPr lang="ar-IQ" sz="2000" dirty="0">
                <a:latin typeface="Traditional Arabic" pitchFamily="18" charset="-78"/>
                <a:cs typeface="Traditional Arabic" pitchFamily="18" charset="-78"/>
              </a:rPr>
              <a:t>الرسول في اصل اللغة : لفظة الرسول مأخوذة من قولهم جاءت الابل رسلا اي متتابعة فالرسول هو الذي يتابع اخبار الذي بعثة. او من رسل اللبن اذا تتابع درة لان الرسول هو الذي يتابع علية الوحي.</a:t>
            </a:r>
          </a:p>
          <a:p>
            <a:pPr algn="just">
              <a:lnSpc>
                <a:spcPct val="150000"/>
              </a:lnSpc>
            </a:pPr>
            <a:endParaRPr lang="ar-IQ" sz="2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68536251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تعريف </a:t>
            </a:r>
            <a:r>
              <a:rPr lang="ar-IQ" sz="3200" dirty="0" smtClean="0"/>
              <a:t>النبي </a:t>
            </a:r>
            <a:r>
              <a:rPr lang="ar-IQ" sz="3200" dirty="0"/>
              <a:t>والرسول في الاصطلاح ........</a:t>
            </a:r>
          </a:p>
        </p:txBody>
      </p:sp>
      <p:sp>
        <p:nvSpPr>
          <p:cNvPr id="3" name="عنصر نائب للمحتوى 2"/>
          <p:cNvSpPr>
            <a:spLocks noGrp="1"/>
          </p:cNvSpPr>
          <p:nvPr>
            <p:ph idx="1"/>
          </p:nvPr>
        </p:nvSpPr>
        <p:spPr/>
        <p:txBody>
          <a:bodyPr>
            <a:normAutofit fontScale="85000" lnSpcReduction="10000"/>
          </a:bodyPr>
          <a:lstStyle/>
          <a:p>
            <a:pPr>
              <a:lnSpc>
                <a:spcPct val="150000"/>
              </a:lnSpc>
            </a:pPr>
            <a:r>
              <a:rPr lang="ar-IQ" dirty="0" smtClean="0">
                <a:cs typeface="+mj-cs"/>
              </a:rPr>
              <a:t>جاء القران الريم بهاتين الكلمتين معا في قولة تعالى </a:t>
            </a:r>
            <a:r>
              <a:rPr lang="ar-SA" dirty="0">
                <a:cs typeface="+mj-cs"/>
              </a:rPr>
              <a:t>(وَمَا أَرْسَلْنَا مِنْ قَبْلِكَ مِنْ رَسُولٍ وَلَا </a:t>
            </a:r>
            <a:r>
              <a:rPr lang="ar-SA" dirty="0" smtClean="0">
                <a:cs typeface="+mj-cs"/>
              </a:rPr>
              <a:t>نَبِيٍّ</a:t>
            </a:r>
            <a:r>
              <a:rPr lang="ar-IQ" dirty="0" smtClean="0">
                <a:cs typeface="+mj-cs"/>
              </a:rPr>
              <a:t> )(الحج 52)</a:t>
            </a:r>
          </a:p>
          <a:p>
            <a:pPr>
              <a:lnSpc>
                <a:spcPct val="150000"/>
              </a:lnSpc>
            </a:pPr>
            <a:r>
              <a:rPr lang="ar-IQ" dirty="0" smtClean="0">
                <a:cs typeface="+mj-cs"/>
              </a:rPr>
              <a:t>وقد </a:t>
            </a:r>
            <a:r>
              <a:rPr lang="ar-IQ" dirty="0">
                <a:cs typeface="+mj-cs"/>
              </a:rPr>
              <a:t>اختلف العلماء في بيان معناهما على اقوال عدة : </a:t>
            </a:r>
          </a:p>
          <a:p>
            <a:pPr>
              <a:lnSpc>
                <a:spcPct val="150000"/>
              </a:lnSpc>
            </a:pPr>
            <a:r>
              <a:rPr lang="ar-IQ" dirty="0">
                <a:cs typeface="+mj-cs"/>
              </a:rPr>
              <a:t>القول الاول : النبي هو انسان اوحي الية بشرع سواء امر بتبليغه ام لم يؤمر , فان امر بذلك فهو نبي رسول . فالفرق بين النبي والرسول بالتبليغ وعدمه . فالنبي اعم من الرسول اي يلزم من كون رسولا ان يكون نبيا ولا عكس.</a:t>
            </a:r>
          </a:p>
          <a:p>
            <a:pPr>
              <a:lnSpc>
                <a:spcPct val="150000"/>
              </a:lnSpc>
            </a:pPr>
            <a:r>
              <a:rPr lang="ar-IQ" dirty="0">
                <a:cs typeface="+mj-cs"/>
              </a:rPr>
              <a:t>القول الثاني : انسان بعثة الله تعالى لتبليغ ما اوحي الية وكذا الرسول ولا فرق بينهما بل هما بمعنى واحد .</a:t>
            </a:r>
          </a:p>
          <a:p>
            <a:pPr>
              <a:lnSpc>
                <a:spcPct val="150000"/>
              </a:lnSpc>
            </a:pPr>
            <a:r>
              <a:rPr lang="ar-IQ" dirty="0">
                <a:cs typeface="+mj-cs"/>
              </a:rPr>
              <a:t>اثبات النبوة ...............</a:t>
            </a:r>
          </a:p>
          <a:p>
            <a:pPr>
              <a:lnSpc>
                <a:spcPct val="150000"/>
              </a:lnSpc>
            </a:pPr>
            <a:r>
              <a:rPr lang="ar-IQ" dirty="0">
                <a:cs typeface="+mj-cs"/>
              </a:rPr>
              <a:t> لا يكون اثبات النبوة الا باجتماع امرين : 1) ادعاء النبوة . 2) اظهار المعجزة.</a:t>
            </a:r>
            <a:endParaRPr lang="ar-IQ" dirty="0">
              <a:cs typeface="+mj-cs"/>
            </a:endParaRPr>
          </a:p>
        </p:txBody>
      </p:sp>
    </p:spTree>
    <p:extLst>
      <p:ext uri="{BB962C8B-B14F-4D97-AF65-F5344CB8AC3E}">
        <p14:creationId xmlns:p14="http://schemas.microsoft.com/office/powerpoint/2010/main" val="115978990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النبوة اصطفاء واختيار من الله تعالى </a:t>
            </a:r>
            <a:r>
              <a:rPr lang="ar-IQ" sz="3200" dirty="0" smtClean="0"/>
              <a:t>...............</a:t>
            </a:r>
            <a:endParaRPr lang="ar-IQ" sz="3200" dirty="0"/>
          </a:p>
        </p:txBody>
      </p:sp>
      <p:sp>
        <p:nvSpPr>
          <p:cNvPr id="3" name="عنصر نائب للمحتوى 2"/>
          <p:cNvSpPr>
            <a:spLocks noGrp="1"/>
          </p:cNvSpPr>
          <p:nvPr>
            <p:ph idx="1"/>
          </p:nvPr>
        </p:nvSpPr>
        <p:spPr/>
        <p:txBody>
          <a:bodyPr/>
          <a:lstStyle/>
          <a:p>
            <a:pPr algn="just">
              <a:lnSpc>
                <a:spcPct val="150000"/>
              </a:lnSpc>
            </a:pPr>
            <a:r>
              <a:rPr lang="ar-IQ" dirty="0">
                <a:cs typeface="+mj-cs"/>
              </a:rPr>
              <a:t>النبوة فضل وهبة من الله تعالى لمن يشاء من عبادة فلا تنال بالكسب والطاعات والمجاهدات ولا تأثير للمجتمع فيها , وانما يختار الله من يشاء من عبادة . قال تعالى (اللَّهُ يَصْطَفِي مِنَ الْمَلَائِكَةِ رُسُلًا وَمِنَ النَّاسِ ۚ </a:t>
            </a:r>
            <a:r>
              <a:rPr lang="ar-IQ" dirty="0" smtClean="0">
                <a:cs typeface="+mj-cs"/>
              </a:rPr>
              <a:t>)(</a:t>
            </a:r>
            <a:r>
              <a:rPr lang="ar-IQ" dirty="0">
                <a:cs typeface="+mj-cs"/>
              </a:rPr>
              <a:t>الحج 75), (قُلْ مَا يَكُونُ لِي أَنْ أُبَدِّلَهُ مِنْ تِلْقَاءِ نَفْسِي ۖ إِنْ أَتَّبِعُ إِلَّا مَا </a:t>
            </a:r>
            <a:r>
              <a:rPr lang="ar-IQ" dirty="0" err="1">
                <a:cs typeface="+mj-cs"/>
              </a:rPr>
              <a:t>يُوحَىٰ</a:t>
            </a:r>
            <a:r>
              <a:rPr lang="ar-IQ" dirty="0">
                <a:cs typeface="+mj-cs"/>
              </a:rPr>
              <a:t> إِلَيَّ ۖ </a:t>
            </a:r>
            <a:r>
              <a:rPr lang="ar-IQ" dirty="0" smtClean="0">
                <a:cs typeface="+mj-cs"/>
              </a:rPr>
              <a:t>)(</a:t>
            </a:r>
            <a:r>
              <a:rPr lang="ar-IQ" dirty="0">
                <a:cs typeface="+mj-cs"/>
              </a:rPr>
              <a:t>يونس15)..</a:t>
            </a:r>
            <a:endParaRPr lang="ar-IQ" dirty="0">
              <a:cs typeface="+mj-cs"/>
            </a:endParaRPr>
          </a:p>
        </p:txBody>
      </p:sp>
    </p:spTree>
    <p:extLst>
      <p:ext uri="{BB962C8B-B14F-4D97-AF65-F5344CB8AC3E}">
        <p14:creationId xmlns:p14="http://schemas.microsoft.com/office/powerpoint/2010/main" val="509813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بشرية الانبياء والرسل............... </a:t>
            </a:r>
            <a:endParaRPr lang="ar-IQ" sz="3200" dirty="0"/>
          </a:p>
        </p:txBody>
      </p:sp>
      <p:sp>
        <p:nvSpPr>
          <p:cNvPr id="3" name="عنصر نائب للمحتوى 2"/>
          <p:cNvSpPr>
            <a:spLocks noGrp="1"/>
          </p:cNvSpPr>
          <p:nvPr>
            <p:ph idx="1"/>
          </p:nvPr>
        </p:nvSpPr>
        <p:spPr/>
        <p:txBody>
          <a:bodyPr/>
          <a:lstStyle/>
          <a:p>
            <a:pPr algn="just"/>
            <a:r>
              <a:rPr lang="ar-SA" dirty="0" smtClean="0">
                <a:latin typeface="Traditional Arabic" pitchFamily="18" charset="-78"/>
                <a:cs typeface="Traditional Arabic" pitchFamily="18" charset="-78"/>
              </a:rPr>
              <a:t>ا</a:t>
            </a:r>
            <a:r>
              <a:rPr lang="ar-IQ" dirty="0" err="1" smtClean="0">
                <a:latin typeface="Traditional Arabic" pitchFamily="18" charset="-78"/>
                <a:cs typeface="Traditional Arabic" pitchFamily="18" charset="-78"/>
              </a:rPr>
              <a:t>لانبياء</a:t>
            </a:r>
            <a:r>
              <a:rPr lang="ar-IQ" dirty="0" smtClean="0">
                <a:latin typeface="Traditional Arabic" pitchFamily="18" charset="-78"/>
                <a:cs typeface="Traditional Arabic" pitchFamily="18" charset="-78"/>
              </a:rPr>
              <a:t> </a:t>
            </a:r>
            <a:r>
              <a:rPr lang="ar-IQ" dirty="0">
                <a:latin typeface="Traditional Arabic" pitchFamily="18" charset="-78"/>
                <a:cs typeface="Traditional Arabic" pitchFamily="18" charset="-78"/>
              </a:rPr>
              <a:t>والمرسلين بشر يأكلون ويشربون وينامون ويمرضون ويحزنون ونحو ذلك من صفات البشر التي لا نقص فيها عليهم وانما اختارهم الله تعالى من جنس البشر ليكونوا على صلة وثيقة بهم شاعرين بأحاسيسهم مطلعين على ما يعانونه من الالم مقيمين عليهم الدامغة بإيضاح الطريق المستقيم لهم , ودليل ذلك من القران الكريم (لَقَدْ جَاءَكُمْ رَسُولٌ مِنْ أَنْفُسِكُمْ عَزِيزٌ عَلَيْهِ مَا عَنِتُّمْ حَرِيصٌ عَلَيْكُمْ بِالْمُؤْمِنِينَ رَءُوفٌ </a:t>
            </a:r>
            <a:r>
              <a:rPr lang="ar-IQ" dirty="0" smtClean="0">
                <a:latin typeface="Traditional Arabic" pitchFamily="18" charset="-78"/>
                <a:cs typeface="Traditional Arabic" pitchFamily="18" charset="-78"/>
              </a:rPr>
              <a:t>رَحِيمٌ )التوبة </a:t>
            </a:r>
            <a:r>
              <a:rPr lang="ar-IQ" dirty="0">
                <a:latin typeface="Traditional Arabic" pitchFamily="18" charset="-78"/>
                <a:cs typeface="Traditional Arabic" pitchFamily="18" charset="-78"/>
              </a:rPr>
              <a:t>128 , (قُلْ إِنَّمَا أَنَا بَشَرٌ مِّثْلُكُمْ </a:t>
            </a:r>
            <a:r>
              <a:rPr lang="ar-IQ" dirty="0" err="1">
                <a:latin typeface="Traditional Arabic" pitchFamily="18" charset="-78"/>
                <a:cs typeface="Traditional Arabic" pitchFamily="18" charset="-78"/>
              </a:rPr>
              <a:t>يُوحَىٰ</a:t>
            </a:r>
            <a:r>
              <a:rPr lang="ar-IQ" dirty="0">
                <a:latin typeface="Traditional Arabic" pitchFamily="18" charset="-78"/>
                <a:cs typeface="Traditional Arabic" pitchFamily="18" charset="-78"/>
              </a:rPr>
              <a:t> إِلَيَّ أَنَّمَا </a:t>
            </a:r>
            <a:r>
              <a:rPr lang="ar-IQ" dirty="0" err="1">
                <a:latin typeface="Traditional Arabic" pitchFamily="18" charset="-78"/>
                <a:cs typeface="Traditional Arabic" pitchFamily="18" charset="-78"/>
              </a:rPr>
              <a:t>إِلَٰهُكُمْ</a:t>
            </a:r>
            <a:r>
              <a:rPr lang="ar-IQ" dirty="0">
                <a:latin typeface="Traditional Arabic" pitchFamily="18" charset="-78"/>
                <a:cs typeface="Traditional Arabic" pitchFamily="18" charset="-78"/>
              </a:rPr>
              <a:t> </a:t>
            </a:r>
            <a:r>
              <a:rPr lang="ar-IQ" dirty="0" err="1">
                <a:latin typeface="Traditional Arabic" pitchFamily="18" charset="-78"/>
                <a:cs typeface="Traditional Arabic" pitchFamily="18" charset="-78"/>
              </a:rPr>
              <a:t>إِلَٰهٌ</a:t>
            </a:r>
            <a:r>
              <a:rPr lang="ar-IQ" dirty="0">
                <a:latin typeface="Traditional Arabic" pitchFamily="18" charset="-78"/>
                <a:cs typeface="Traditional Arabic" pitchFamily="18" charset="-78"/>
              </a:rPr>
              <a:t> وَاحِدٌ </a:t>
            </a:r>
            <a:r>
              <a:rPr lang="ar-IQ" dirty="0" smtClean="0">
                <a:latin typeface="Traditional Arabic" pitchFamily="18" charset="-78"/>
                <a:cs typeface="Traditional Arabic" pitchFamily="18" charset="-78"/>
              </a:rPr>
              <a:t>ۖ )الكهف </a:t>
            </a:r>
            <a:r>
              <a:rPr lang="ar-IQ" dirty="0">
                <a:latin typeface="Traditional Arabic" pitchFamily="18" charset="-78"/>
                <a:cs typeface="Traditional Arabic" pitchFamily="18" charset="-78"/>
              </a:rPr>
              <a:t>110, (وَلَقَدْ أَرْسَلْنَا رُسُلاً مِّن قَبْلِكَ وَجَعَلْنَا لَهُمْ أَزْوَاجاً </a:t>
            </a:r>
            <a:r>
              <a:rPr lang="ar-IQ" dirty="0" smtClean="0">
                <a:latin typeface="Traditional Arabic" pitchFamily="18" charset="-78"/>
                <a:cs typeface="Traditional Arabic" pitchFamily="18" charset="-78"/>
              </a:rPr>
              <a:t>وَذُرِّيَّةً )الرعد</a:t>
            </a:r>
            <a:r>
              <a:rPr lang="ar-IQ" dirty="0">
                <a:latin typeface="Traditional Arabic" pitchFamily="18" charset="-78"/>
                <a:cs typeface="Traditional Arabic" pitchFamily="18" charset="-78"/>
              </a:rPr>
              <a:t>: ٣٨.</a:t>
            </a:r>
          </a:p>
          <a:p>
            <a:pPr algn="just"/>
            <a:r>
              <a:rPr lang="ar-IQ" dirty="0">
                <a:latin typeface="Traditional Arabic" pitchFamily="18" charset="-78"/>
                <a:cs typeface="Traditional Arabic" pitchFamily="18" charset="-78"/>
              </a:rPr>
              <a:t>ومن السنه النبوية قال رسول الله (صلى الله علية وسلم)انما انا بشرا مثلكم انسى كما تنسون فاذا نسيت فذكروني.</a:t>
            </a:r>
          </a:p>
          <a:p>
            <a:pPr algn="just"/>
            <a:r>
              <a:rPr lang="ar-IQ" dirty="0">
                <a:latin typeface="Traditional Arabic" pitchFamily="18" charset="-78"/>
                <a:cs typeface="Traditional Arabic" pitchFamily="18" charset="-78"/>
              </a:rPr>
              <a:t>تواضع الرسول الاعظم وسيرته تشهد بذلك ولا مجال لاحد انكارها.</a:t>
            </a:r>
          </a:p>
        </p:txBody>
      </p:sp>
    </p:spTree>
    <p:extLst>
      <p:ext uri="{BB962C8B-B14F-4D97-AF65-F5344CB8AC3E}">
        <p14:creationId xmlns:p14="http://schemas.microsoft.com/office/powerpoint/2010/main" val="1818201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فوائد وقوع الاعراض البشرية بالأنبياء......................</a:t>
            </a:r>
            <a:endParaRPr lang="ar-IQ" sz="3200" dirty="0"/>
          </a:p>
        </p:txBody>
      </p:sp>
      <p:sp>
        <p:nvSpPr>
          <p:cNvPr id="3" name="عنصر نائب للمحتوى 2"/>
          <p:cNvSpPr>
            <a:spLocks noGrp="1"/>
          </p:cNvSpPr>
          <p:nvPr>
            <p:ph idx="1"/>
          </p:nvPr>
        </p:nvSpPr>
        <p:spPr/>
        <p:txBody>
          <a:bodyPr>
            <a:normAutofit/>
          </a:bodyPr>
          <a:lstStyle/>
          <a:p>
            <a:pPr algn="just">
              <a:lnSpc>
                <a:spcPct val="150000"/>
              </a:lnSpc>
            </a:pPr>
            <a:r>
              <a:rPr lang="ar-IQ" dirty="0" smtClean="0">
                <a:cs typeface="+mj-cs"/>
              </a:rPr>
              <a:t>1)تعظيم اجورهم : فالابتلاء والامراض يترتب علية الاجر العظيم.</a:t>
            </a:r>
          </a:p>
          <a:p>
            <a:pPr algn="just">
              <a:lnSpc>
                <a:spcPct val="150000"/>
              </a:lnSpc>
            </a:pPr>
            <a:r>
              <a:rPr lang="ar-IQ" dirty="0" smtClean="0">
                <a:cs typeface="+mj-cs"/>
              </a:rPr>
              <a:t>2)التشريع فسهو رسول الله (صلى الله علية وسلم)في الصلاة تشريع للناس وتعليم لهم كيفية سجود السهو. </a:t>
            </a:r>
          </a:p>
          <a:p>
            <a:pPr algn="just">
              <a:lnSpc>
                <a:spcPct val="150000"/>
              </a:lnSpc>
            </a:pPr>
            <a:r>
              <a:rPr lang="ar-IQ" dirty="0" smtClean="0">
                <a:cs typeface="+mj-cs"/>
              </a:rPr>
              <a:t>3)تسلي غير الانبياء بأحوالهم اذا نزل بهم ما نزل بالأنبياء.</a:t>
            </a:r>
          </a:p>
          <a:p>
            <a:pPr algn="just">
              <a:lnSpc>
                <a:spcPct val="150000"/>
              </a:lnSpc>
            </a:pPr>
            <a:r>
              <a:rPr lang="ar-IQ" dirty="0" smtClean="0">
                <a:cs typeface="+mj-cs"/>
              </a:rPr>
              <a:t>4)تنبيه غير الانبياء على خس قدر الدنيا عند الله تعالى , حين يرون الانبياء عرضون عن الدنيا وعن ملاذها ومغانمها.</a:t>
            </a:r>
            <a:endParaRPr lang="ar-IQ" dirty="0">
              <a:cs typeface="+mj-cs"/>
            </a:endParaRPr>
          </a:p>
        </p:txBody>
      </p:sp>
    </p:spTree>
    <p:extLst>
      <p:ext uri="{BB962C8B-B14F-4D97-AF65-F5344CB8AC3E}">
        <p14:creationId xmlns:p14="http://schemas.microsoft.com/office/powerpoint/2010/main" val="996978181"/>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1392</TotalTime>
  <Words>539</Words>
  <Application>Microsoft Office PowerPoint</Application>
  <PresentationFormat>عرض على الشاشة (3:4)‏</PresentationFormat>
  <Paragraphs>28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محاضرات بمادة اصول الدين (النبواة)</vt:lpstr>
      <vt:lpstr>تعريف النبي والرسول في اللغة </vt:lpstr>
      <vt:lpstr>تعريف النبي والرسول في الاصطلاح ........</vt:lpstr>
      <vt:lpstr>النبوة اصطفاء واختيار من الله تعالى ...............</vt:lpstr>
      <vt:lpstr>بشرية الانبياء والرسل............... </vt:lpstr>
      <vt:lpstr>فوائد وقوع الاعراض البشرية بالأنبياء......................</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علم العروض</dc:title>
  <dc:creator>sat</dc:creator>
  <cp:lastModifiedBy>Maher</cp:lastModifiedBy>
  <cp:revision>17</cp:revision>
  <dcterms:created xsi:type="dcterms:W3CDTF">2019-12-16T17:03:03Z</dcterms:created>
  <dcterms:modified xsi:type="dcterms:W3CDTF">2020-02-11T06:59:17Z</dcterms:modified>
</cp:coreProperties>
</file>