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EBE70F9-154E-469E-A292-311088E97BE0}" type="datetimeFigureOut">
              <a:rPr lang="ar-IQ" smtClean="0"/>
              <a:t>16/06/1441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EBE70F9-154E-469E-A292-311088E97BE0}" type="datetimeFigureOut">
              <a:rPr lang="ar-IQ" smtClean="0"/>
              <a:t>16/06/1441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16/06/1441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EBE70F9-154E-469E-A292-311088E97BE0}" type="datetimeFigureOut">
              <a:rPr lang="ar-IQ" smtClean="0"/>
              <a:t>16/06/1441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EBE70F9-154E-469E-A292-311088E97BE0}" type="datetimeFigureOut">
              <a:rPr lang="ar-IQ" smtClean="0"/>
              <a:t>16/06/1441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E70F9-154E-469E-A292-311088E97BE0}" type="datetimeFigureOut">
              <a:rPr lang="ar-IQ" smtClean="0"/>
              <a:t>16/06/1441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16/06/1441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EBE70F9-154E-469E-A292-311088E97BE0}" type="datetimeFigureOut">
              <a:rPr lang="ar-IQ" smtClean="0"/>
              <a:t>16/06/1441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63DBAE3-FFB3-4A41-B88D-CC09091ACEE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BE70F9-154E-469E-A292-311088E97BE0}" type="datetimeFigureOut">
              <a:rPr lang="ar-IQ" smtClean="0"/>
              <a:t>16/06/1441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3DBAE3-FFB3-4A41-B88D-CC09091ACEE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40768"/>
            <a:ext cx="7851648" cy="1859632"/>
          </a:xfrm>
        </p:spPr>
        <p:txBody>
          <a:bodyPr/>
          <a:lstStyle/>
          <a:p>
            <a:pPr algn="ctr"/>
            <a:r>
              <a:rPr lang="ar-IQ" dirty="0" smtClean="0">
                <a:cs typeface="Othmani" pitchFamily="2" charset="-78"/>
              </a:rPr>
              <a:t>محاضرات بمادة اصول الدين</a:t>
            </a:r>
            <a:br>
              <a:rPr lang="ar-IQ" dirty="0" smtClean="0">
                <a:cs typeface="Othmani" pitchFamily="2" charset="-78"/>
              </a:rPr>
            </a:br>
            <a:r>
              <a:rPr lang="ar-IQ" dirty="0" smtClean="0">
                <a:cs typeface="Othmani" pitchFamily="2" charset="-78"/>
              </a:rPr>
              <a:t>(النبواة)</a:t>
            </a:r>
            <a:endParaRPr lang="ar-IQ" dirty="0">
              <a:cs typeface="Othmani" pitchFamily="2" charset="-78"/>
            </a:endParaRPr>
          </a:p>
        </p:txBody>
      </p:sp>
      <p:sp>
        <p:nvSpPr>
          <p:cNvPr id="3" name="عنوان فرعي 2"/>
          <p:cNvSpPr>
            <a:spLocks noGrp="1"/>
          </p:cNvSpPr>
          <p:nvPr>
            <p:ph type="subTitle" idx="1"/>
          </p:nvPr>
        </p:nvSpPr>
        <p:spPr>
          <a:xfrm>
            <a:off x="533400" y="4268688"/>
            <a:ext cx="7854696" cy="1752600"/>
          </a:xfrm>
        </p:spPr>
        <p:txBody>
          <a:bodyPr>
            <a:normAutofit fontScale="92500" lnSpcReduction="10000"/>
          </a:bodyPr>
          <a:lstStyle/>
          <a:p>
            <a:pPr algn="ctr"/>
            <a:r>
              <a:rPr lang="ar-IQ" dirty="0" err="1" smtClean="0">
                <a:latin typeface="Hacen Saudi Arabia XL" pitchFamily="2" charset="-78"/>
                <a:cs typeface="Hacen Saudi Arabia XL" pitchFamily="2" charset="-78"/>
              </a:rPr>
              <a:t>ا.م.د</a:t>
            </a:r>
            <a:r>
              <a:rPr lang="ar-IQ" dirty="0" smtClean="0">
                <a:latin typeface="Hacen Saudi Arabia XL" pitchFamily="2" charset="-78"/>
                <a:cs typeface="Hacen Saudi Arabia XL" pitchFamily="2" charset="-78"/>
              </a:rPr>
              <a:t> خليل ابراهيم سعيد العاني</a:t>
            </a:r>
          </a:p>
          <a:p>
            <a:pPr algn="ctr"/>
            <a:r>
              <a:rPr lang="ar-IQ" dirty="0" smtClean="0">
                <a:latin typeface="Hacen Saudi Arabia XL" pitchFamily="2" charset="-78"/>
                <a:cs typeface="+mj-cs"/>
              </a:rPr>
              <a:t>جامعة بغداد – كلية العلوم الإسلامية</a:t>
            </a:r>
          </a:p>
          <a:p>
            <a:pPr algn="ctr"/>
            <a:r>
              <a:rPr lang="ar-IQ" dirty="0" smtClean="0">
                <a:latin typeface="Hacen Saudi Arabia XL" pitchFamily="2" charset="-78"/>
                <a:cs typeface="+mj-cs"/>
              </a:rPr>
              <a:t>قسم الحضارة والاثار الاسلامية</a:t>
            </a:r>
          </a:p>
          <a:p>
            <a:pPr algn="ctr"/>
            <a:r>
              <a:rPr lang="ar-IQ" dirty="0">
                <a:latin typeface="Hacen Saudi Arabia XL" pitchFamily="2" charset="-78"/>
                <a:cs typeface="+mj-cs"/>
              </a:rPr>
              <a:t>1</a:t>
            </a:r>
            <a:endParaRPr lang="ar-IQ" dirty="0" smtClean="0">
              <a:latin typeface="Hacen Saudi Arabia XL" pitchFamily="2" charset="-78"/>
              <a:cs typeface="+mj-cs"/>
            </a:endParaRPr>
          </a:p>
          <a:p>
            <a:pPr algn="ctr"/>
            <a:endParaRPr lang="ar-IQ" dirty="0" smtClean="0">
              <a:latin typeface="Hacen Saudi Arabia XL" pitchFamily="2" charset="-78"/>
              <a:cs typeface="Hacen Saudi Arabia XL" pitchFamily="2" charset="-78"/>
            </a:endParaRPr>
          </a:p>
        </p:txBody>
      </p:sp>
    </p:spTree>
    <p:extLst>
      <p:ext uri="{BB962C8B-B14F-4D97-AF65-F5344CB8AC3E}">
        <p14:creationId xmlns:p14="http://schemas.microsoft.com/office/powerpoint/2010/main" val="122291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مهمة بعثة الانبياء والمرسلين .............</a:t>
            </a:r>
            <a:endParaRPr lang="ar-IQ" sz="3200" dirty="0"/>
          </a:p>
        </p:txBody>
      </p:sp>
      <p:sp>
        <p:nvSpPr>
          <p:cNvPr id="3" name="عنصر نائب للمحتوى 2"/>
          <p:cNvSpPr>
            <a:spLocks noGrp="1"/>
          </p:cNvSpPr>
          <p:nvPr>
            <p:ph idx="1"/>
          </p:nvPr>
        </p:nvSpPr>
        <p:spPr>
          <a:xfrm>
            <a:off x="457200" y="2060848"/>
            <a:ext cx="8229600" cy="4263752"/>
          </a:xfrm>
        </p:spPr>
        <p:txBody>
          <a:bodyPr>
            <a:normAutofit/>
          </a:bodyPr>
          <a:lstStyle/>
          <a:p>
            <a:pPr algn="just">
              <a:lnSpc>
                <a:spcPct val="150000"/>
              </a:lnSpc>
            </a:pPr>
            <a:r>
              <a:rPr lang="ar-IQ" sz="2000" dirty="0">
                <a:latin typeface="Traditional Arabic" pitchFamily="18" charset="-78"/>
                <a:cs typeface="Traditional Arabic" pitchFamily="18" charset="-78"/>
              </a:rPr>
              <a:t>الانبياء والرسل هداة البشر الى الصراط المستقيم فهم يبشرون اهل الجنة وينذرون بالنار اهل الفساد والكفر ويبينون للناس ما يحتاجون الية من امور الدين والدنيا.</a:t>
            </a:r>
          </a:p>
          <a:p>
            <a:pPr algn="just">
              <a:lnSpc>
                <a:spcPct val="150000"/>
              </a:lnSpc>
            </a:pPr>
            <a:r>
              <a:rPr lang="ar-IQ" sz="2000" dirty="0">
                <a:latin typeface="Traditional Arabic" pitchFamily="18" charset="-78"/>
                <a:cs typeface="Traditional Arabic" pitchFamily="18" charset="-78"/>
              </a:rPr>
              <a:t>وقد ارسلهم الله تعالى الى الناس كافة قال تعالى (وَإِن مِّنْ أُمَّةٍ إِلَّا خَلَا فِيهَا </a:t>
            </a:r>
            <a:r>
              <a:rPr lang="ar-IQ" sz="2000" dirty="0" smtClean="0">
                <a:latin typeface="Traditional Arabic" pitchFamily="18" charset="-78"/>
                <a:cs typeface="Traditional Arabic" pitchFamily="18" charset="-78"/>
              </a:rPr>
              <a:t>نَذِيرٌ )</a:t>
            </a:r>
            <a:r>
              <a:rPr lang="ar-IQ" sz="2000" dirty="0">
                <a:latin typeface="Traditional Arabic" pitchFamily="18" charset="-78"/>
                <a:cs typeface="Traditional Arabic" pitchFamily="18" charset="-78"/>
              </a:rPr>
              <a:t>فاطر 24(وَلَقَدْ بَعَثْنَا فِي كُلِّ أُمَّةٍ رَّسُولًا أَنِ اعْبُدُوا اللَّهَ </a:t>
            </a:r>
            <a:r>
              <a:rPr lang="ar-IQ" sz="2000" dirty="0" smtClean="0">
                <a:latin typeface="Traditional Arabic" pitchFamily="18" charset="-78"/>
                <a:cs typeface="Traditional Arabic" pitchFamily="18" charset="-78"/>
              </a:rPr>
              <a:t>وَاجْتَنِبُوا )النحل</a:t>
            </a:r>
            <a:r>
              <a:rPr lang="ar-IQ" sz="2000" dirty="0">
                <a:latin typeface="Traditional Arabic" pitchFamily="18" charset="-78"/>
                <a:cs typeface="Traditional Arabic" pitchFamily="18" charset="-78"/>
              </a:rPr>
              <a:t>: ٣٦ </a:t>
            </a:r>
          </a:p>
          <a:p>
            <a:pPr algn="just">
              <a:lnSpc>
                <a:spcPct val="150000"/>
              </a:lnSpc>
            </a:pPr>
            <a:endParaRPr lang="ar-IQ"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853625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الفرق بين القران الكريم والكتب السماوية ................</a:t>
            </a:r>
            <a:endParaRPr lang="ar-IQ" sz="3200" dirty="0"/>
          </a:p>
        </p:txBody>
      </p:sp>
      <p:sp>
        <p:nvSpPr>
          <p:cNvPr id="3" name="عنصر نائب للمحتوى 2"/>
          <p:cNvSpPr>
            <a:spLocks noGrp="1"/>
          </p:cNvSpPr>
          <p:nvPr>
            <p:ph idx="1"/>
          </p:nvPr>
        </p:nvSpPr>
        <p:spPr/>
        <p:txBody>
          <a:bodyPr>
            <a:normAutofit fontScale="77500" lnSpcReduction="20000"/>
          </a:bodyPr>
          <a:lstStyle/>
          <a:p>
            <a:pPr>
              <a:lnSpc>
                <a:spcPct val="150000"/>
              </a:lnSpc>
            </a:pPr>
            <a:r>
              <a:rPr lang="ar-IQ" dirty="0">
                <a:cs typeface="+mj-cs"/>
              </a:rPr>
              <a:t>1)الكتب التي نزلت قبل القران ضاعت نسخها الاصلية واما القران فهو محفوظ بلفظة وكلماته .</a:t>
            </a:r>
          </a:p>
          <a:p>
            <a:pPr>
              <a:lnSpc>
                <a:spcPct val="150000"/>
              </a:lnSpc>
            </a:pPr>
            <a:r>
              <a:rPr lang="ar-IQ" dirty="0">
                <a:cs typeface="+mj-cs"/>
              </a:rPr>
              <a:t>2)اختلط كلام الناس من فقهاء او مفسرين او مؤرخين بتلك الكتب اما القران الكريم فلم يختلط به شيء.</a:t>
            </a:r>
          </a:p>
          <a:p>
            <a:pPr>
              <a:lnSpc>
                <a:spcPct val="150000"/>
              </a:lnSpc>
            </a:pPr>
            <a:r>
              <a:rPr lang="ar-IQ" dirty="0">
                <a:cs typeface="+mj-cs"/>
              </a:rPr>
              <a:t>3)لم يستطع احد ان يثبت باستناد تاريخي ان أيا من هذه الكتب الموجودة الان نزل على النبي الذي نسب اليه ذلك الكتاب كما لم يتم تعيين الزمن الذي نزل به. اما القران قاطع بشواهده انه انزل على النبي محمد وان من آياته ما عين مكان نزوله او زمنه او سببه.</a:t>
            </a:r>
          </a:p>
          <a:p>
            <a:pPr>
              <a:lnSpc>
                <a:spcPct val="150000"/>
              </a:lnSpc>
            </a:pPr>
            <a:r>
              <a:rPr lang="ar-IQ" dirty="0">
                <a:cs typeface="+mj-cs"/>
              </a:rPr>
              <a:t>4)لغات الكتب السماوية القديمة </a:t>
            </a:r>
            <a:r>
              <a:rPr lang="ar-IQ" dirty="0" err="1">
                <a:cs typeface="+mj-cs"/>
              </a:rPr>
              <a:t>اندرست</a:t>
            </a:r>
            <a:r>
              <a:rPr lang="ar-IQ" dirty="0">
                <a:cs typeface="+mj-cs"/>
              </a:rPr>
              <a:t> منذ زمن طويل , اما لغة القران فهي لغة حية يتكلم بها الى الان مئات الملايين من المسلمين في اقطار العالم المختلفة.</a:t>
            </a:r>
          </a:p>
          <a:p>
            <a:pPr>
              <a:lnSpc>
                <a:spcPct val="150000"/>
              </a:lnSpc>
            </a:pPr>
            <a:r>
              <a:rPr lang="ar-IQ" dirty="0">
                <a:cs typeface="+mj-cs"/>
              </a:rPr>
              <a:t>5)احكام كل من الكتب خاصة بالزمن و بالأمة التي نزل فيها ذلك الكتاب اما القران فهي عامة الى جميع الناس ولكل زمن .</a:t>
            </a:r>
          </a:p>
          <a:p>
            <a:pPr>
              <a:lnSpc>
                <a:spcPct val="150000"/>
              </a:lnSpc>
            </a:pPr>
            <a:r>
              <a:rPr lang="ar-IQ" dirty="0">
                <a:cs typeface="+mj-cs"/>
              </a:rPr>
              <a:t>6)كل من الكتب القديمة لم تستوفي كل الفضائل اما القران الكريم فقد استوفى كل الفضائل.</a:t>
            </a:r>
          </a:p>
        </p:txBody>
      </p:sp>
    </p:spTree>
    <p:extLst>
      <p:ext uri="{BB962C8B-B14F-4D97-AF65-F5344CB8AC3E}">
        <p14:creationId xmlns:p14="http://schemas.microsoft.com/office/powerpoint/2010/main" val="11597899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صفات الانبياء والرسل .................</a:t>
            </a:r>
            <a:endParaRPr lang="ar-IQ" sz="3200" dirty="0"/>
          </a:p>
        </p:txBody>
      </p:sp>
      <p:sp>
        <p:nvSpPr>
          <p:cNvPr id="3" name="عنصر نائب للمحتوى 2"/>
          <p:cNvSpPr>
            <a:spLocks noGrp="1"/>
          </p:cNvSpPr>
          <p:nvPr>
            <p:ph idx="1"/>
          </p:nvPr>
        </p:nvSpPr>
        <p:spPr/>
        <p:txBody>
          <a:bodyPr>
            <a:normAutofit fontScale="47500" lnSpcReduction="20000"/>
          </a:bodyPr>
          <a:lstStyle/>
          <a:p>
            <a:pPr algn="just">
              <a:lnSpc>
                <a:spcPct val="150000"/>
              </a:lnSpc>
            </a:pPr>
            <a:r>
              <a:rPr lang="ar-IQ" dirty="0">
                <a:cs typeface="+mj-cs"/>
              </a:rPr>
              <a:t>النوع الاول : العصمة من الكبائر: لها تعاريف مختلفة منها : </a:t>
            </a:r>
          </a:p>
          <a:p>
            <a:pPr algn="just">
              <a:lnSpc>
                <a:spcPct val="150000"/>
              </a:lnSpc>
            </a:pPr>
            <a:r>
              <a:rPr lang="ar-IQ" dirty="0">
                <a:cs typeface="+mj-cs"/>
              </a:rPr>
              <a:t>ان الكبائر : هي ما ترتب عليها حد في الدنيا او توعد عليها بالنار او اللعنة او الغضب.</a:t>
            </a:r>
          </a:p>
          <a:p>
            <a:pPr algn="just">
              <a:lnSpc>
                <a:spcPct val="150000"/>
              </a:lnSpc>
            </a:pPr>
            <a:r>
              <a:rPr lang="ar-IQ" dirty="0">
                <a:cs typeface="+mj-cs"/>
              </a:rPr>
              <a:t>الصغائر : وهي ما ليس فيها حد في الدنيا و لا وعيد في الاخرة .</a:t>
            </a:r>
          </a:p>
          <a:p>
            <a:pPr algn="just">
              <a:lnSpc>
                <a:spcPct val="150000"/>
              </a:lnSpc>
            </a:pPr>
            <a:r>
              <a:rPr lang="ar-IQ" dirty="0">
                <a:cs typeface="+mj-cs"/>
              </a:rPr>
              <a:t>والكبائر اما كفر او كذب و غيرهما من الذنوب الاخرى .</a:t>
            </a:r>
          </a:p>
          <a:p>
            <a:pPr algn="just">
              <a:lnSpc>
                <a:spcPct val="150000"/>
              </a:lnSpc>
            </a:pPr>
            <a:r>
              <a:rPr lang="ar-IQ" dirty="0">
                <a:cs typeface="+mj-cs"/>
              </a:rPr>
              <a:t>اولا : العصمة من الكفر : اتفق المسلمين جميعا على ان الانبياء معصومون من الكفر قبل البعثة وبعدها .ولا يجوز عليهم الكفر في حال صغرهم تبعا للوالدين لانهم عارفون بالله حقيقة فلا يجري عليهم حكم الكفر تبعا.</a:t>
            </a:r>
          </a:p>
          <a:p>
            <a:pPr algn="just">
              <a:lnSpc>
                <a:spcPct val="150000"/>
              </a:lnSpc>
            </a:pPr>
            <a:r>
              <a:rPr lang="ar-IQ" dirty="0">
                <a:cs typeface="+mj-cs"/>
              </a:rPr>
              <a:t>ثانيا : العصمة من الكذب : الصدق : هو مطابقة حكم الخبر للواقع . </a:t>
            </a:r>
          </a:p>
          <a:p>
            <a:pPr algn="just">
              <a:lnSpc>
                <a:spcPct val="150000"/>
              </a:lnSpc>
            </a:pPr>
            <a:r>
              <a:rPr lang="ar-IQ" dirty="0">
                <a:cs typeface="+mj-cs"/>
              </a:rPr>
              <a:t>وأنواعه ثلاثة : 1)الصدق في دعوى الرسالة .</a:t>
            </a:r>
          </a:p>
          <a:p>
            <a:pPr algn="just">
              <a:lnSpc>
                <a:spcPct val="150000"/>
              </a:lnSpc>
            </a:pPr>
            <a:r>
              <a:rPr lang="ar-IQ" dirty="0">
                <a:cs typeface="+mj-cs"/>
              </a:rPr>
              <a:t>2)الصدق فيما يبلغونه عن الله عز وجل الى الناس من الاحكام الشرعية.</a:t>
            </a:r>
          </a:p>
          <a:p>
            <a:pPr algn="just">
              <a:lnSpc>
                <a:spcPct val="150000"/>
              </a:lnSpc>
            </a:pPr>
            <a:r>
              <a:rPr lang="ar-IQ" dirty="0">
                <a:cs typeface="+mj-cs"/>
              </a:rPr>
              <a:t>3)الصدق في جميع ما ينطق به من مما يتعلق بأمور الدنيا.</a:t>
            </a:r>
          </a:p>
          <a:p>
            <a:pPr algn="just">
              <a:lnSpc>
                <a:spcPct val="150000"/>
              </a:lnSpc>
            </a:pPr>
            <a:r>
              <a:rPr lang="ar-IQ" dirty="0">
                <a:cs typeface="+mj-cs"/>
              </a:rPr>
              <a:t>وضدة الكذب . ويستحيل صدور الكذب من الانبياء على سيبل العمد وهذا ما اجمعت علية كافة الملل والنحل .</a:t>
            </a:r>
          </a:p>
          <a:p>
            <a:pPr algn="just">
              <a:lnSpc>
                <a:spcPct val="150000"/>
              </a:lnSpc>
            </a:pPr>
            <a:r>
              <a:rPr lang="ar-IQ" dirty="0">
                <a:cs typeface="+mj-cs"/>
              </a:rPr>
              <a:t>الدليل العقلي : لو كذبوا وعرف الناس منهم لانتفت فائدة الرسالة .</a:t>
            </a:r>
          </a:p>
          <a:p>
            <a:pPr algn="just">
              <a:lnSpc>
                <a:spcPct val="150000"/>
              </a:lnSpc>
            </a:pPr>
            <a:r>
              <a:rPr lang="ar-IQ" dirty="0">
                <a:cs typeface="+mj-cs"/>
              </a:rPr>
              <a:t>الدليل النقلي :قال تعالى ( وما ينطِقُ عَنِ الهَوَى * إنْ هُوَ إلاّ وَحْيٌ يُوحَى)النجم 3-4.</a:t>
            </a:r>
          </a:p>
          <a:p>
            <a:pPr algn="just">
              <a:lnSpc>
                <a:spcPct val="150000"/>
              </a:lnSpc>
            </a:pPr>
            <a:r>
              <a:rPr lang="ar-IQ" dirty="0">
                <a:cs typeface="+mj-cs"/>
              </a:rPr>
              <a:t>قال تعالى  </a:t>
            </a:r>
            <a:r>
              <a:rPr lang="ar-IQ" dirty="0" smtClean="0">
                <a:cs typeface="+mj-cs"/>
              </a:rPr>
              <a:t>( وَصَدَقَ الْمُرْسَلُونَ ) يس52</a:t>
            </a:r>
            <a:r>
              <a:rPr lang="ar-IQ" dirty="0">
                <a:cs typeface="+mj-cs"/>
              </a:rPr>
              <a:t>.</a:t>
            </a:r>
          </a:p>
          <a:p>
            <a:pPr algn="just">
              <a:lnSpc>
                <a:spcPct val="150000"/>
              </a:lnSpc>
            </a:pPr>
            <a:r>
              <a:rPr lang="ar-IQ" dirty="0">
                <a:cs typeface="+mj-cs"/>
              </a:rPr>
              <a:t>ثالثا : العصمة من الكبائر الاخرى : الانبياء معصومون قبل البعثة وبعدها من صدور الكبيرة وهذا ما اتفق عليه جمهور المحققين .</a:t>
            </a:r>
          </a:p>
        </p:txBody>
      </p:sp>
    </p:spTree>
    <p:extLst>
      <p:ext uri="{BB962C8B-B14F-4D97-AF65-F5344CB8AC3E}">
        <p14:creationId xmlns:p14="http://schemas.microsoft.com/office/powerpoint/2010/main" val="50981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صفات الانبياء والرسل .................</a:t>
            </a:r>
            <a:endParaRPr lang="ar-IQ" sz="3200" dirty="0"/>
          </a:p>
        </p:txBody>
      </p:sp>
      <p:sp>
        <p:nvSpPr>
          <p:cNvPr id="3" name="عنصر نائب للمحتوى 2"/>
          <p:cNvSpPr>
            <a:spLocks noGrp="1"/>
          </p:cNvSpPr>
          <p:nvPr>
            <p:ph idx="1"/>
          </p:nvPr>
        </p:nvSpPr>
        <p:spPr/>
        <p:txBody>
          <a:bodyPr/>
          <a:lstStyle/>
          <a:p>
            <a:pPr algn="just"/>
            <a:r>
              <a:rPr lang="ar-SA" dirty="0">
                <a:latin typeface="Traditional Arabic" pitchFamily="18" charset="-78"/>
                <a:cs typeface="Traditional Arabic" pitchFamily="18" charset="-78"/>
              </a:rPr>
              <a:t>النوع الثاني : العصمة من الصغائر : الصغائر نوعان </a:t>
            </a:r>
            <a:endParaRPr lang="ar-SA" dirty="0" smtClean="0">
              <a:latin typeface="Traditional Arabic" pitchFamily="18" charset="-78"/>
              <a:cs typeface="Traditional Arabic" pitchFamily="18" charset="-78"/>
            </a:endParaRPr>
          </a:p>
          <a:p>
            <a:pPr algn="just"/>
            <a:r>
              <a:rPr lang="ar-SA" dirty="0" smtClean="0">
                <a:latin typeface="Traditional Arabic" pitchFamily="18" charset="-78"/>
                <a:cs typeface="Traditional Arabic" pitchFamily="18" charset="-78"/>
              </a:rPr>
              <a:t>1</a:t>
            </a:r>
            <a:r>
              <a:rPr lang="ar-SA" dirty="0">
                <a:latin typeface="Traditional Arabic" pitchFamily="18" charset="-78"/>
                <a:cs typeface="Traditional Arabic" pitchFamily="18" charset="-78"/>
              </a:rPr>
              <a:t>) صغائر الخسة التي تلحق بصاحبها الرذيلة كسرقة حبة والتطفيف بتمرة .الانبياء معصومون منها قبل البعثة وبعدها .</a:t>
            </a:r>
          </a:p>
          <a:p>
            <a:pPr algn="just"/>
            <a:r>
              <a:rPr lang="ar-SA" dirty="0">
                <a:latin typeface="Traditional Arabic" pitchFamily="18" charset="-78"/>
                <a:cs typeface="Traditional Arabic" pitchFamily="18" charset="-78"/>
              </a:rPr>
              <a:t>2)الصغائر الاخرى : الانبياء معصومون منها قبل البعثة عمدا وسهوا . اما بعد البعثة فهم معصومون منها عمدا وتجوز منها سهوا كالنسيان مثلا.</a:t>
            </a:r>
          </a:p>
        </p:txBody>
      </p:sp>
    </p:spTree>
    <p:extLst>
      <p:ext uri="{BB962C8B-B14F-4D97-AF65-F5344CB8AC3E}">
        <p14:creationId xmlns:p14="http://schemas.microsoft.com/office/powerpoint/2010/main" val="1818201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ادلة عصمة الانبياء .........</a:t>
            </a:r>
            <a:endParaRPr lang="ar-IQ" sz="3200" dirty="0"/>
          </a:p>
        </p:txBody>
      </p:sp>
      <p:sp>
        <p:nvSpPr>
          <p:cNvPr id="3" name="عنصر نائب للمحتوى 2"/>
          <p:cNvSpPr>
            <a:spLocks noGrp="1"/>
          </p:cNvSpPr>
          <p:nvPr>
            <p:ph idx="1"/>
          </p:nvPr>
        </p:nvSpPr>
        <p:spPr/>
        <p:txBody>
          <a:bodyPr>
            <a:normAutofit lnSpcReduction="10000"/>
          </a:bodyPr>
          <a:lstStyle/>
          <a:p>
            <a:pPr algn="just">
              <a:lnSpc>
                <a:spcPct val="150000"/>
              </a:lnSpc>
            </a:pPr>
            <a:r>
              <a:rPr lang="ar-IQ" dirty="0">
                <a:cs typeface="+mj-cs"/>
              </a:rPr>
              <a:t>1)لو صدر منهم الذنب لحرم اتباعهم .</a:t>
            </a:r>
          </a:p>
          <a:p>
            <a:pPr algn="just">
              <a:lnSpc>
                <a:spcPct val="150000"/>
              </a:lnSpc>
            </a:pPr>
            <a:r>
              <a:rPr lang="ar-IQ" dirty="0">
                <a:cs typeface="+mj-cs"/>
              </a:rPr>
              <a:t>2)لو اذنبوا لردت شهادتهم , اذ لا شهادة لفاسق.</a:t>
            </a:r>
          </a:p>
          <a:p>
            <a:pPr algn="just">
              <a:lnSpc>
                <a:spcPct val="150000"/>
              </a:lnSpc>
            </a:pPr>
            <a:r>
              <a:rPr lang="ar-IQ" dirty="0">
                <a:cs typeface="+mj-cs"/>
              </a:rPr>
              <a:t>3)ان صدر منهم ذنب وجب زجرهم وتعنيفهم لعموم وجوب الامر بالمعروف والنهي عن المنكر.</a:t>
            </a:r>
          </a:p>
          <a:p>
            <a:pPr algn="just">
              <a:lnSpc>
                <a:spcPct val="150000"/>
              </a:lnSpc>
            </a:pPr>
            <a:r>
              <a:rPr lang="ar-IQ" dirty="0">
                <a:cs typeface="+mj-cs"/>
              </a:rPr>
              <a:t>4)لو اذنبوا لاستحقوا العذاب واللوم والطعن .</a:t>
            </a:r>
          </a:p>
          <a:p>
            <a:pPr algn="just">
              <a:lnSpc>
                <a:spcPct val="150000"/>
              </a:lnSpc>
            </a:pPr>
            <a:r>
              <a:rPr lang="ar-IQ" dirty="0">
                <a:cs typeface="+mj-cs"/>
              </a:rPr>
              <a:t>5)لو جاز عليهم ان يخونوا الله تعالى بفعل محرم او مكروه للزم ان يكون ذلك المحرم او المكروه طاعة.</a:t>
            </a:r>
          </a:p>
        </p:txBody>
      </p:sp>
    </p:spTree>
    <p:extLst>
      <p:ext uri="{BB962C8B-B14F-4D97-AF65-F5344CB8AC3E}">
        <p14:creationId xmlns:p14="http://schemas.microsoft.com/office/powerpoint/2010/main" val="99697818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1495</TotalTime>
  <Words>590</Words>
  <Application>Microsoft Office PowerPoint</Application>
  <PresentationFormat>عرض على الشاشة (3:4)‏</PresentationFormat>
  <Paragraphs>40</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محاضرات بمادة اصول الدين (النبواة)</vt:lpstr>
      <vt:lpstr>مهمة بعثة الانبياء والمرسلين .............</vt:lpstr>
      <vt:lpstr>الفرق بين القران الكريم والكتب السماوية ................</vt:lpstr>
      <vt:lpstr>صفات الانبياء والرسل .................</vt:lpstr>
      <vt:lpstr>صفات الانبياء والرسل .................</vt:lpstr>
      <vt:lpstr>ادلة عصمة الانبياء .........</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العروض</dc:title>
  <dc:creator>sat</dc:creator>
  <cp:lastModifiedBy>Maher</cp:lastModifiedBy>
  <cp:revision>21</cp:revision>
  <dcterms:created xsi:type="dcterms:W3CDTF">2019-12-16T17:03:03Z</dcterms:created>
  <dcterms:modified xsi:type="dcterms:W3CDTF">2020-02-11T08:41:24Z</dcterms:modified>
</cp:coreProperties>
</file>